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95"/>
  </p:notesMasterIdLst>
  <p:sldIdLst>
    <p:sldId id="318" r:id="rId2"/>
    <p:sldId id="319" r:id="rId3"/>
    <p:sldId id="271" r:id="rId4"/>
    <p:sldId id="257" r:id="rId5"/>
    <p:sldId id="258" r:id="rId6"/>
    <p:sldId id="259" r:id="rId7"/>
    <p:sldId id="260" r:id="rId8"/>
    <p:sldId id="261" r:id="rId9"/>
    <p:sldId id="262" r:id="rId10"/>
    <p:sldId id="263" r:id="rId11"/>
    <p:sldId id="264" r:id="rId12"/>
    <p:sldId id="281" r:id="rId13"/>
    <p:sldId id="266" r:id="rId14"/>
    <p:sldId id="267" r:id="rId15"/>
    <p:sldId id="268" r:id="rId16"/>
    <p:sldId id="269" r:id="rId17"/>
    <p:sldId id="265" r:id="rId18"/>
    <p:sldId id="272" r:id="rId19"/>
    <p:sldId id="273" r:id="rId20"/>
    <p:sldId id="274" r:id="rId21"/>
    <p:sldId id="275" r:id="rId22"/>
    <p:sldId id="276" r:id="rId23"/>
    <p:sldId id="278" r:id="rId24"/>
    <p:sldId id="279" r:id="rId25"/>
    <p:sldId id="277" r:id="rId26"/>
    <p:sldId id="280" r:id="rId27"/>
    <p:sldId id="283"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9" r:id="rId43"/>
    <p:sldId id="300" r:id="rId44"/>
    <p:sldId id="301" r:id="rId45"/>
    <p:sldId id="302" r:id="rId46"/>
    <p:sldId id="303" r:id="rId47"/>
    <p:sldId id="306" r:id="rId48"/>
    <p:sldId id="307" r:id="rId49"/>
    <p:sldId id="308" r:id="rId50"/>
    <p:sldId id="309" r:id="rId51"/>
    <p:sldId id="310" r:id="rId52"/>
    <p:sldId id="311" r:id="rId53"/>
    <p:sldId id="313" r:id="rId54"/>
    <p:sldId id="314" r:id="rId55"/>
    <p:sldId id="315" r:id="rId56"/>
    <p:sldId id="316" r:id="rId57"/>
    <p:sldId id="331" r:id="rId58"/>
    <p:sldId id="321" r:id="rId59"/>
    <p:sldId id="322" r:id="rId60"/>
    <p:sldId id="323" r:id="rId61"/>
    <p:sldId id="324" r:id="rId62"/>
    <p:sldId id="325" r:id="rId63"/>
    <p:sldId id="326" r:id="rId64"/>
    <p:sldId id="327" r:id="rId65"/>
    <p:sldId id="328" r:id="rId66"/>
    <p:sldId id="329" r:id="rId67"/>
    <p:sldId id="332" r:id="rId68"/>
    <p:sldId id="330"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62" r:id="rId88"/>
    <p:sldId id="352" r:id="rId89"/>
    <p:sldId id="353" r:id="rId90"/>
    <p:sldId id="354" r:id="rId91"/>
    <p:sldId id="355" r:id="rId92"/>
    <p:sldId id="356" r:id="rId93"/>
    <p:sldId id="357" r:id="rId94"/>
    <p:sldId id="358" r:id="rId95"/>
    <p:sldId id="359" r:id="rId96"/>
    <p:sldId id="360" r:id="rId97"/>
    <p:sldId id="361" r:id="rId98"/>
    <p:sldId id="363" r:id="rId99"/>
    <p:sldId id="364" r:id="rId100"/>
    <p:sldId id="365" r:id="rId101"/>
    <p:sldId id="366" r:id="rId102"/>
    <p:sldId id="367" r:id="rId103"/>
    <p:sldId id="368" r:id="rId104"/>
    <p:sldId id="369" r:id="rId105"/>
    <p:sldId id="407" r:id="rId106"/>
    <p:sldId id="408" r:id="rId107"/>
    <p:sldId id="409" r:id="rId108"/>
    <p:sldId id="410" r:id="rId109"/>
    <p:sldId id="411" r:id="rId110"/>
    <p:sldId id="412" r:id="rId111"/>
    <p:sldId id="417" r:id="rId112"/>
    <p:sldId id="370" r:id="rId113"/>
    <p:sldId id="371" r:id="rId114"/>
    <p:sldId id="372" r:id="rId115"/>
    <p:sldId id="373" r:id="rId116"/>
    <p:sldId id="374" r:id="rId117"/>
    <p:sldId id="375" r:id="rId118"/>
    <p:sldId id="379" r:id="rId119"/>
    <p:sldId id="385" r:id="rId120"/>
    <p:sldId id="378" r:id="rId121"/>
    <p:sldId id="381" r:id="rId122"/>
    <p:sldId id="382" r:id="rId123"/>
    <p:sldId id="383" r:id="rId124"/>
    <p:sldId id="384" r:id="rId125"/>
    <p:sldId id="390" r:id="rId126"/>
    <p:sldId id="386" r:id="rId127"/>
    <p:sldId id="389" r:id="rId128"/>
    <p:sldId id="387" r:id="rId129"/>
    <p:sldId id="391" r:id="rId130"/>
    <p:sldId id="392" r:id="rId131"/>
    <p:sldId id="393" r:id="rId132"/>
    <p:sldId id="394" r:id="rId133"/>
    <p:sldId id="395" r:id="rId134"/>
    <p:sldId id="396" r:id="rId135"/>
    <p:sldId id="397" r:id="rId136"/>
    <p:sldId id="398" r:id="rId137"/>
    <p:sldId id="399" r:id="rId138"/>
    <p:sldId id="400" r:id="rId139"/>
    <p:sldId id="401" r:id="rId140"/>
    <p:sldId id="418" r:id="rId141"/>
    <p:sldId id="419" r:id="rId142"/>
    <p:sldId id="402" r:id="rId143"/>
    <p:sldId id="403" r:id="rId144"/>
    <p:sldId id="404" r:id="rId145"/>
    <p:sldId id="405" r:id="rId146"/>
    <p:sldId id="413" r:id="rId147"/>
    <p:sldId id="415" r:id="rId148"/>
    <p:sldId id="406" r:id="rId149"/>
    <p:sldId id="420" r:id="rId150"/>
    <p:sldId id="423" r:id="rId151"/>
    <p:sldId id="442" r:id="rId152"/>
    <p:sldId id="424" r:id="rId153"/>
    <p:sldId id="425" r:id="rId154"/>
    <p:sldId id="426" r:id="rId155"/>
    <p:sldId id="427" r:id="rId156"/>
    <p:sldId id="428" r:id="rId157"/>
    <p:sldId id="429" r:id="rId158"/>
    <p:sldId id="430" r:id="rId159"/>
    <p:sldId id="431" r:id="rId160"/>
    <p:sldId id="432" r:id="rId161"/>
    <p:sldId id="433" r:id="rId162"/>
    <p:sldId id="434" r:id="rId163"/>
    <p:sldId id="435" r:id="rId164"/>
    <p:sldId id="436" r:id="rId165"/>
    <p:sldId id="437" r:id="rId166"/>
    <p:sldId id="438" r:id="rId167"/>
    <p:sldId id="439" r:id="rId168"/>
    <p:sldId id="440" r:id="rId169"/>
    <p:sldId id="441" r:id="rId170"/>
    <p:sldId id="443" r:id="rId171"/>
    <p:sldId id="444" r:id="rId172"/>
    <p:sldId id="445" r:id="rId173"/>
    <p:sldId id="446" r:id="rId174"/>
    <p:sldId id="447" r:id="rId175"/>
    <p:sldId id="448" r:id="rId176"/>
    <p:sldId id="449" r:id="rId177"/>
    <p:sldId id="450" r:id="rId178"/>
    <p:sldId id="451" r:id="rId179"/>
    <p:sldId id="452" r:id="rId180"/>
    <p:sldId id="453" r:id="rId181"/>
    <p:sldId id="454" r:id="rId182"/>
    <p:sldId id="455" r:id="rId183"/>
    <p:sldId id="456" r:id="rId184"/>
    <p:sldId id="457" r:id="rId185"/>
    <p:sldId id="458" r:id="rId186"/>
    <p:sldId id="461" r:id="rId187"/>
    <p:sldId id="462" r:id="rId188"/>
    <p:sldId id="463" r:id="rId189"/>
    <p:sldId id="464" r:id="rId190"/>
    <p:sldId id="465" r:id="rId191"/>
    <p:sldId id="466" r:id="rId192"/>
    <p:sldId id="459" r:id="rId193"/>
    <p:sldId id="460" r:id="rId1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1452"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dgm:spPr/>
      <dgm:t>
        <a:bodyPr/>
        <a:lstStyle/>
        <a:p>
          <a:r>
            <a:rPr lang="en-US" b="1" dirty="0" smtClean="0"/>
            <a:t>Define Objectives</a:t>
          </a:r>
          <a:endParaRPr lang="en-US" b="1" dirty="0"/>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1406E85C-82DD-4CB7-BDE7-F25EEB486A2D}">
      <dgm:prSet phldrT="[Text]"/>
      <dgm:spPr/>
      <dgm:t>
        <a:bodyPr/>
        <a:lstStyle/>
        <a:p>
          <a:r>
            <a:rPr lang="en-US" b="1" dirty="0" smtClean="0"/>
            <a:t>Identify Variables</a:t>
          </a:r>
          <a:endParaRPr lang="en-US" b="1" dirty="0"/>
        </a:p>
      </dgm:t>
    </dgm:pt>
    <dgm:pt modelId="{997AC63B-301E-405C-90DA-027B1F900208}" type="parTrans" cxnId="{3BE80B59-FB4B-47BA-887E-502F9A72D933}">
      <dgm:prSet/>
      <dgm:spPr/>
      <dgm:t>
        <a:bodyPr/>
        <a:lstStyle/>
        <a:p>
          <a:endParaRPr lang="en-US"/>
        </a:p>
      </dgm:t>
    </dgm:pt>
    <dgm:pt modelId="{62A9CE7E-67A3-4749-9CE1-A8DFA659770F}" type="sibTrans" cxnId="{3BE80B59-FB4B-47BA-887E-502F9A72D933}">
      <dgm:prSet/>
      <dgm:spPr/>
      <dgm:t>
        <a:bodyPr/>
        <a:lstStyle/>
        <a:p>
          <a:endParaRPr lang="en-US"/>
        </a:p>
      </dgm:t>
    </dgm:pt>
    <dgm:pt modelId="{EA12A278-4CBA-45FA-A67B-A30CEE1257C1}">
      <dgm:prSet/>
      <dgm:spPr/>
      <dgm:t>
        <a:bodyPr/>
        <a:lstStyle/>
        <a:p>
          <a:r>
            <a:rPr lang="en-US" b="1" dirty="0" smtClean="0"/>
            <a:t>EDA</a:t>
          </a:r>
          <a:endParaRPr lang="en-US" b="1" dirty="0"/>
        </a:p>
      </dgm:t>
    </dgm:pt>
    <dgm:pt modelId="{4C16E3C4-82D9-4CEC-B14B-77BDFA50995F}" type="parTrans" cxnId="{DB377FEF-EF18-4D8C-A9DC-9D4B28E1FAD6}">
      <dgm:prSet/>
      <dgm:spPr/>
      <dgm:t>
        <a:bodyPr/>
        <a:lstStyle/>
        <a:p>
          <a:endParaRPr lang="en-US"/>
        </a:p>
      </dgm:t>
    </dgm:pt>
    <dgm:pt modelId="{CAE7E913-CF89-4FA2-9C0B-FE203C2C21EC}" type="sibTrans" cxnId="{DB377FEF-EF18-4D8C-A9DC-9D4B28E1FAD6}">
      <dgm:prSet/>
      <dgm:spPr/>
      <dgm:t>
        <a:bodyPr/>
        <a:lstStyle/>
        <a:p>
          <a:endParaRPr lang="en-US"/>
        </a:p>
      </dgm:t>
    </dgm:pt>
    <dgm:pt modelId="{F03445B1-278D-4CC8-92D7-8E218FEBD9B0}">
      <dgm:prSet/>
      <dgm:spPr/>
      <dgm:t>
        <a:bodyPr/>
        <a:lstStyle/>
        <a:p>
          <a:r>
            <a:rPr lang="en-US" b="1" dirty="0" smtClean="0"/>
            <a:t>Prepare Data</a:t>
          </a:r>
          <a:endParaRPr lang="en-US" b="1" dirty="0"/>
        </a:p>
      </dgm:t>
    </dgm:pt>
    <dgm:pt modelId="{377E52B9-B574-4A6E-8146-A4AE5302E39C}" type="parTrans" cxnId="{DFE9B40E-20A9-42AE-A04B-8F5612889AB8}">
      <dgm:prSet/>
      <dgm:spPr/>
      <dgm:t>
        <a:bodyPr/>
        <a:lstStyle/>
        <a:p>
          <a:endParaRPr lang="en-US"/>
        </a:p>
      </dgm:t>
    </dgm:pt>
    <dgm:pt modelId="{D35B378E-4214-4A08-9375-50F22EACEA31}" type="sibTrans" cxnId="{DFE9B40E-20A9-42AE-A04B-8F5612889AB8}">
      <dgm:prSet/>
      <dgm:spPr/>
      <dgm:t>
        <a:bodyPr/>
        <a:lstStyle/>
        <a:p>
          <a:endParaRPr lang="en-US"/>
        </a:p>
      </dgm:t>
    </dgm:pt>
    <dgm:pt modelId="{652D0876-83EB-4800-B772-6CBE72521FB0}">
      <dgm:prSet/>
      <dgm:spPr/>
      <dgm:t>
        <a:bodyPr/>
        <a:lstStyle/>
        <a:p>
          <a:r>
            <a:rPr lang="en-US" b="1" dirty="0" smtClean="0"/>
            <a:t>Segment Portrayal &amp; Treatment</a:t>
          </a:r>
          <a:endParaRPr lang="en-US" b="1" dirty="0"/>
        </a:p>
      </dgm:t>
    </dgm:pt>
    <dgm:pt modelId="{269B0AC6-E9EA-4DF8-8E02-4A0A41436D25}" type="parTrans" cxnId="{EA18863E-ABF5-4B98-9A6E-6D48EBB4F4CA}">
      <dgm:prSet/>
      <dgm:spPr/>
      <dgm:t>
        <a:bodyPr/>
        <a:lstStyle/>
        <a:p>
          <a:endParaRPr lang="en-US"/>
        </a:p>
      </dgm:t>
    </dgm:pt>
    <dgm:pt modelId="{81C89B23-4A9A-4603-9D21-F2DB1B08F4AF}" type="sibTrans" cxnId="{EA18863E-ABF5-4B98-9A6E-6D48EBB4F4CA}">
      <dgm:prSet/>
      <dgm:spPr/>
      <dgm:t>
        <a:bodyPr/>
        <a:lstStyle/>
        <a:p>
          <a:endParaRPr lang="en-US"/>
        </a:p>
      </dgm:t>
    </dgm:pt>
    <dgm:pt modelId="{B6BD55F7-DE8D-4398-8888-E2192FFB8132}">
      <dgm:prSet/>
      <dgm:spPr/>
      <dgm:t>
        <a:bodyPr/>
        <a:lstStyle/>
        <a:p>
          <a:r>
            <a:rPr lang="en-US" b="1" dirty="0" smtClean="0"/>
            <a:t>Build Model</a:t>
          </a:r>
          <a:endParaRPr lang="en-US" b="1" dirty="0"/>
        </a:p>
      </dgm:t>
    </dgm:pt>
    <dgm:pt modelId="{8C207B63-46C6-4A82-BC37-D607A84C49CC}" type="parTrans" cxnId="{3ECCE068-5872-4156-94EB-CDF3BC480A9F}">
      <dgm:prSet/>
      <dgm:spPr/>
      <dgm:t>
        <a:bodyPr/>
        <a:lstStyle/>
        <a:p>
          <a:endParaRPr lang="en-US"/>
        </a:p>
      </dgm:t>
    </dgm:pt>
    <dgm:pt modelId="{13341242-570B-446A-BF01-94538D878082}" type="sibTrans" cxnId="{3ECCE068-5872-4156-94EB-CDF3BC480A9F}">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6">
        <dgm:presLayoutVars>
          <dgm:chMax val="0"/>
          <dgm:chPref val="0"/>
          <dgm:bulletEnabled val="1"/>
        </dgm:presLayoutVars>
      </dgm:prSet>
      <dgm:spPr/>
      <dgm:t>
        <a:bodyPr/>
        <a:lstStyle/>
        <a:p>
          <a:endParaRPr lang="en-US"/>
        </a:p>
      </dgm:t>
    </dgm:pt>
    <dgm:pt modelId="{DC4DB4C5-081B-47EC-8C54-F6A79D178E5C}" type="pres">
      <dgm:prSet presAssocID="{EF4487A0-C95F-4571-8D47-4EE99D6065C4}" presName="parTxOnlySpace" presStyleCnt="0"/>
      <dgm:spPr/>
    </dgm:pt>
    <dgm:pt modelId="{18BDD563-C003-4B19-8D13-58EB3B5ACF01}" type="pres">
      <dgm:prSet presAssocID="{1406E85C-82DD-4CB7-BDE7-F25EEB486A2D}" presName="parTxOnly" presStyleLbl="node1" presStyleIdx="1" presStyleCnt="6">
        <dgm:presLayoutVars>
          <dgm:chMax val="0"/>
          <dgm:chPref val="0"/>
          <dgm:bulletEnabled val="1"/>
        </dgm:presLayoutVars>
      </dgm:prSet>
      <dgm:spPr/>
      <dgm:t>
        <a:bodyPr/>
        <a:lstStyle/>
        <a:p>
          <a:endParaRPr lang="en-US"/>
        </a:p>
      </dgm:t>
    </dgm:pt>
    <dgm:pt modelId="{10435AE9-034F-47B9-B5A0-FEE367C37DBD}" type="pres">
      <dgm:prSet presAssocID="{62A9CE7E-67A3-4749-9CE1-A8DFA659770F}" presName="parTxOnlySpace" presStyleCnt="0"/>
      <dgm:spPr/>
    </dgm:pt>
    <dgm:pt modelId="{F93E7D66-12F5-4DDE-92E3-0444973ED464}" type="pres">
      <dgm:prSet presAssocID="{F03445B1-278D-4CC8-92D7-8E218FEBD9B0}" presName="parTxOnly" presStyleLbl="node1" presStyleIdx="2" presStyleCnt="6">
        <dgm:presLayoutVars>
          <dgm:chMax val="0"/>
          <dgm:chPref val="0"/>
          <dgm:bulletEnabled val="1"/>
        </dgm:presLayoutVars>
      </dgm:prSet>
      <dgm:spPr/>
      <dgm:t>
        <a:bodyPr/>
        <a:lstStyle/>
        <a:p>
          <a:endParaRPr lang="en-US"/>
        </a:p>
      </dgm:t>
    </dgm:pt>
    <dgm:pt modelId="{5BB8C5A0-525D-415D-8245-28958EB5664F}" type="pres">
      <dgm:prSet presAssocID="{D35B378E-4214-4A08-9375-50F22EACEA31}" presName="parTxOnlySpace" presStyleCnt="0"/>
      <dgm:spPr/>
    </dgm:pt>
    <dgm:pt modelId="{C2FCB307-4006-480C-B531-B8717DC5451B}" type="pres">
      <dgm:prSet presAssocID="{EA12A278-4CBA-45FA-A67B-A30CEE1257C1}" presName="parTxOnly" presStyleLbl="node1" presStyleIdx="3" presStyleCnt="6">
        <dgm:presLayoutVars>
          <dgm:chMax val="0"/>
          <dgm:chPref val="0"/>
          <dgm:bulletEnabled val="1"/>
        </dgm:presLayoutVars>
      </dgm:prSet>
      <dgm:spPr/>
      <dgm:t>
        <a:bodyPr/>
        <a:lstStyle/>
        <a:p>
          <a:endParaRPr lang="en-US"/>
        </a:p>
      </dgm:t>
    </dgm:pt>
    <dgm:pt modelId="{89F18880-7FB4-4163-B576-0824E07FA9F0}" type="pres">
      <dgm:prSet presAssocID="{CAE7E913-CF89-4FA2-9C0B-FE203C2C21EC}" presName="parTxOnlySpace" presStyleCnt="0"/>
      <dgm:spPr/>
    </dgm:pt>
    <dgm:pt modelId="{DF381F5D-5C67-4A56-A186-90B8EED98DB0}" type="pres">
      <dgm:prSet presAssocID="{B6BD55F7-DE8D-4398-8888-E2192FFB8132}" presName="parTxOnly" presStyleLbl="node1" presStyleIdx="4" presStyleCnt="6">
        <dgm:presLayoutVars>
          <dgm:chMax val="0"/>
          <dgm:chPref val="0"/>
          <dgm:bulletEnabled val="1"/>
        </dgm:presLayoutVars>
      </dgm:prSet>
      <dgm:spPr/>
      <dgm:t>
        <a:bodyPr/>
        <a:lstStyle/>
        <a:p>
          <a:endParaRPr lang="en-US"/>
        </a:p>
      </dgm:t>
    </dgm:pt>
    <dgm:pt modelId="{C94A74BE-3FDC-49F8-AD1B-5281C619B6CA}" type="pres">
      <dgm:prSet presAssocID="{13341242-570B-446A-BF01-94538D878082}" presName="parTxOnlySpace" presStyleCnt="0"/>
      <dgm:spPr/>
    </dgm:pt>
    <dgm:pt modelId="{DDC25B29-33E2-4E49-89D0-8D2EA4093164}" type="pres">
      <dgm:prSet presAssocID="{652D0876-83EB-4800-B772-6CBE72521FB0}" presName="parTxOnly" presStyleLbl="node1" presStyleIdx="5" presStyleCnt="6">
        <dgm:presLayoutVars>
          <dgm:chMax val="0"/>
          <dgm:chPref val="0"/>
          <dgm:bulletEnabled val="1"/>
        </dgm:presLayoutVars>
      </dgm:prSet>
      <dgm:spPr/>
      <dgm:t>
        <a:bodyPr/>
        <a:lstStyle/>
        <a:p>
          <a:endParaRPr lang="en-US"/>
        </a:p>
      </dgm:t>
    </dgm:pt>
  </dgm:ptLst>
  <dgm:cxnLst>
    <dgm:cxn modelId="{DB377FEF-EF18-4D8C-A9DC-9D4B28E1FAD6}" srcId="{7DB532D0-7A8E-40BA-80B2-8CE8A89101E7}" destId="{EA12A278-4CBA-45FA-A67B-A30CEE1257C1}" srcOrd="3" destOrd="0" parTransId="{4C16E3C4-82D9-4CEC-B14B-77BDFA50995F}" sibTransId="{CAE7E913-CF89-4FA2-9C0B-FE203C2C21EC}"/>
    <dgm:cxn modelId="{5A76F73A-8581-4C5F-A871-65D587DC4844}" type="presOf" srcId="{652D0876-83EB-4800-B772-6CBE72521FB0}" destId="{DDC25B29-33E2-4E49-89D0-8D2EA4093164}" srcOrd="0" destOrd="0" presId="urn:microsoft.com/office/officeart/2005/8/layout/chevron1"/>
    <dgm:cxn modelId="{DFE9B40E-20A9-42AE-A04B-8F5612889AB8}" srcId="{7DB532D0-7A8E-40BA-80B2-8CE8A89101E7}" destId="{F03445B1-278D-4CC8-92D7-8E218FEBD9B0}" srcOrd="2" destOrd="0" parTransId="{377E52B9-B574-4A6E-8146-A4AE5302E39C}" sibTransId="{D35B378E-4214-4A08-9375-50F22EACEA31}"/>
    <dgm:cxn modelId="{3BE80B59-FB4B-47BA-887E-502F9A72D933}" srcId="{7DB532D0-7A8E-40BA-80B2-8CE8A89101E7}" destId="{1406E85C-82DD-4CB7-BDE7-F25EEB486A2D}" srcOrd="1" destOrd="0" parTransId="{997AC63B-301E-405C-90DA-027B1F900208}" sibTransId="{62A9CE7E-67A3-4749-9CE1-A8DFA659770F}"/>
    <dgm:cxn modelId="{124328B5-9FCD-41C7-80EC-1DAE2EBC6CB8}" type="presOf" srcId="{B6BD55F7-DE8D-4398-8888-E2192FFB8132}" destId="{DF381F5D-5C67-4A56-A186-90B8EED98DB0}" srcOrd="0" destOrd="0" presId="urn:microsoft.com/office/officeart/2005/8/layout/chevron1"/>
    <dgm:cxn modelId="{D9F5363A-F120-45E0-AFE5-1C52B884C7F7}" type="presOf" srcId="{EA12A278-4CBA-45FA-A67B-A30CEE1257C1}" destId="{C2FCB307-4006-480C-B531-B8717DC5451B}" srcOrd="0" destOrd="0" presId="urn:microsoft.com/office/officeart/2005/8/layout/chevron1"/>
    <dgm:cxn modelId="{FFA855B2-DF8A-4F2D-A2BD-ED6CB1FCE063}" type="presOf" srcId="{7DB532D0-7A8E-40BA-80B2-8CE8A89101E7}" destId="{BFD0243B-5B0A-45AF-ADC6-8C5BDFD476E6}" srcOrd="0" destOrd="0" presId="urn:microsoft.com/office/officeart/2005/8/layout/chevron1"/>
    <dgm:cxn modelId="{3ECCE068-5872-4156-94EB-CDF3BC480A9F}" srcId="{7DB532D0-7A8E-40BA-80B2-8CE8A89101E7}" destId="{B6BD55F7-DE8D-4398-8888-E2192FFB8132}" srcOrd="4" destOrd="0" parTransId="{8C207B63-46C6-4A82-BC37-D607A84C49CC}" sibTransId="{13341242-570B-446A-BF01-94538D878082}"/>
    <dgm:cxn modelId="{945FAF64-1B57-4539-BC8B-981D546E85DF}" type="presOf" srcId="{1406E85C-82DD-4CB7-BDE7-F25EEB486A2D}" destId="{18BDD563-C003-4B19-8D13-58EB3B5ACF01}" srcOrd="0" destOrd="0" presId="urn:microsoft.com/office/officeart/2005/8/layout/chevron1"/>
    <dgm:cxn modelId="{898CCA40-B987-4701-AE2C-B9F86D617757}" type="presOf" srcId="{F03445B1-278D-4CC8-92D7-8E218FEBD9B0}" destId="{F93E7D66-12F5-4DDE-92E3-0444973ED464}" srcOrd="0" destOrd="0" presId="urn:microsoft.com/office/officeart/2005/8/layout/chevron1"/>
    <dgm:cxn modelId="{F9AEA242-3422-4B89-ABE9-060EC9C4EC01}" srcId="{7DB532D0-7A8E-40BA-80B2-8CE8A89101E7}" destId="{0523DD79-2976-428E-927F-3564F42BD5D0}" srcOrd="0" destOrd="0" parTransId="{151B10E8-6ED2-43DB-9D6D-6AE21CC29B25}" sibTransId="{EF4487A0-C95F-4571-8D47-4EE99D6065C4}"/>
    <dgm:cxn modelId="{CB180470-AE52-4B12-85B4-FACEA7604C6F}" type="presOf" srcId="{0523DD79-2976-428E-927F-3564F42BD5D0}" destId="{E429A656-E0CF-40A7-AB71-0164A4095204}" srcOrd="0" destOrd="0" presId="urn:microsoft.com/office/officeart/2005/8/layout/chevron1"/>
    <dgm:cxn modelId="{EA18863E-ABF5-4B98-9A6E-6D48EBB4F4CA}" srcId="{7DB532D0-7A8E-40BA-80B2-8CE8A89101E7}" destId="{652D0876-83EB-4800-B772-6CBE72521FB0}" srcOrd="5" destOrd="0" parTransId="{269B0AC6-E9EA-4DF8-8E02-4A0A41436D25}" sibTransId="{81C89B23-4A9A-4603-9D21-F2DB1B08F4AF}"/>
    <dgm:cxn modelId="{03C1C445-DA1D-43D6-BFB9-08CBDF3D4ED8}" type="presParOf" srcId="{BFD0243B-5B0A-45AF-ADC6-8C5BDFD476E6}" destId="{E429A656-E0CF-40A7-AB71-0164A4095204}" srcOrd="0" destOrd="0" presId="urn:microsoft.com/office/officeart/2005/8/layout/chevron1"/>
    <dgm:cxn modelId="{28E05AB2-18A6-4562-AC5D-9630416D6CE4}" type="presParOf" srcId="{BFD0243B-5B0A-45AF-ADC6-8C5BDFD476E6}" destId="{DC4DB4C5-081B-47EC-8C54-F6A79D178E5C}" srcOrd="1" destOrd="0" presId="urn:microsoft.com/office/officeart/2005/8/layout/chevron1"/>
    <dgm:cxn modelId="{7BD111C0-72B5-4E3E-AA4C-ADE84DD1D6A9}" type="presParOf" srcId="{BFD0243B-5B0A-45AF-ADC6-8C5BDFD476E6}" destId="{18BDD563-C003-4B19-8D13-58EB3B5ACF01}" srcOrd="2" destOrd="0" presId="urn:microsoft.com/office/officeart/2005/8/layout/chevron1"/>
    <dgm:cxn modelId="{34C328B5-083C-4F5D-909D-6039430D8495}" type="presParOf" srcId="{BFD0243B-5B0A-45AF-ADC6-8C5BDFD476E6}" destId="{10435AE9-034F-47B9-B5A0-FEE367C37DBD}" srcOrd="3" destOrd="0" presId="urn:microsoft.com/office/officeart/2005/8/layout/chevron1"/>
    <dgm:cxn modelId="{F3ECD5C7-C522-434E-AC3C-418AEC7C49D8}" type="presParOf" srcId="{BFD0243B-5B0A-45AF-ADC6-8C5BDFD476E6}" destId="{F93E7D66-12F5-4DDE-92E3-0444973ED464}" srcOrd="4" destOrd="0" presId="urn:microsoft.com/office/officeart/2005/8/layout/chevron1"/>
    <dgm:cxn modelId="{D4067F5C-2124-4423-9CF0-0FFB2251EB90}" type="presParOf" srcId="{BFD0243B-5B0A-45AF-ADC6-8C5BDFD476E6}" destId="{5BB8C5A0-525D-415D-8245-28958EB5664F}" srcOrd="5" destOrd="0" presId="urn:microsoft.com/office/officeart/2005/8/layout/chevron1"/>
    <dgm:cxn modelId="{E0BCCF20-0548-4BFB-A733-4FA3E2B1321E}" type="presParOf" srcId="{BFD0243B-5B0A-45AF-ADC6-8C5BDFD476E6}" destId="{C2FCB307-4006-480C-B531-B8717DC5451B}" srcOrd="6" destOrd="0" presId="urn:microsoft.com/office/officeart/2005/8/layout/chevron1"/>
    <dgm:cxn modelId="{F91EAE1A-AE6A-4331-9E6C-C50BBEB5D64E}" type="presParOf" srcId="{BFD0243B-5B0A-45AF-ADC6-8C5BDFD476E6}" destId="{89F18880-7FB4-4163-B576-0824E07FA9F0}" srcOrd="7" destOrd="0" presId="urn:microsoft.com/office/officeart/2005/8/layout/chevron1"/>
    <dgm:cxn modelId="{D6DC9DA0-2826-46FE-BB07-ED79479AE721}" type="presParOf" srcId="{BFD0243B-5B0A-45AF-ADC6-8C5BDFD476E6}" destId="{DF381F5D-5C67-4A56-A186-90B8EED98DB0}" srcOrd="8" destOrd="0" presId="urn:microsoft.com/office/officeart/2005/8/layout/chevron1"/>
    <dgm:cxn modelId="{1658C708-AC11-4871-950C-B4A1F6D2C684}" type="presParOf" srcId="{BFD0243B-5B0A-45AF-ADC6-8C5BDFD476E6}" destId="{C94A74BE-3FDC-49F8-AD1B-5281C619B6CA}" srcOrd="9" destOrd="0" presId="urn:microsoft.com/office/officeart/2005/8/layout/chevron1"/>
    <dgm:cxn modelId="{9C3426ED-3595-4C5B-A065-9B2FBA715B9C}" type="presParOf" srcId="{BFD0243B-5B0A-45AF-ADC6-8C5BDFD476E6}" destId="{DDC25B29-33E2-4E49-89D0-8D2EA4093164}"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dgm:spPr/>
      <dgm:t>
        <a:bodyPr/>
        <a:lstStyle/>
        <a:p>
          <a:r>
            <a:rPr lang="en-US" b="1" dirty="0" smtClean="0"/>
            <a:t>Define Objectives</a:t>
          </a:r>
          <a:endParaRPr lang="en-US" b="1" dirty="0"/>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1">
        <dgm:presLayoutVars>
          <dgm:chMax val="0"/>
          <dgm:chPref val="0"/>
          <dgm:bulletEnabled val="1"/>
        </dgm:presLayoutVars>
      </dgm:prSet>
      <dgm:spPr/>
      <dgm:t>
        <a:bodyPr/>
        <a:lstStyle/>
        <a:p>
          <a:endParaRPr lang="en-US"/>
        </a:p>
      </dgm:t>
    </dgm:pt>
  </dgm:ptLst>
  <dgm:cxnLst>
    <dgm:cxn modelId="{954D5310-5FD4-4E75-AEBE-5D4C68752470}" type="presOf" srcId="{0523DD79-2976-428E-927F-3564F42BD5D0}" destId="{E429A656-E0CF-40A7-AB71-0164A4095204}" srcOrd="0" destOrd="0" presId="urn:microsoft.com/office/officeart/2005/8/layout/chevron1"/>
    <dgm:cxn modelId="{F9AEA242-3422-4B89-ABE9-060EC9C4EC01}" srcId="{7DB532D0-7A8E-40BA-80B2-8CE8A89101E7}" destId="{0523DD79-2976-428E-927F-3564F42BD5D0}" srcOrd="0" destOrd="0" parTransId="{151B10E8-6ED2-43DB-9D6D-6AE21CC29B25}" sibTransId="{EF4487A0-C95F-4571-8D47-4EE99D6065C4}"/>
    <dgm:cxn modelId="{EDF93375-CA30-460B-AA57-F79D3F132FB5}" type="presOf" srcId="{7DB532D0-7A8E-40BA-80B2-8CE8A89101E7}" destId="{BFD0243B-5B0A-45AF-ADC6-8C5BDFD476E6}" srcOrd="0" destOrd="0" presId="urn:microsoft.com/office/officeart/2005/8/layout/chevron1"/>
    <dgm:cxn modelId="{67B76373-2676-4D03-B7DD-764E2D2BA073}" type="presParOf" srcId="{BFD0243B-5B0A-45AF-ADC6-8C5BDFD476E6}" destId="{E429A656-E0CF-40A7-AB71-0164A4095204}"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1406E85C-82DD-4CB7-BDE7-F25EEB486A2D}">
      <dgm:prSet phldrT="[Text]"/>
      <dgm:spPr/>
      <dgm:t>
        <a:bodyPr/>
        <a:lstStyle/>
        <a:p>
          <a:r>
            <a:rPr lang="en-US" b="1" dirty="0" smtClean="0"/>
            <a:t>Identify Variables</a:t>
          </a:r>
          <a:endParaRPr lang="en-US" b="1" dirty="0"/>
        </a:p>
      </dgm:t>
    </dgm:pt>
    <dgm:pt modelId="{997AC63B-301E-405C-90DA-027B1F900208}" type="parTrans" cxnId="{3BE80B59-FB4B-47BA-887E-502F9A72D933}">
      <dgm:prSet/>
      <dgm:spPr/>
      <dgm:t>
        <a:bodyPr/>
        <a:lstStyle/>
        <a:p>
          <a:endParaRPr lang="en-US"/>
        </a:p>
      </dgm:t>
    </dgm:pt>
    <dgm:pt modelId="{62A9CE7E-67A3-4749-9CE1-A8DFA659770F}" type="sibTrans" cxnId="{3BE80B59-FB4B-47BA-887E-502F9A72D933}">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18BDD563-C003-4B19-8D13-58EB3B5ACF01}" type="pres">
      <dgm:prSet presAssocID="{1406E85C-82DD-4CB7-BDE7-F25EEB486A2D}" presName="parTxOnly" presStyleLbl="node1" presStyleIdx="0" presStyleCnt="1" custLinFactNeighborY="-1488">
        <dgm:presLayoutVars>
          <dgm:chMax val="0"/>
          <dgm:chPref val="0"/>
          <dgm:bulletEnabled val="1"/>
        </dgm:presLayoutVars>
      </dgm:prSet>
      <dgm:spPr/>
      <dgm:t>
        <a:bodyPr/>
        <a:lstStyle/>
        <a:p>
          <a:endParaRPr lang="en-US"/>
        </a:p>
      </dgm:t>
    </dgm:pt>
  </dgm:ptLst>
  <dgm:cxnLst>
    <dgm:cxn modelId="{0D3F3227-6DB3-4EE4-BE79-995502F13575}" type="presOf" srcId="{1406E85C-82DD-4CB7-BDE7-F25EEB486A2D}" destId="{18BDD563-C003-4B19-8D13-58EB3B5ACF01}" srcOrd="0" destOrd="0" presId="urn:microsoft.com/office/officeart/2005/8/layout/chevron1"/>
    <dgm:cxn modelId="{794D673F-B39A-451C-86B0-9A5C0765E273}" type="presOf" srcId="{7DB532D0-7A8E-40BA-80B2-8CE8A89101E7}" destId="{BFD0243B-5B0A-45AF-ADC6-8C5BDFD476E6}" srcOrd="0" destOrd="0" presId="urn:microsoft.com/office/officeart/2005/8/layout/chevron1"/>
    <dgm:cxn modelId="{3BE80B59-FB4B-47BA-887E-502F9A72D933}" srcId="{7DB532D0-7A8E-40BA-80B2-8CE8A89101E7}" destId="{1406E85C-82DD-4CB7-BDE7-F25EEB486A2D}" srcOrd="0" destOrd="0" parTransId="{997AC63B-301E-405C-90DA-027B1F900208}" sibTransId="{62A9CE7E-67A3-4749-9CE1-A8DFA659770F}"/>
    <dgm:cxn modelId="{A8146250-1245-4F76-8509-D2AF891D7029}" type="presParOf" srcId="{BFD0243B-5B0A-45AF-ADC6-8C5BDFD476E6}" destId="{18BDD563-C003-4B19-8D13-58EB3B5ACF01}"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dgm:spPr/>
      <dgm:t>
        <a:bodyPr/>
        <a:lstStyle/>
        <a:p>
          <a:r>
            <a:rPr lang="en-US" b="1" dirty="0" smtClean="0"/>
            <a:t>Prepare Data</a:t>
          </a:r>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1">
        <dgm:presLayoutVars>
          <dgm:chMax val="0"/>
          <dgm:chPref val="0"/>
          <dgm:bulletEnabled val="1"/>
        </dgm:presLayoutVars>
      </dgm:prSet>
      <dgm:spPr/>
      <dgm:t>
        <a:bodyPr/>
        <a:lstStyle/>
        <a:p>
          <a:endParaRPr lang="en-US"/>
        </a:p>
      </dgm:t>
    </dgm:pt>
  </dgm:ptLst>
  <dgm:cxnLst>
    <dgm:cxn modelId="{66B70AF1-6513-4B71-A151-19A0B61F512A}" type="presOf" srcId="{0523DD79-2976-428E-927F-3564F42BD5D0}" destId="{E429A656-E0CF-40A7-AB71-0164A4095204}" srcOrd="0" destOrd="0" presId="urn:microsoft.com/office/officeart/2005/8/layout/chevron1"/>
    <dgm:cxn modelId="{F9AEA242-3422-4B89-ABE9-060EC9C4EC01}" srcId="{7DB532D0-7A8E-40BA-80B2-8CE8A89101E7}" destId="{0523DD79-2976-428E-927F-3564F42BD5D0}" srcOrd="0" destOrd="0" parTransId="{151B10E8-6ED2-43DB-9D6D-6AE21CC29B25}" sibTransId="{EF4487A0-C95F-4571-8D47-4EE99D6065C4}"/>
    <dgm:cxn modelId="{5D0608CC-C49C-43B9-8A1E-501B2A167699}" type="presOf" srcId="{7DB532D0-7A8E-40BA-80B2-8CE8A89101E7}" destId="{BFD0243B-5B0A-45AF-ADC6-8C5BDFD476E6}" srcOrd="0" destOrd="0" presId="urn:microsoft.com/office/officeart/2005/8/layout/chevron1"/>
    <dgm:cxn modelId="{130A717D-372D-403F-8B24-D98B90E003CD}" type="presParOf" srcId="{BFD0243B-5B0A-45AF-ADC6-8C5BDFD476E6}" destId="{E429A656-E0CF-40A7-AB71-0164A4095204}"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custT="1"/>
      <dgm:spPr/>
      <dgm:t>
        <a:bodyPr/>
        <a:lstStyle/>
        <a:p>
          <a:r>
            <a:rPr lang="en-US" sz="1800" b="1" dirty="0" smtClean="0"/>
            <a:t>EDA</a:t>
          </a:r>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1">
        <dgm:presLayoutVars>
          <dgm:chMax val="0"/>
          <dgm:chPref val="0"/>
          <dgm:bulletEnabled val="1"/>
        </dgm:presLayoutVars>
      </dgm:prSet>
      <dgm:spPr/>
      <dgm:t>
        <a:bodyPr/>
        <a:lstStyle/>
        <a:p>
          <a:endParaRPr lang="en-US"/>
        </a:p>
      </dgm:t>
    </dgm:pt>
  </dgm:ptLst>
  <dgm:cxnLst>
    <dgm:cxn modelId="{B6768779-419A-4145-A0E0-488F067E699C}" type="presOf" srcId="{0523DD79-2976-428E-927F-3564F42BD5D0}" destId="{E429A656-E0CF-40A7-AB71-0164A4095204}" srcOrd="0" destOrd="0" presId="urn:microsoft.com/office/officeart/2005/8/layout/chevron1"/>
    <dgm:cxn modelId="{F9AEA242-3422-4B89-ABE9-060EC9C4EC01}" srcId="{7DB532D0-7A8E-40BA-80B2-8CE8A89101E7}" destId="{0523DD79-2976-428E-927F-3564F42BD5D0}" srcOrd="0" destOrd="0" parTransId="{151B10E8-6ED2-43DB-9D6D-6AE21CC29B25}" sibTransId="{EF4487A0-C95F-4571-8D47-4EE99D6065C4}"/>
    <dgm:cxn modelId="{5828A98D-A519-42C7-A8D9-A2EC309C699F}" type="presOf" srcId="{7DB532D0-7A8E-40BA-80B2-8CE8A89101E7}" destId="{BFD0243B-5B0A-45AF-ADC6-8C5BDFD476E6}" srcOrd="0" destOrd="0" presId="urn:microsoft.com/office/officeart/2005/8/layout/chevron1"/>
    <dgm:cxn modelId="{ECD0653E-DAE9-428B-A906-5E6294739712}" type="presParOf" srcId="{BFD0243B-5B0A-45AF-ADC6-8C5BDFD476E6}" destId="{E429A656-E0CF-40A7-AB71-0164A4095204}"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dgm:spPr/>
      <dgm:t>
        <a:bodyPr/>
        <a:lstStyle/>
        <a:p>
          <a:r>
            <a:rPr lang="en-US" b="1" dirty="0" smtClean="0"/>
            <a:t>Build Model</a:t>
          </a:r>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1">
        <dgm:presLayoutVars>
          <dgm:chMax val="0"/>
          <dgm:chPref val="0"/>
          <dgm:bulletEnabled val="1"/>
        </dgm:presLayoutVars>
      </dgm:prSet>
      <dgm:spPr/>
      <dgm:t>
        <a:bodyPr/>
        <a:lstStyle/>
        <a:p>
          <a:endParaRPr lang="en-US"/>
        </a:p>
      </dgm:t>
    </dgm:pt>
  </dgm:ptLst>
  <dgm:cxnLst>
    <dgm:cxn modelId="{F9AEA242-3422-4B89-ABE9-060EC9C4EC01}" srcId="{7DB532D0-7A8E-40BA-80B2-8CE8A89101E7}" destId="{0523DD79-2976-428E-927F-3564F42BD5D0}" srcOrd="0" destOrd="0" parTransId="{151B10E8-6ED2-43DB-9D6D-6AE21CC29B25}" sibTransId="{EF4487A0-C95F-4571-8D47-4EE99D6065C4}"/>
    <dgm:cxn modelId="{16335B1B-77C3-4A34-867D-E46F87278F20}" type="presOf" srcId="{7DB532D0-7A8E-40BA-80B2-8CE8A89101E7}" destId="{BFD0243B-5B0A-45AF-ADC6-8C5BDFD476E6}" srcOrd="0" destOrd="0" presId="urn:microsoft.com/office/officeart/2005/8/layout/chevron1"/>
    <dgm:cxn modelId="{8EAEE681-1D67-4AD7-9F3A-2B782E8D965C}" type="presOf" srcId="{0523DD79-2976-428E-927F-3564F42BD5D0}" destId="{E429A656-E0CF-40A7-AB71-0164A4095204}" srcOrd="0" destOrd="0" presId="urn:microsoft.com/office/officeart/2005/8/layout/chevron1"/>
    <dgm:cxn modelId="{8C1FE3C1-736F-43C5-B162-7894C2564629}" type="presParOf" srcId="{BFD0243B-5B0A-45AF-ADC6-8C5BDFD476E6}" destId="{E429A656-E0CF-40A7-AB71-0164A4095204}"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DB532D0-7A8E-40BA-80B2-8CE8A89101E7}" type="doc">
      <dgm:prSet loTypeId="urn:microsoft.com/office/officeart/2005/8/layout/chevron1" loCatId="process" qsTypeId="urn:microsoft.com/office/officeart/2005/8/quickstyle/simple5" qsCatId="simple" csTypeId="urn:microsoft.com/office/officeart/2005/8/colors/accent1_2" csCatId="accent1" phldr="1"/>
      <dgm:spPr/>
    </dgm:pt>
    <dgm:pt modelId="{0523DD79-2976-428E-927F-3564F42BD5D0}">
      <dgm:prSet phldrT="[Text]" custT="1"/>
      <dgm:spPr/>
      <dgm:t>
        <a:bodyPr/>
        <a:lstStyle/>
        <a:p>
          <a:r>
            <a:rPr lang="en-US" sz="1100" b="1" dirty="0" smtClean="0"/>
            <a:t>Segment Portrayal &amp; Treatment</a:t>
          </a:r>
        </a:p>
      </dgm:t>
    </dgm:pt>
    <dgm:pt modelId="{151B10E8-6ED2-43DB-9D6D-6AE21CC29B25}" type="parTrans" cxnId="{F9AEA242-3422-4B89-ABE9-060EC9C4EC01}">
      <dgm:prSet/>
      <dgm:spPr/>
      <dgm:t>
        <a:bodyPr/>
        <a:lstStyle/>
        <a:p>
          <a:endParaRPr lang="en-US"/>
        </a:p>
      </dgm:t>
    </dgm:pt>
    <dgm:pt modelId="{EF4487A0-C95F-4571-8D47-4EE99D6065C4}" type="sibTrans" cxnId="{F9AEA242-3422-4B89-ABE9-060EC9C4EC01}">
      <dgm:prSet/>
      <dgm:spPr/>
      <dgm:t>
        <a:bodyPr/>
        <a:lstStyle/>
        <a:p>
          <a:endParaRPr lang="en-US"/>
        </a:p>
      </dgm:t>
    </dgm:pt>
    <dgm:pt modelId="{BFD0243B-5B0A-45AF-ADC6-8C5BDFD476E6}" type="pres">
      <dgm:prSet presAssocID="{7DB532D0-7A8E-40BA-80B2-8CE8A89101E7}" presName="Name0" presStyleCnt="0">
        <dgm:presLayoutVars>
          <dgm:dir/>
          <dgm:animLvl val="lvl"/>
          <dgm:resizeHandles val="exact"/>
        </dgm:presLayoutVars>
      </dgm:prSet>
      <dgm:spPr/>
    </dgm:pt>
    <dgm:pt modelId="{E429A656-E0CF-40A7-AB71-0164A4095204}" type="pres">
      <dgm:prSet presAssocID="{0523DD79-2976-428E-927F-3564F42BD5D0}" presName="parTxOnly" presStyleLbl="node1" presStyleIdx="0" presStyleCnt="1">
        <dgm:presLayoutVars>
          <dgm:chMax val="0"/>
          <dgm:chPref val="0"/>
          <dgm:bulletEnabled val="1"/>
        </dgm:presLayoutVars>
      </dgm:prSet>
      <dgm:spPr/>
      <dgm:t>
        <a:bodyPr/>
        <a:lstStyle/>
        <a:p>
          <a:endParaRPr lang="en-US"/>
        </a:p>
      </dgm:t>
    </dgm:pt>
  </dgm:ptLst>
  <dgm:cxnLst>
    <dgm:cxn modelId="{F9AEA242-3422-4B89-ABE9-060EC9C4EC01}" srcId="{7DB532D0-7A8E-40BA-80B2-8CE8A89101E7}" destId="{0523DD79-2976-428E-927F-3564F42BD5D0}" srcOrd="0" destOrd="0" parTransId="{151B10E8-6ED2-43DB-9D6D-6AE21CC29B25}" sibTransId="{EF4487A0-C95F-4571-8D47-4EE99D6065C4}"/>
    <dgm:cxn modelId="{085B5854-269E-4992-8DD3-8B1A075F759F}" type="presOf" srcId="{0523DD79-2976-428E-927F-3564F42BD5D0}" destId="{E429A656-E0CF-40A7-AB71-0164A4095204}" srcOrd="0" destOrd="0" presId="urn:microsoft.com/office/officeart/2005/8/layout/chevron1"/>
    <dgm:cxn modelId="{34AEE6AE-069B-48D3-A9B6-07A9F8C06C85}" type="presOf" srcId="{7DB532D0-7A8E-40BA-80B2-8CE8A89101E7}" destId="{BFD0243B-5B0A-45AF-ADC6-8C5BDFD476E6}" srcOrd="0" destOrd="0" presId="urn:microsoft.com/office/officeart/2005/8/layout/chevron1"/>
    <dgm:cxn modelId="{45F03C4C-9367-430A-B125-161955F76ECC}" type="presParOf" srcId="{BFD0243B-5B0A-45AF-ADC6-8C5BDFD476E6}" destId="{E429A656-E0CF-40A7-AB71-0164A4095204}" srcOrd="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3237"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Define Objectives</a:t>
          </a:r>
          <a:endParaRPr lang="en-US" sz="1000" b="1" kern="1200" dirty="0"/>
        </a:p>
      </dsp:txBody>
      <dsp:txXfrm>
        <a:off x="244071" y="44916"/>
        <a:ext cx="722501" cy="481667"/>
      </dsp:txXfrm>
    </dsp:sp>
    <dsp:sp modelId="{18BDD563-C003-4B19-8D13-58EB3B5ACF01}">
      <dsp:nvSpPr>
        <dsp:cNvPr id="0" name=""/>
        <dsp:cNvSpPr/>
      </dsp:nvSpPr>
      <dsp:spPr>
        <a:xfrm>
          <a:off x="1086988"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Identify Variables</a:t>
          </a:r>
          <a:endParaRPr lang="en-US" sz="1000" b="1" kern="1200" dirty="0"/>
        </a:p>
      </dsp:txBody>
      <dsp:txXfrm>
        <a:off x="1327822" y="44916"/>
        <a:ext cx="722501" cy="481667"/>
      </dsp:txXfrm>
    </dsp:sp>
    <dsp:sp modelId="{F93E7D66-12F5-4DDE-92E3-0444973ED464}">
      <dsp:nvSpPr>
        <dsp:cNvPr id="0" name=""/>
        <dsp:cNvSpPr/>
      </dsp:nvSpPr>
      <dsp:spPr>
        <a:xfrm>
          <a:off x="2170740"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Prepare Data</a:t>
          </a:r>
          <a:endParaRPr lang="en-US" sz="1000" b="1" kern="1200" dirty="0"/>
        </a:p>
      </dsp:txBody>
      <dsp:txXfrm>
        <a:off x="2411574" y="44916"/>
        <a:ext cx="722501" cy="481667"/>
      </dsp:txXfrm>
    </dsp:sp>
    <dsp:sp modelId="{C2FCB307-4006-480C-B531-B8717DC5451B}">
      <dsp:nvSpPr>
        <dsp:cNvPr id="0" name=""/>
        <dsp:cNvSpPr/>
      </dsp:nvSpPr>
      <dsp:spPr>
        <a:xfrm>
          <a:off x="3254491"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EDA</a:t>
          </a:r>
          <a:endParaRPr lang="en-US" sz="1000" b="1" kern="1200" dirty="0"/>
        </a:p>
      </dsp:txBody>
      <dsp:txXfrm>
        <a:off x="3495325" y="44916"/>
        <a:ext cx="722501" cy="481667"/>
      </dsp:txXfrm>
    </dsp:sp>
    <dsp:sp modelId="{DF381F5D-5C67-4A56-A186-90B8EED98DB0}">
      <dsp:nvSpPr>
        <dsp:cNvPr id="0" name=""/>
        <dsp:cNvSpPr/>
      </dsp:nvSpPr>
      <dsp:spPr>
        <a:xfrm>
          <a:off x="4338243"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Build Model</a:t>
          </a:r>
          <a:endParaRPr lang="en-US" sz="1000" b="1" kern="1200" dirty="0"/>
        </a:p>
      </dsp:txBody>
      <dsp:txXfrm>
        <a:off x="4579077" y="44916"/>
        <a:ext cx="722501" cy="481667"/>
      </dsp:txXfrm>
    </dsp:sp>
    <dsp:sp modelId="{DDC25B29-33E2-4E49-89D0-8D2EA4093164}">
      <dsp:nvSpPr>
        <dsp:cNvPr id="0" name=""/>
        <dsp:cNvSpPr/>
      </dsp:nvSpPr>
      <dsp:spPr>
        <a:xfrm>
          <a:off x="5421994" y="44916"/>
          <a:ext cx="1204168" cy="481667"/>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r>
            <a:rPr lang="en-US" sz="1000" b="1" kern="1200" dirty="0" smtClean="0"/>
            <a:t>Segment Portrayal &amp; Treatment</a:t>
          </a:r>
          <a:endParaRPr lang="en-US" sz="1000" b="1" kern="1200" dirty="0"/>
        </a:p>
      </dsp:txBody>
      <dsp:txXfrm>
        <a:off x="5662828" y="44916"/>
        <a:ext cx="722501" cy="4816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0" y="57149"/>
          <a:ext cx="1143000" cy="45720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b="1" kern="1200" dirty="0" smtClean="0"/>
            <a:t>Define Objectives</a:t>
          </a:r>
          <a:endParaRPr lang="en-US" sz="1100" b="1" kern="1200" dirty="0"/>
        </a:p>
      </dsp:txBody>
      <dsp:txXfrm>
        <a:off x="228600" y="57149"/>
        <a:ext cx="685800" cy="457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DD563-C003-4B19-8D13-58EB3B5ACF01}">
      <dsp:nvSpPr>
        <dsp:cNvPr id="0" name=""/>
        <dsp:cNvSpPr/>
      </dsp:nvSpPr>
      <dsp:spPr>
        <a:xfrm>
          <a:off x="0" y="38576"/>
          <a:ext cx="1200150" cy="48006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t>Identify Variables</a:t>
          </a:r>
          <a:endParaRPr lang="en-US" sz="1300" b="1" kern="1200" dirty="0"/>
        </a:p>
      </dsp:txBody>
      <dsp:txXfrm>
        <a:off x="240030" y="38576"/>
        <a:ext cx="720090" cy="4800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0" y="68579"/>
          <a:ext cx="1085850" cy="4343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b="1" kern="1200" dirty="0" smtClean="0"/>
            <a:t>Prepare Data</a:t>
          </a:r>
        </a:p>
      </dsp:txBody>
      <dsp:txXfrm>
        <a:off x="217170" y="68579"/>
        <a:ext cx="651510" cy="43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0" y="68579"/>
          <a:ext cx="1085850" cy="4343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b="1" kern="1200" dirty="0" smtClean="0"/>
            <a:t>EDA</a:t>
          </a:r>
        </a:p>
      </dsp:txBody>
      <dsp:txXfrm>
        <a:off x="217170" y="68579"/>
        <a:ext cx="651510" cy="4343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0" y="68579"/>
          <a:ext cx="1085850" cy="434340"/>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b="1" kern="1200" dirty="0" smtClean="0"/>
            <a:t>Build Model</a:t>
          </a:r>
        </a:p>
      </dsp:txBody>
      <dsp:txXfrm>
        <a:off x="217170" y="68579"/>
        <a:ext cx="651510" cy="434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9A656-E0CF-40A7-AB71-0164A4095204}">
      <dsp:nvSpPr>
        <dsp:cNvPr id="0" name=""/>
        <dsp:cNvSpPr/>
      </dsp:nvSpPr>
      <dsp:spPr>
        <a:xfrm>
          <a:off x="530" y="68792"/>
          <a:ext cx="1084789" cy="43391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14669" rIns="14669" bIns="14669" numCol="1" spcCol="1270" anchor="ctr" anchorCtr="0">
          <a:noAutofit/>
        </a:bodyPr>
        <a:lstStyle/>
        <a:p>
          <a:pPr lvl="0" algn="ctr" defTabSz="488950">
            <a:lnSpc>
              <a:spcPct val="90000"/>
            </a:lnSpc>
            <a:spcBef>
              <a:spcPct val="0"/>
            </a:spcBef>
            <a:spcAft>
              <a:spcPct val="35000"/>
            </a:spcAft>
          </a:pPr>
          <a:r>
            <a:rPr lang="en-US" sz="1100" b="1" kern="1200" dirty="0" smtClean="0"/>
            <a:t>Segment Portrayal &amp; Treatment</a:t>
          </a:r>
        </a:p>
      </dsp:txBody>
      <dsp:txXfrm>
        <a:off x="217488" y="68792"/>
        <a:ext cx="650874" cy="4339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BA311D-0717-43E0-8D49-B66496377080}" type="datetimeFigureOut">
              <a:rPr lang="en-US" smtClean="0"/>
              <a:t>2/8/2018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F584A6-4028-4EDC-BB29-093AE4F33B97}" type="slidenum">
              <a:rPr lang="en-US" smtClean="0"/>
              <a:t>‹#›</a:t>
            </a:fld>
            <a:endParaRPr lang="en-US"/>
          </a:p>
        </p:txBody>
      </p:sp>
    </p:spTree>
    <p:extLst>
      <p:ext uri="{BB962C8B-B14F-4D97-AF65-F5344CB8AC3E}">
        <p14:creationId xmlns:p14="http://schemas.microsoft.com/office/powerpoint/2010/main" val="1835703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F584A6-4028-4EDC-BB29-093AE4F33B97}" type="slidenum">
              <a:rPr lang="en-US" smtClean="0"/>
              <a:t>58</a:t>
            </a:fld>
            <a:endParaRPr lang="en-US"/>
          </a:p>
        </p:txBody>
      </p:sp>
    </p:spTree>
    <p:extLst>
      <p:ext uri="{BB962C8B-B14F-4D97-AF65-F5344CB8AC3E}">
        <p14:creationId xmlns:p14="http://schemas.microsoft.com/office/powerpoint/2010/main" val="2865559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lienbildplatzhalter 1"/>
          <p:cNvSpPr>
            <a:spLocks noGrp="1" noRot="1" noChangeAspect="1" noTextEdit="1"/>
          </p:cNvSpPr>
          <p:nvPr>
            <p:ph type="sldImg"/>
          </p:nvPr>
        </p:nvSpPr>
        <p:spPr>
          <a:xfrm>
            <a:off x="992188" y="768350"/>
            <a:ext cx="5114925" cy="3836988"/>
          </a:xfrm>
          <a:ln/>
        </p:spPr>
      </p:sp>
      <p:sp>
        <p:nvSpPr>
          <p:cNvPr id="4608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608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C04BBC7D-EC3A-4ABE-A2EA-2D5334AFDC0C}" type="slidenum">
              <a:rPr lang="de-DE" altLang="en-US" b="0">
                <a:latin typeface="Arial" panose="020B0604020202020204" pitchFamily="34" charset="0"/>
              </a:rPr>
              <a:pPr eaLnBrk="1" hangingPunct="1"/>
              <a:t>123</a:t>
            </a:fld>
            <a:endParaRPr lang="de-DE" altLang="en-US" b="0">
              <a:latin typeface="Arial" panose="020B0604020202020204" pitchFamily="34" charset="0"/>
            </a:endParaRPr>
          </a:p>
        </p:txBody>
      </p:sp>
    </p:spTree>
    <p:extLst>
      <p:ext uri="{BB962C8B-B14F-4D97-AF65-F5344CB8AC3E}">
        <p14:creationId xmlns:p14="http://schemas.microsoft.com/office/powerpoint/2010/main" val="1303840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92188" y="768350"/>
            <a:ext cx="5114925" cy="3836988"/>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7F4BD90C-DD40-4138-BD6E-4B69C4A0940C}" type="slidenum">
              <a:rPr lang="de-DE" altLang="en-US" b="0">
                <a:latin typeface="Arial" panose="020B0604020202020204" pitchFamily="34" charset="0"/>
              </a:rPr>
              <a:pPr eaLnBrk="1" hangingPunct="1"/>
              <a:t>124</a:t>
            </a:fld>
            <a:endParaRPr lang="de-DE" altLang="en-US" b="0">
              <a:latin typeface="Arial" panose="020B0604020202020204" pitchFamily="34" charset="0"/>
            </a:endParaRPr>
          </a:p>
        </p:txBody>
      </p:sp>
    </p:spTree>
    <p:extLst>
      <p:ext uri="{BB962C8B-B14F-4D97-AF65-F5344CB8AC3E}">
        <p14:creationId xmlns:p14="http://schemas.microsoft.com/office/powerpoint/2010/main" val="3480763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44F584A6-4028-4EDC-BB29-093AE4F33B97}" type="slidenum">
              <a:rPr lang="en-US" smtClean="0"/>
              <a:t>145</a:t>
            </a:fld>
            <a:endParaRPr lang="en-US"/>
          </a:p>
        </p:txBody>
      </p:sp>
    </p:spTree>
    <p:extLst>
      <p:ext uri="{BB962C8B-B14F-4D97-AF65-F5344CB8AC3E}">
        <p14:creationId xmlns:p14="http://schemas.microsoft.com/office/powerpoint/2010/main" val="2808878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p:cNvSpPr>
            <a:spLocks noGrp="1" noRot="1" noChangeAspect="1" noTextEdit="1"/>
          </p:cNvSpPr>
          <p:nvPr>
            <p:ph type="sldImg"/>
          </p:nvPr>
        </p:nvSpPr>
        <p:spPr>
          <a:xfrm>
            <a:off x="992188" y="768350"/>
            <a:ext cx="5114925" cy="3836988"/>
          </a:xfrm>
          <a:ln/>
        </p:spPr>
      </p:sp>
      <p:sp>
        <p:nvSpPr>
          <p:cNvPr id="3481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482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278ED5AC-A2DE-4374-AF23-63B9D44723AE}" type="slidenum">
              <a:rPr lang="de-DE" altLang="en-US" b="0">
                <a:latin typeface="Arial" panose="020B0604020202020204" pitchFamily="34" charset="0"/>
              </a:rPr>
              <a:pPr eaLnBrk="1" hangingPunct="1"/>
              <a:t>161</a:t>
            </a:fld>
            <a:endParaRPr lang="de-DE" altLang="en-US" b="0">
              <a:latin typeface="Arial" panose="020B0604020202020204" pitchFamily="34" charset="0"/>
            </a:endParaRPr>
          </a:p>
        </p:txBody>
      </p:sp>
    </p:spTree>
    <p:extLst>
      <p:ext uri="{BB962C8B-B14F-4D97-AF65-F5344CB8AC3E}">
        <p14:creationId xmlns:p14="http://schemas.microsoft.com/office/powerpoint/2010/main" val="1148715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lienbildplatzhalter 1"/>
          <p:cNvSpPr>
            <a:spLocks noGrp="1" noRot="1" noChangeAspect="1" noTextEdit="1"/>
          </p:cNvSpPr>
          <p:nvPr>
            <p:ph type="sldImg"/>
          </p:nvPr>
        </p:nvSpPr>
        <p:spPr>
          <a:xfrm>
            <a:off x="992188" y="768350"/>
            <a:ext cx="5114925" cy="3836988"/>
          </a:xfrm>
          <a:ln/>
        </p:spPr>
      </p:sp>
      <p:sp>
        <p:nvSpPr>
          <p:cNvPr id="3993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994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C3EDB1D3-2463-47A2-8093-0C4A010382C8}" type="slidenum">
              <a:rPr lang="de-DE" altLang="en-US" b="0">
                <a:latin typeface="Arial" panose="020B0604020202020204" pitchFamily="34" charset="0"/>
              </a:rPr>
              <a:pPr eaLnBrk="1" hangingPunct="1"/>
              <a:t>162</a:t>
            </a:fld>
            <a:endParaRPr lang="de-DE" altLang="en-US" b="0">
              <a:latin typeface="Arial" panose="020B0604020202020204" pitchFamily="34" charset="0"/>
            </a:endParaRPr>
          </a:p>
        </p:txBody>
      </p:sp>
    </p:spTree>
    <p:extLst>
      <p:ext uri="{BB962C8B-B14F-4D97-AF65-F5344CB8AC3E}">
        <p14:creationId xmlns:p14="http://schemas.microsoft.com/office/powerpoint/2010/main" val="2896383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p:cNvSpPr>
            <a:spLocks noGrp="1" noRot="1" noChangeAspect="1" noTextEdit="1"/>
          </p:cNvSpPr>
          <p:nvPr>
            <p:ph type="sldImg"/>
          </p:nvPr>
        </p:nvSpPr>
        <p:spPr>
          <a:xfrm>
            <a:off x="992188" y="768350"/>
            <a:ext cx="5114925" cy="3836988"/>
          </a:xfrm>
          <a:ln/>
        </p:spPr>
      </p:sp>
      <p:sp>
        <p:nvSpPr>
          <p:cNvPr id="4505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506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1CBDB3CF-C23A-48DB-8AD0-3FB5295F5A04}" type="slidenum">
              <a:rPr lang="de-DE" altLang="en-US" b="0">
                <a:latin typeface="Arial" panose="020B0604020202020204" pitchFamily="34" charset="0"/>
              </a:rPr>
              <a:pPr eaLnBrk="1" hangingPunct="1"/>
              <a:t>163</a:t>
            </a:fld>
            <a:endParaRPr lang="de-DE" altLang="en-US" b="0">
              <a:latin typeface="Arial" panose="020B0604020202020204" pitchFamily="34" charset="0"/>
            </a:endParaRPr>
          </a:p>
        </p:txBody>
      </p:sp>
    </p:spTree>
    <p:extLst>
      <p:ext uri="{BB962C8B-B14F-4D97-AF65-F5344CB8AC3E}">
        <p14:creationId xmlns:p14="http://schemas.microsoft.com/office/powerpoint/2010/main" val="964326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lienbildplatzhalter 1"/>
          <p:cNvSpPr>
            <a:spLocks noGrp="1" noRot="1" noChangeAspect="1" noTextEdit="1"/>
          </p:cNvSpPr>
          <p:nvPr>
            <p:ph type="sldImg"/>
          </p:nvPr>
        </p:nvSpPr>
        <p:spPr>
          <a:xfrm>
            <a:off x="992188" y="768350"/>
            <a:ext cx="5114925" cy="3836988"/>
          </a:xfrm>
          <a:ln/>
        </p:spPr>
      </p:sp>
      <p:sp>
        <p:nvSpPr>
          <p:cNvPr id="46083"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6084"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C04BBC7D-EC3A-4ABE-A2EA-2D5334AFDC0C}" type="slidenum">
              <a:rPr lang="de-DE" altLang="en-US" b="0">
                <a:latin typeface="Arial" panose="020B0604020202020204" pitchFamily="34" charset="0"/>
              </a:rPr>
              <a:pPr eaLnBrk="1" hangingPunct="1"/>
              <a:t>164</a:t>
            </a:fld>
            <a:endParaRPr lang="de-DE" altLang="en-US" b="0">
              <a:latin typeface="Arial" panose="020B0604020202020204" pitchFamily="34" charset="0"/>
            </a:endParaRPr>
          </a:p>
        </p:txBody>
      </p:sp>
    </p:spTree>
    <p:extLst>
      <p:ext uri="{BB962C8B-B14F-4D97-AF65-F5344CB8AC3E}">
        <p14:creationId xmlns:p14="http://schemas.microsoft.com/office/powerpoint/2010/main" val="1844408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lienbildplatzhalter 1"/>
          <p:cNvSpPr>
            <a:spLocks noGrp="1" noRot="1" noChangeAspect="1" noTextEdit="1"/>
          </p:cNvSpPr>
          <p:nvPr>
            <p:ph type="sldImg"/>
          </p:nvPr>
        </p:nvSpPr>
        <p:spPr>
          <a:xfrm>
            <a:off x="992188" y="768350"/>
            <a:ext cx="5114925" cy="3836988"/>
          </a:xfrm>
          <a:ln/>
        </p:spPr>
      </p:sp>
      <p:sp>
        <p:nvSpPr>
          <p:cNvPr id="47107"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7108"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7F4BD90C-DD40-4138-BD6E-4B69C4A0940C}" type="slidenum">
              <a:rPr lang="de-DE" altLang="en-US" b="0">
                <a:latin typeface="Arial" panose="020B0604020202020204" pitchFamily="34" charset="0"/>
              </a:rPr>
              <a:pPr eaLnBrk="1" hangingPunct="1"/>
              <a:t>165</a:t>
            </a:fld>
            <a:endParaRPr lang="de-DE" altLang="en-US" b="0">
              <a:latin typeface="Arial" panose="020B0604020202020204" pitchFamily="34" charset="0"/>
            </a:endParaRPr>
          </a:p>
        </p:txBody>
      </p:sp>
    </p:spTree>
    <p:extLst>
      <p:ext uri="{BB962C8B-B14F-4D97-AF65-F5344CB8AC3E}">
        <p14:creationId xmlns:p14="http://schemas.microsoft.com/office/powerpoint/2010/main" val="178484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F584A6-4028-4EDC-BB29-093AE4F33B97}" type="slidenum">
              <a:rPr lang="en-US" smtClean="0"/>
              <a:t>171</a:t>
            </a:fld>
            <a:endParaRPr lang="en-US"/>
          </a:p>
        </p:txBody>
      </p:sp>
    </p:spTree>
    <p:extLst>
      <p:ext uri="{BB962C8B-B14F-4D97-AF65-F5344CB8AC3E}">
        <p14:creationId xmlns:p14="http://schemas.microsoft.com/office/powerpoint/2010/main" val="3559460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fld id="{97245453-BE41-4D85-B04C-5BA755EC6ED6}" type="slidenum">
              <a:rPr lang="en-US" altLang="en-US" sz="1200"/>
              <a:pPr eaLnBrk="1" hangingPunct="1"/>
              <a:t>173</a:t>
            </a:fld>
            <a:endParaRPr lang="en-US" altLang="en-US" sz="1200"/>
          </a:p>
        </p:txBody>
      </p:sp>
      <p:sp>
        <p:nvSpPr>
          <p:cNvPr id="58371" name="Rectangle 2"/>
          <p:cNvSpPr>
            <a:spLocks noGrp="1" noRot="1" noChangeAspect="1" noChangeArrowheads="1" noTextEdit="1"/>
          </p:cNvSpPr>
          <p:nvPr>
            <p:ph type="sldImg"/>
          </p:nvPr>
        </p:nvSpPr>
        <p:spPr>
          <a:xfrm>
            <a:off x="1258888" y="720725"/>
            <a:ext cx="4799012" cy="3598863"/>
          </a:xfrm>
          <a:ln/>
        </p:spPr>
      </p:sp>
      <p:sp>
        <p:nvSpPr>
          <p:cNvPr id="58372" name="Rectangle 3"/>
          <p:cNvSpPr>
            <a:spLocks noGrp="1" noChangeArrowheads="1"/>
          </p:cNvSpPr>
          <p:nvPr>
            <p:ph type="body" idx="1"/>
          </p:nvPr>
        </p:nvSpPr>
        <p:spPr>
          <a:xfrm>
            <a:off x="974725" y="4559300"/>
            <a:ext cx="577850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ＭＳ Ｐゴシック" panose="020B0600070205080204" pitchFamily="34" charset="-128"/>
              </a:rPr>
              <a:t>Final data set:</a:t>
            </a:r>
            <a:br>
              <a:rPr lang="en-US" altLang="en-US" smtClean="0">
                <a:latin typeface="Arial" panose="020B0604020202020204" pitchFamily="34" charset="0"/>
                <a:ea typeface="ＭＳ Ｐゴシック" panose="020B0600070205080204" pitchFamily="34" charset="-128"/>
              </a:rPr>
            </a:br>
            <a:r>
              <a:rPr lang="en-US" altLang="en-US" smtClean="0">
                <a:latin typeface="Arial" panose="020B0604020202020204" pitchFamily="34" charset="0"/>
                <a:ea typeface="ＭＳ Ｐゴシック" panose="020B0600070205080204" pitchFamily="34" charset="-128"/>
              </a:rPr>
              <a:t>	</a:t>
            </a:r>
          </a:p>
          <a:p>
            <a:r>
              <a:rPr lang="en-US" altLang="en-US" smtClean="0">
                <a:latin typeface="Arial" panose="020B0604020202020204" pitchFamily="34" charset="0"/>
                <a:ea typeface="ＭＳ Ｐゴシック" panose="020B0600070205080204" pitchFamily="34" charset="-128"/>
              </a:rPr>
              <a:t>Yahoo Science hierarchy, consisting of text of web pages pointed to by Yahoo, gathered summer of 1997.</a:t>
            </a:r>
          </a:p>
          <a:p>
            <a:r>
              <a:rPr lang="en-US" altLang="en-US" smtClean="0">
                <a:latin typeface="Arial" panose="020B0604020202020204" pitchFamily="34" charset="0"/>
                <a:ea typeface="ＭＳ Ｐゴシック" panose="020B0600070205080204" pitchFamily="34" charset="-128"/>
              </a:rPr>
              <a:t>	264 classes, only sample shown here.</a:t>
            </a:r>
          </a:p>
        </p:txBody>
      </p:sp>
    </p:spTree>
    <p:extLst>
      <p:ext uri="{BB962C8B-B14F-4D97-AF65-F5344CB8AC3E}">
        <p14:creationId xmlns:p14="http://schemas.microsoft.com/office/powerpoint/2010/main" val="2317754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fld id="{97245453-BE41-4D85-B04C-5BA755EC6ED6}" type="slidenum">
              <a:rPr lang="en-US" altLang="en-US" sz="1200"/>
              <a:pPr eaLnBrk="1" hangingPunct="1"/>
              <a:t>60</a:t>
            </a:fld>
            <a:endParaRPr lang="en-US" altLang="en-US" sz="1200"/>
          </a:p>
        </p:txBody>
      </p:sp>
      <p:sp>
        <p:nvSpPr>
          <p:cNvPr id="58371" name="Rectangle 2"/>
          <p:cNvSpPr>
            <a:spLocks noGrp="1" noRot="1" noChangeAspect="1" noChangeArrowheads="1" noTextEdit="1"/>
          </p:cNvSpPr>
          <p:nvPr>
            <p:ph type="sldImg"/>
          </p:nvPr>
        </p:nvSpPr>
        <p:spPr>
          <a:xfrm>
            <a:off x="1258888" y="720725"/>
            <a:ext cx="4799012" cy="3598863"/>
          </a:xfrm>
          <a:ln/>
        </p:spPr>
      </p:sp>
      <p:sp>
        <p:nvSpPr>
          <p:cNvPr id="58372" name="Rectangle 3"/>
          <p:cNvSpPr>
            <a:spLocks noGrp="1" noChangeArrowheads="1"/>
          </p:cNvSpPr>
          <p:nvPr>
            <p:ph type="body" idx="1"/>
          </p:nvPr>
        </p:nvSpPr>
        <p:spPr>
          <a:xfrm>
            <a:off x="974725" y="4559300"/>
            <a:ext cx="577850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ea typeface="ＭＳ Ｐゴシック" panose="020B0600070205080204" pitchFamily="34" charset="-128"/>
              </a:rPr>
              <a:t>Final data set:</a:t>
            </a:r>
            <a:br>
              <a:rPr lang="en-US" altLang="en-US" smtClean="0">
                <a:latin typeface="Arial" panose="020B0604020202020204" pitchFamily="34" charset="0"/>
                <a:ea typeface="ＭＳ Ｐゴシック" panose="020B0600070205080204" pitchFamily="34" charset="-128"/>
              </a:rPr>
            </a:br>
            <a:r>
              <a:rPr lang="en-US" altLang="en-US" smtClean="0">
                <a:latin typeface="Arial" panose="020B0604020202020204" pitchFamily="34" charset="0"/>
                <a:ea typeface="ＭＳ Ｐゴシック" panose="020B0600070205080204" pitchFamily="34" charset="-128"/>
              </a:rPr>
              <a:t>	</a:t>
            </a:r>
          </a:p>
          <a:p>
            <a:r>
              <a:rPr lang="en-US" altLang="en-US" smtClean="0">
                <a:latin typeface="Arial" panose="020B0604020202020204" pitchFamily="34" charset="0"/>
                <a:ea typeface="ＭＳ Ｐゴシック" panose="020B0600070205080204" pitchFamily="34" charset="-128"/>
              </a:rPr>
              <a:t>Yahoo Science hierarchy, consisting of text of web pages pointed to by Yahoo, gathered summer of 1997.</a:t>
            </a:r>
          </a:p>
          <a:p>
            <a:r>
              <a:rPr lang="en-US" altLang="en-US" smtClean="0">
                <a:latin typeface="Arial" panose="020B0604020202020204" pitchFamily="34" charset="0"/>
                <a:ea typeface="ＭＳ Ｐゴシック" panose="020B0600070205080204" pitchFamily="34" charset="-128"/>
              </a:rPr>
              <a:t>	264 classes, only sample shown here.</a:t>
            </a:r>
          </a:p>
        </p:txBody>
      </p:sp>
    </p:spTree>
    <p:extLst>
      <p:ext uri="{BB962C8B-B14F-4D97-AF65-F5344CB8AC3E}">
        <p14:creationId xmlns:p14="http://schemas.microsoft.com/office/powerpoint/2010/main" val="2495297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963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69755FA5-37AC-4A02-BDDD-E352F99B3244}" type="slidenum">
              <a:rPr lang="en-US" altLang="en-US">
                <a:latin typeface="Calibri" panose="020F0502020204030204" pitchFamily="34" charset="0"/>
              </a:rPr>
              <a:pPr eaLnBrk="1" hangingPunct="1"/>
              <a:t>69</a:t>
            </a:fld>
            <a:endParaRPr lang="en-US" altLang="en-US">
              <a:latin typeface="Calibri" panose="020F0502020204030204" pitchFamily="34" charset="0"/>
            </a:endParaRPr>
          </a:p>
        </p:txBody>
      </p:sp>
    </p:spTree>
    <p:extLst>
      <p:ext uri="{BB962C8B-B14F-4D97-AF65-F5344CB8AC3E}">
        <p14:creationId xmlns:p14="http://schemas.microsoft.com/office/powerpoint/2010/main" val="213283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C2B13310-EA55-4EA3-A332-5AAD9E044A67}" type="slidenum">
              <a:rPr lang="en-US" altLang="en-US">
                <a:latin typeface="Calibri" panose="020F0502020204030204" pitchFamily="34" charset="0"/>
              </a:rPr>
              <a:pPr eaLnBrk="1" hangingPunct="1"/>
              <a:t>98</a:t>
            </a:fld>
            <a:endParaRPr lang="en-US" altLang="en-US">
              <a:latin typeface="Calibri" panose="020F0502020204030204" pitchFamily="34" charset="0"/>
            </a:endParaRPr>
          </a:p>
        </p:txBody>
      </p:sp>
    </p:spTree>
    <p:extLst>
      <p:ext uri="{BB962C8B-B14F-4D97-AF65-F5344CB8AC3E}">
        <p14:creationId xmlns:p14="http://schemas.microsoft.com/office/powerpoint/2010/main" val="1046740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27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CDE4A9-1E3A-481F-849C-27ABE5232BBD}" type="slidenum">
              <a:rPr lang="en-US" smtClean="0"/>
              <a:pPr fontAlgn="base">
                <a:spcBef>
                  <a:spcPct val="0"/>
                </a:spcBef>
                <a:spcAft>
                  <a:spcPct val="0"/>
                </a:spcAft>
                <a:defRPr/>
              </a:pPr>
              <a:t>103</a:t>
            </a:fld>
            <a:endParaRPr lang="en-US" smtClean="0"/>
          </a:p>
        </p:txBody>
      </p:sp>
    </p:spTree>
    <p:extLst>
      <p:ext uri="{BB962C8B-B14F-4D97-AF65-F5344CB8AC3E}">
        <p14:creationId xmlns:p14="http://schemas.microsoft.com/office/powerpoint/2010/main" val="3059810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69F771-1BD3-4A4B-B478-924138AC5C1B}" type="slidenum">
              <a:rPr lang="en-US" smtClean="0"/>
              <a:pPr fontAlgn="base">
                <a:spcBef>
                  <a:spcPct val="0"/>
                </a:spcBef>
                <a:spcAft>
                  <a:spcPct val="0"/>
                </a:spcAft>
                <a:defRPr/>
              </a:pPr>
              <a:t>104</a:t>
            </a:fld>
            <a:endParaRPr lang="en-US" smtClean="0"/>
          </a:p>
        </p:txBody>
      </p:sp>
    </p:spTree>
    <p:extLst>
      <p:ext uri="{BB962C8B-B14F-4D97-AF65-F5344CB8AC3E}">
        <p14:creationId xmlns:p14="http://schemas.microsoft.com/office/powerpoint/2010/main" val="427487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lienbildplatzhalter 1"/>
          <p:cNvSpPr>
            <a:spLocks noGrp="1" noRot="1" noChangeAspect="1" noTextEdit="1"/>
          </p:cNvSpPr>
          <p:nvPr>
            <p:ph type="sldImg"/>
          </p:nvPr>
        </p:nvSpPr>
        <p:spPr>
          <a:xfrm>
            <a:off x="992188" y="768350"/>
            <a:ext cx="5114925" cy="3836988"/>
          </a:xfrm>
          <a:ln/>
        </p:spPr>
      </p:sp>
      <p:sp>
        <p:nvSpPr>
          <p:cNvPr id="3481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482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278ED5AC-A2DE-4374-AF23-63B9D44723AE}" type="slidenum">
              <a:rPr lang="de-DE" altLang="en-US" b="0">
                <a:latin typeface="Arial" panose="020B0604020202020204" pitchFamily="34" charset="0"/>
              </a:rPr>
              <a:pPr eaLnBrk="1" hangingPunct="1"/>
              <a:t>120</a:t>
            </a:fld>
            <a:endParaRPr lang="de-DE" altLang="en-US" b="0">
              <a:latin typeface="Arial" panose="020B0604020202020204" pitchFamily="34" charset="0"/>
            </a:endParaRPr>
          </a:p>
        </p:txBody>
      </p:sp>
    </p:spTree>
    <p:extLst>
      <p:ext uri="{BB962C8B-B14F-4D97-AF65-F5344CB8AC3E}">
        <p14:creationId xmlns:p14="http://schemas.microsoft.com/office/powerpoint/2010/main" val="19675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lienbildplatzhalter 1"/>
          <p:cNvSpPr>
            <a:spLocks noGrp="1" noRot="1" noChangeAspect="1" noTextEdit="1"/>
          </p:cNvSpPr>
          <p:nvPr>
            <p:ph type="sldImg"/>
          </p:nvPr>
        </p:nvSpPr>
        <p:spPr>
          <a:xfrm>
            <a:off x="992188" y="768350"/>
            <a:ext cx="5114925" cy="3836988"/>
          </a:xfrm>
          <a:ln/>
        </p:spPr>
      </p:sp>
      <p:sp>
        <p:nvSpPr>
          <p:cNvPr id="3993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3994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C3EDB1D3-2463-47A2-8093-0C4A010382C8}" type="slidenum">
              <a:rPr lang="de-DE" altLang="en-US" b="0">
                <a:latin typeface="Arial" panose="020B0604020202020204" pitchFamily="34" charset="0"/>
              </a:rPr>
              <a:pPr eaLnBrk="1" hangingPunct="1"/>
              <a:t>121</a:t>
            </a:fld>
            <a:endParaRPr lang="de-DE" altLang="en-US" b="0">
              <a:latin typeface="Arial" panose="020B0604020202020204" pitchFamily="34" charset="0"/>
            </a:endParaRPr>
          </a:p>
        </p:txBody>
      </p:sp>
    </p:spTree>
    <p:extLst>
      <p:ext uri="{BB962C8B-B14F-4D97-AF65-F5344CB8AC3E}">
        <p14:creationId xmlns:p14="http://schemas.microsoft.com/office/powerpoint/2010/main" val="3436332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lienbildplatzhalter 1"/>
          <p:cNvSpPr>
            <a:spLocks noGrp="1" noRot="1" noChangeAspect="1" noTextEdit="1"/>
          </p:cNvSpPr>
          <p:nvPr>
            <p:ph type="sldImg"/>
          </p:nvPr>
        </p:nvSpPr>
        <p:spPr>
          <a:xfrm>
            <a:off x="992188" y="768350"/>
            <a:ext cx="5114925" cy="3836988"/>
          </a:xfrm>
          <a:ln/>
        </p:spPr>
      </p:sp>
      <p:sp>
        <p:nvSpPr>
          <p:cNvPr id="45059"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45060"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b="1">
                <a:solidFill>
                  <a:schemeClr val="tx1"/>
                </a:solidFill>
                <a:latin typeface="Verdana" panose="020B0604030504040204" pitchFamily="34" charset="0"/>
              </a:defRPr>
            </a:lvl1pPr>
            <a:lvl2pPr marL="742950" indent="-285750" defTabSz="990600" eaLnBrk="0" hangingPunct="0">
              <a:defRPr b="1">
                <a:solidFill>
                  <a:schemeClr val="tx1"/>
                </a:solidFill>
                <a:latin typeface="Verdana" panose="020B0604030504040204" pitchFamily="34" charset="0"/>
              </a:defRPr>
            </a:lvl2pPr>
            <a:lvl3pPr marL="1143000" indent="-228600" defTabSz="990600" eaLnBrk="0" hangingPunct="0">
              <a:defRPr b="1">
                <a:solidFill>
                  <a:schemeClr val="tx1"/>
                </a:solidFill>
                <a:latin typeface="Verdana" panose="020B0604030504040204" pitchFamily="34" charset="0"/>
              </a:defRPr>
            </a:lvl3pPr>
            <a:lvl4pPr marL="1600200" indent="-228600" defTabSz="990600" eaLnBrk="0" hangingPunct="0">
              <a:defRPr b="1">
                <a:solidFill>
                  <a:schemeClr val="tx1"/>
                </a:solidFill>
                <a:latin typeface="Verdana" panose="020B0604030504040204" pitchFamily="34" charset="0"/>
              </a:defRPr>
            </a:lvl4pPr>
            <a:lvl5pPr marL="2057400" indent="-228600" defTabSz="990600" eaLnBrk="0" hangingPunct="0">
              <a:defRPr b="1">
                <a:solidFill>
                  <a:schemeClr val="tx1"/>
                </a:solidFill>
                <a:latin typeface="Verdana" panose="020B0604030504040204" pitchFamily="34" charset="0"/>
              </a:defRPr>
            </a:lvl5pPr>
            <a:lvl6pPr marL="2514600" indent="-228600" defTabSz="990600" eaLnBrk="0" fontAlgn="base" hangingPunct="0">
              <a:spcBef>
                <a:spcPct val="0"/>
              </a:spcBef>
              <a:spcAft>
                <a:spcPct val="0"/>
              </a:spcAft>
              <a:defRPr b="1">
                <a:solidFill>
                  <a:schemeClr val="tx1"/>
                </a:solidFill>
                <a:latin typeface="Verdana" panose="020B0604030504040204" pitchFamily="34" charset="0"/>
              </a:defRPr>
            </a:lvl6pPr>
            <a:lvl7pPr marL="2971800" indent="-228600" defTabSz="990600" eaLnBrk="0" fontAlgn="base" hangingPunct="0">
              <a:spcBef>
                <a:spcPct val="0"/>
              </a:spcBef>
              <a:spcAft>
                <a:spcPct val="0"/>
              </a:spcAft>
              <a:defRPr b="1">
                <a:solidFill>
                  <a:schemeClr val="tx1"/>
                </a:solidFill>
                <a:latin typeface="Verdana" panose="020B0604030504040204" pitchFamily="34" charset="0"/>
              </a:defRPr>
            </a:lvl7pPr>
            <a:lvl8pPr marL="3429000" indent="-228600" defTabSz="990600" eaLnBrk="0" fontAlgn="base" hangingPunct="0">
              <a:spcBef>
                <a:spcPct val="0"/>
              </a:spcBef>
              <a:spcAft>
                <a:spcPct val="0"/>
              </a:spcAft>
              <a:defRPr b="1">
                <a:solidFill>
                  <a:schemeClr val="tx1"/>
                </a:solidFill>
                <a:latin typeface="Verdana" panose="020B0604030504040204" pitchFamily="34" charset="0"/>
              </a:defRPr>
            </a:lvl8pPr>
            <a:lvl9pPr marL="3886200" indent="-228600" defTabSz="990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fld id="{1CBDB3CF-C23A-48DB-8AD0-3FB5295F5A04}" type="slidenum">
              <a:rPr lang="de-DE" altLang="en-US" b="0">
                <a:latin typeface="Arial" panose="020B0604020202020204" pitchFamily="34" charset="0"/>
              </a:rPr>
              <a:pPr eaLnBrk="1" hangingPunct="1"/>
              <a:t>122</a:t>
            </a:fld>
            <a:endParaRPr lang="de-DE" altLang="en-US" b="0">
              <a:latin typeface="Arial" panose="020B0604020202020204" pitchFamily="34" charset="0"/>
            </a:endParaRPr>
          </a:p>
        </p:txBody>
      </p:sp>
    </p:spTree>
    <p:extLst>
      <p:ext uri="{BB962C8B-B14F-4D97-AF65-F5344CB8AC3E}">
        <p14:creationId xmlns:p14="http://schemas.microsoft.com/office/powerpoint/2010/main" val="2856536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9BFBCC-E798-44A2-8B90-A66CE2D183BD}" type="datetimeFigureOut">
              <a:rPr lang="en-US" smtClean="0"/>
              <a:t>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247448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BFBCC-E798-44A2-8B90-A66CE2D183BD}" type="datetimeFigureOut">
              <a:rPr lang="en-US" smtClean="0"/>
              <a:t>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174253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BFBCC-E798-44A2-8B90-A66CE2D183BD}" type="datetimeFigureOut">
              <a:rPr lang="en-US" smtClean="0"/>
              <a:t>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3636116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241302" y="46502"/>
            <a:ext cx="8458638" cy="607259"/>
          </a:xfrm>
        </p:spPr>
        <p:txBody>
          <a:bodyPr/>
          <a:lstStyle/>
          <a:p>
            <a:r>
              <a:rPr lang="en-US" dirty="0" smtClean="0"/>
              <a:t>Header</a:t>
            </a:r>
            <a:endParaRPr lang="en-US" dirty="0"/>
          </a:p>
        </p:txBody>
      </p:sp>
    </p:spTree>
    <p:extLst>
      <p:ext uri="{BB962C8B-B14F-4D97-AF65-F5344CB8AC3E}">
        <p14:creationId xmlns:p14="http://schemas.microsoft.com/office/powerpoint/2010/main" val="3661047747"/>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1069514"/>
          </a:xfrm>
          <a:prstGeom prst="rect">
            <a:avLst/>
          </a:prstGeom>
        </p:spPr>
        <p:txBody>
          <a:bodyPr anchor="ctr"/>
          <a:lstStyle>
            <a:lvl1pPr>
              <a:defRPr b="1" baseline="0">
                <a:solidFill>
                  <a:schemeClr val="accent3">
                    <a:lumMod val="50000"/>
                  </a:schemeClr>
                </a:solidFill>
                <a:latin typeface="Arial" pitchFamily="34" charset="0"/>
                <a:cs typeface="Arial" pitchFamily="34" charset="0"/>
              </a:defRPr>
            </a:lvl1pPr>
          </a:lstStyle>
          <a:p>
            <a:r>
              <a:rPr lang="en-US" altLang="ko-KR" dirty="0" smtClean="0"/>
              <a:t> Click to add title</a:t>
            </a:r>
            <a:endParaRPr lang="ko-KR" altLang="en-US" dirty="0"/>
          </a:p>
        </p:txBody>
      </p:sp>
      <p:sp>
        <p:nvSpPr>
          <p:cNvPr id="4" name="Content Placeholder 2"/>
          <p:cNvSpPr>
            <a:spLocks noGrp="1"/>
          </p:cNvSpPr>
          <p:nvPr>
            <p:ph idx="1"/>
          </p:nvPr>
        </p:nvSpPr>
        <p:spPr>
          <a:xfrm>
            <a:off x="2123728" y="1268760"/>
            <a:ext cx="6563072" cy="460648"/>
          </a:xfrm>
          <a:prstGeom prst="rect">
            <a:avLst/>
          </a:prstGeom>
        </p:spPr>
        <p:txBody>
          <a:bodyPr anchor="ctr"/>
          <a:lstStyle>
            <a:lvl1pPr marL="0" indent="0">
              <a:buNone/>
              <a:defRPr sz="2000">
                <a:solidFill>
                  <a:schemeClr val="accent3">
                    <a:lumMod val="50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2134072" y="1844824"/>
            <a:ext cx="6563072" cy="4147865"/>
          </a:xfrm>
          <a:prstGeom prst="rect">
            <a:avLst/>
          </a:prstGeom>
        </p:spPr>
        <p:txBody>
          <a:bodyPr lIns="396000" anchor="t"/>
          <a:lstStyle>
            <a:lvl1pPr marL="0" indent="0">
              <a:buNone/>
              <a:defRPr sz="1400">
                <a:solidFill>
                  <a:schemeClr val="accent3">
                    <a:lumMod val="50000"/>
                  </a:schemeClr>
                </a:solidFill>
              </a:defRPr>
            </a:lvl1pPr>
          </a:lstStyle>
          <a:p>
            <a:pPr lvl="0"/>
            <a:r>
              <a:rPr lang="en-US" altLang="ko-KR" dirty="0" smtClean="0"/>
              <a:t>Click to edit Master text styles</a:t>
            </a:r>
          </a:p>
        </p:txBody>
      </p:sp>
    </p:spTree>
    <p:extLst>
      <p:ext uri="{BB962C8B-B14F-4D97-AF65-F5344CB8AC3E}">
        <p14:creationId xmlns:p14="http://schemas.microsoft.com/office/powerpoint/2010/main" val="366474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9BFBCC-E798-44A2-8B90-A66CE2D183BD}" type="datetimeFigureOut">
              <a:rPr lang="en-US" smtClean="0"/>
              <a:t>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1869545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9BFBCC-E798-44A2-8B90-A66CE2D183BD}" type="datetimeFigureOut">
              <a:rPr lang="en-US" smtClean="0"/>
              <a:t>2/8/2018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61646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9BFBCC-E798-44A2-8B90-A66CE2D183BD}" type="datetimeFigureOut">
              <a:rPr lang="en-US" smtClean="0"/>
              <a:t>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77526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9BFBCC-E798-44A2-8B90-A66CE2D183BD}" type="datetimeFigureOut">
              <a:rPr lang="en-US" smtClean="0"/>
              <a:t>2/8/2018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320181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9BFBCC-E798-44A2-8B90-A66CE2D183BD}" type="datetimeFigureOut">
              <a:rPr lang="en-US" smtClean="0"/>
              <a:t>2/8/2018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2660935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9BFBCC-E798-44A2-8B90-A66CE2D183BD}" type="datetimeFigureOut">
              <a:rPr lang="en-US" smtClean="0"/>
              <a:t>2/8/2018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224284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A9BFBCC-E798-44A2-8B90-A66CE2D183BD}" type="datetimeFigureOut">
              <a:rPr lang="en-US" smtClean="0"/>
              <a:t>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3588991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A9BFBCC-E798-44A2-8B90-A66CE2D183BD}" type="datetimeFigureOut">
              <a:rPr lang="en-US" smtClean="0"/>
              <a:t>2/8/2018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D07EDB6-1D10-4ED9-940B-83CA2E6F7774}" type="slidenum">
              <a:rPr lang="en-IN" smtClean="0"/>
              <a:t>‹#›</a:t>
            </a:fld>
            <a:endParaRPr lang="en-IN"/>
          </a:p>
        </p:txBody>
      </p:sp>
    </p:spTree>
    <p:extLst>
      <p:ext uri="{BB962C8B-B14F-4D97-AF65-F5344CB8AC3E}">
        <p14:creationId xmlns:p14="http://schemas.microsoft.com/office/powerpoint/2010/main" val="1908808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9BFBCC-E798-44A2-8B90-A66CE2D183BD}" type="datetimeFigureOut">
              <a:rPr lang="en-US" smtClean="0"/>
              <a:t>2/8/2018</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07EDB6-1D10-4ED9-940B-83CA2E6F7774}" type="slidenum">
              <a:rPr lang="en-IN" smtClean="0"/>
              <a:t>‹#›</a:t>
            </a:fld>
            <a:endParaRPr lang="en-IN"/>
          </a:p>
        </p:txBody>
      </p:sp>
    </p:spTree>
    <p:extLst>
      <p:ext uri="{BB962C8B-B14F-4D97-AF65-F5344CB8AC3E}">
        <p14:creationId xmlns:p14="http://schemas.microsoft.com/office/powerpoint/2010/main" val="12966425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0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6.e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88.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1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5.png"/></Relationships>
</file>

<file path=ppt/slides/_rels/slide12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7.png"/><Relationship Id="rId5" Type="http://schemas.openxmlformats.org/officeDocument/2006/relationships/image" Target="../media/image99.png"/><Relationship Id="rId10" Type="http://schemas.openxmlformats.org/officeDocument/2006/relationships/image" Target="../media/image106.png"/><Relationship Id="rId4" Type="http://schemas.openxmlformats.org/officeDocument/2006/relationships/image" Target="../media/image98.png"/><Relationship Id="rId9" Type="http://schemas.openxmlformats.org/officeDocument/2006/relationships/image" Target="../media/image105.png"/></Relationships>
</file>

<file path=ppt/slides/_rels/slide12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1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86.emf"/><Relationship Id="rId4" Type="http://schemas.openxmlformats.org/officeDocument/2006/relationships/oleObject" Target="../embeddings/oleObject4.bin"/></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88.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hyperlink" Target="https://www.kaggle.com/headsortails/nyc-taxi-eda-update-the-fast-the-curiou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www.kaggle.com/mrisdal/exploring-survival-on-the-titanic" TargetMode="External"/><Relationship Id="rId4" Type="http://schemas.openxmlformats.org/officeDocument/2006/relationships/hyperlink" Target="https://www.kaggle.com/c/santander-product-recommendation/"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s3-ap-south-1.amazonaws.com/av-blog-media/wp-content/uploads/2017/08/01195427/Pic21.jpg" TargetMode="Externa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www.kaggle.com/crowdflower/twitter-user-gender-classification" TargetMode="External"/><Relationship Id="rId2" Type="http://schemas.openxmlformats.org/officeDocument/2006/relationships/hyperlink" Target="https://www.kaggle.com/priyaananthram/sentiment-analysis-of-tweets" TargetMode="External"/><Relationship Id="rId1" Type="http://schemas.openxmlformats.org/officeDocument/2006/relationships/slideLayout" Target="../slideLayouts/slideLayout12.xml"/><Relationship Id="rId4" Type="http://schemas.openxmlformats.org/officeDocument/2006/relationships/hyperlink" Target="https://www.kaggle.com/c/ClaimPredictionChallenge"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164.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5.png"/></Relationships>
</file>

<file path=ppt/slides/_rels/slide16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7.png"/><Relationship Id="rId5" Type="http://schemas.openxmlformats.org/officeDocument/2006/relationships/image" Target="../media/image99.png"/><Relationship Id="rId10" Type="http://schemas.openxmlformats.org/officeDocument/2006/relationships/image" Target="../media/image106.png"/><Relationship Id="rId4" Type="http://schemas.openxmlformats.org/officeDocument/2006/relationships/image" Target="../media/image98.png"/><Relationship Id="rId9" Type="http://schemas.openxmlformats.org/officeDocument/2006/relationships/image" Target="../media/image105.png"/></Relationships>
</file>

<file path=ppt/slides/_rels/slide1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www.kaggle.com/c/santander-product-recommendation/" TargetMode="External"/><Relationship Id="rId2" Type="http://schemas.openxmlformats.org/officeDocument/2006/relationships/hyperlink" Target="https://www.kaggle.com/c/ClaimPredictionChallenge" TargetMode="Externa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kaggle.com/crowdflower/twitter-user-gender-classification" TargetMode="External"/><Relationship Id="rId2" Type="http://schemas.openxmlformats.org/officeDocument/2006/relationships/hyperlink" Target="https://www.kaggle.com/priyaananthram/sentiment-analysis-of-tweets" TargetMode="External"/><Relationship Id="rId1" Type="http://schemas.openxmlformats.org/officeDocument/2006/relationships/slideLayout" Target="../slideLayouts/slideLayout12.xml"/><Relationship Id="rId4" Type="http://schemas.openxmlformats.org/officeDocument/2006/relationships/hyperlink" Target="https://www.kaggle.com/c/ClaimPredictionChallenge"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1.wmf"/></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1</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A company has a large number of </a:t>
            </a:r>
            <a:r>
              <a:rPr lang="en-US" dirty="0" smtClean="0"/>
              <a:t>Issues coming up with the service desk  </a:t>
            </a:r>
            <a:r>
              <a:rPr lang="en-US" dirty="0"/>
              <a:t>that need to be sorted into one of three categories: </a:t>
            </a:r>
            <a:r>
              <a:rPr lang="en-US" dirty="0" smtClean="0"/>
              <a:t>Software/Hardware , HR, Finance. </a:t>
            </a:r>
            <a:r>
              <a:rPr lang="en-US" dirty="0"/>
              <a:t>They have been able to identify a number of phrases which are commonly used in these documents and may help disambiguate them but there are a large number (thousands) of these phrases and each one only appears in a small number of documents. Thankfully someone has labeled a few hundred documents for you but you need to build a method to automatically label the rest. Highlight the List of Steps to be performed in this case to solve this </a:t>
            </a:r>
            <a:r>
              <a:rPr lang="en-US" dirty="0" smtClean="0"/>
              <a:t>problem</a:t>
            </a:r>
          </a:p>
          <a:p>
            <a:pPr marL="0" indent="0">
              <a:buNone/>
            </a:pPr>
            <a:r>
              <a:rPr lang="en-US" dirty="0" smtClean="0"/>
              <a:t>1.Highlight the Problem Statement</a:t>
            </a:r>
          </a:p>
          <a:p>
            <a:pPr marL="0" indent="0">
              <a:buNone/>
            </a:pPr>
            <a:r>
              <a:rPr lang="en-US" dirty="0" smtClean="0"/>
              <a:t>2.Define the Data requirement </a:t>
            </a:r>
          </a:p>
          <a:p>
            <a:pPr marL="0" indent="0">
              <a:buNone/>
            </a:pPr>
            <a:r>
              <a:rPr lang="en-US" dirty="0" smtClean="0"/>
              <a:t>3.Data Cleansing </a:t>
            </a:r>
          </a:p>
          <a:p>
            <a:pPr marL="0" indent="0">
              <a:buNone/>
            </a:pPr>
            <a:r>
              <a:rPr lang="en-US" dirty="0" smtClean="0"/>
              <a:t>4.Solution Development </a:t>
            </a:r>
          </a:p>
          <a:p>
            <a:pPr marL="0" indent="0">
              <a:buNone/>
            </a:pPr>
            <a:r>
              <a:rPr lang="en-US" dirty="0" smtClean="0"/>
              <a:t>5.Implementation </a:t>
            </a:r>
            <a:endParaRPr lang="en-US" dirty="0"/>
          </a:p>
          <a:p>
            <a:pPr marL="0" indent="0">
              <a:buNone/>
            </a:pPr>
            <a:endParaRPr lang="en-US" dirty="0"/>
          </a:p>
          <a:p>
            <a:endParaRPr lang="en-US" dirty="0"/>
          </a:p>
        </p:txBody>
      </p:sp>
    </p:spTree>
    <p:extLst>
      <p:ext uri="{BB962C8B-B14F-4D97-AF65-F5344CB8AC3E}">
        <p14:creationId xmlns:p14="http://schemas.microsoft.com/office/powerpoint/2010/main" val="962002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4638"/>
            <a:ext cx="7772400" cy="634082"/>
          </a:xfrm>
        </p:spPr>
        <p:txBody>
          <a:bodyPr>
            <a:normAutofit/>
          </a:bodyPr>
          <a:lstStyle/>
          <a:p>
            <a:r>
              <a:rPr lang="en-IN" dirty="0" smtClean="0"/>
              <a:t>Boosting</a:t>
            </a:r>
            <a:endParaRPr lang="en-IN" dirty="0"/>
          </a:p>
        </p:txBody>
      </p:sp>
      <p:pic>
        <p:nvPicPr>
          <p:cNvPr id="17410" name="Picture 2"/>
          <p:cNvPicPr>
            <a:picLocks noGrp="1" noChangeAspect="1" noChangeArrowheads="1"/>
          </p:cNvPicPr>
          <p:nvPr>
            <p:ph idx="1"/>
          </p:nvPr>
        </p:nvPicPr>
        <p:blipFill>
          <a:blip r:embed="rId2"/>
          <a:srcRect/>
          <a:stretch>
            <a:fillRect/>
          </a:stretch>
        </p:blipFill>
        <p:spPr bwMode="auto">
          <a:xfrm>
            <a:off x="1071538" y="1571612"/>
            <a:ext cx="6591332" cy="42284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257300" y="1085850"/>
            <a:ext cx="6172200" cy="342900"/>
          </a:xfrm>
        </p:spPr>
        <p:txBody>
          <a:bodyPr>
            <a:normAutofit fontScale="90000"/>
          </a:bodyPr>
          <a:lstStyle/>
          <a:p>
            <a:r>
              <a:rPr lang="en-US" altLang="en-US" smtClean="0"/>
              <a:t>Segmentation KPIs For Insurance</a:t>
            </a:r>
          </a:p>
        </p:txBody>
      </p:sp>
      <p:sp>
        <p:nvSpPr>
          <p:cNvPr id="49155" name="Content Placeholder 2"/>
          <p:cNvSpPr>
            <a:spLocks noGrp="1"/>
          </p:cNvSpPr>
          <p:nvPr>
            <p:ph idx="1"/>
          </p:nvPr>
        </p:nvSpPr>
        <p:spPr>
          <a:xfrm>
            <a:off x="1200150" y="1657350"/>
            <a:ext cx="2114550" cy="3943350"/>
          </a:xfrm>
        </p:spPr>
        <p:txBody>
          <a:bodyPr/>
          <a:lstStyle/>
          <a:p>
            <a:pPr>
              <a:buFont typeface="Wingdings" panose="05000000000000000000" pitchFamily="2" charset="2"/>
              <a:buNone/>
            </a:pPr>
            <a:r>
              <a:rPr lang="en-US" altLang="en-US" sz="1350"/>
              <a:t>Customer Segmentation</a:t>
            </a:r>
          </a:p>
          <a:p>
            <a:r>
              <a:rPr lang="en-US" altLang="en-US" sz="1050"/>
              <a:t>Insurance category</a:t>
            </a:r>
          </a:p>
          <a:p>
            <a:r>
              <a:rPr lang="en-US" altLang="en-US" sz="1050"/>
              <a:t>Medical profile</a:t>
            </a:r>
          </a:p>
          <a:p>
            <a:r>
              <a:rPr lang="en-US" altLang="en-US" sz="1050"/>
              <a:t>Demographic Details</a:t>
            </a:r>
          </a:p>
          <a:p>
            <a:r>
              <a:rPr lang="en-US" altLang="en-US" sz="1050"/>
              <a:t>Sum assured</a:t>
            </a:r>
          </a:p>
          <a:p>
            <a:r>
              <a:rPr lang="en-US" altLang="en-US" sz="1050"/>
              <a:t>Policy term</a:t>
            </a:r>
          </a:p>
          <a:p>
            <a:r>
              <a:rPr lang="en-US" altLang="en-US" sz="1050"/>
              <a:t>Premium amount</a:t>
            </a:r>
          </a:p>
          <a:p>
            <a:r>
              <a:rPr lang="en-US" altLang="en-US" sz="1050"/>
              <a:t>Premium paying term</a:t>
            </a:r>
          </a:p>
          <a:p>
            <a:r>
              <a:rPr lang="en-US" altLang="en-US" sz="1050"/>
              <a:t>Frequency of premium payment</a:t>
            </a:r>
          </a:p>
          <a:p>
            <a:r>
              <a:rPr lang="en-US" altLang="en-US" sz="1050"/>
              <a:t>No of premium delays</a:t>
            </a:r>
          </a:p>
          <a:p>
            <a:r>
              <a:rPr lang="en-US" altLang="en-US" sz="1050"/>
              <a:t>No of policy lapses</a:t>
            </a:r>
          </a:p>
          <a:p>
            <a:r>
              <a:rPr lang="en-US" altLang="en-US" sz="1050"/>
              <a:t>Riders opted</a:t>
            </a:r>
          </a:p>
          <a:p>
            <a:r>
              <a:rPr lang="en-US" altLang="en-US" sz="1050"/>
              <a:t>Mode of payment</a:t>
            </a:r>
          </a:p>
          <a:p>
            <a:endParaRPr lang="en-US" altLang="en-US" sz="1050"/>
          </a:p>
          <a:p>
            <a:endParaRPr lang="en-US" altLang="en-US" sz="1050"/>
          </a:p>
          <a:p>
            <a:endParaRPr lang="en-US" altLang="en-US" sz="1050"/>
          </a:p>
          <a:p>
            <a:endParaRPr lang="en-US" altLang="en-US" sz="1050"/>
          </a:p>
          <a:p>
            <a:endParaRPr lang="en-US" altLang="en-US" sz="1050"/>
          </a:p>
          <a:p>
            <a:endParaRPr lang="en-US" altLang="en-US" sz="1050"/>
          </a:p>
        </p:txBody>
      </p:sp>
      <p:sp>
        <p:nvSpPr>
          <p:cNvPr id="4" name="Content Placeholder 2"/>
          <p:cNvSpPr txBox="1">
            <a:spLocks/>
          </p:cNvSpPr>
          <p:nvPr/>
        </p:nvSpPr>
        <p:spPr bwMode="auto">
          <a:xfrm>
            <a:off x="5600700" y="1657350"/>
            <a:ext cx="2286000" cy="377190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5" name="Content Placeholder 2"/>
          <p:cNvSpPr txBox="1">
            <a:spLocks/>
          </p:cNvSpPr>
          <p:nvPr/>
        </p:nvSpPr>
        <p:spPr bwMode="auto">
          <a:xfrm>
            <a:off x="3143250" y="1960961"/>
            <a:ext cx="2343150" cy="363974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6" name="Rectangle 5"/>
          <p:cNvSpPr/>
          <p:nvPr/>
        </p:nvSpPr>
        <p:spPr>
          <a:xfrm>
            <a:off x="1200150" y="1657350"/>
            <a:ext cx="428625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 name="Rectangle 6"/>
          <p:cNvSpPr/>
          <p:nvPr/>
        </p:nvSpPr>
        <p:spPr>
          <a:xfrm>
            <a:off x="5600700" y="1657350"/>
            <a:ext cx="228600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 name="Content Placeholder 2"/>
          <p:cNvSpPr txBox="1">
            <a:spLocks/>
          </p:cNvSpPr>
          <p:nvPr/>
        </p:nvSpPr>
        <p:spPr bwMode="auto">
          <a:xfrm>
            <a:off x="5715000" y="1657350"/>
            <a:ext cx="2000250" cy="394335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defRPr/>
            </a:pPr>
            <a:r>
              <a:rPr lang="en-US" sz="1350" kern="0" dirty="0">
                <a:solidFill>
                  <a:srgbClr val="231F20"/>
                </a:solidFill>
              </a:rPr>
              <a:t>Agent Segmentation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Average Revenue per month</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Average no of policies per month</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Demographic details</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Commission earned per month</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 growth in revenue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Conversion rate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Target achievement rate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Repeat purchase rate</a:t>
            </a: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Premium default rate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Claim rate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Claim rejection rate</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No of fraud cases</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No of high net worth customers</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Comparative performance index</a:t>
            </a:r>
          </a:p>
          <a:p>
            <a:pPr marL="171450" indent="-171450" eaLnBrk="0" hangingPunct="0">
              <a:lnSpc>
                <a:spcPct val="120000"/>
              </a:lnSpc>
              <a:spcBef>
                <a:spcPct val="40000"/>
              </a:spcBef>
              <a:buClr>
                <a:srgbClr val="C61217"/>
              </a:buClr>
              <a:buSzPct val="110000"/>
              <a:buFont typeface="Wingdings" pitchFamily="2" charset="2"/>
              <a:buChar char="l"/>
              <a:defRPr/>
            </a:pPr>
            <a:r>
              <a:rPr lang="en-US" sz="900" kern="0" dirty="0">
                <a:solidFill>
                  <a:srgbClr val="231F20"/>
                </a:solidFill>
              </a:rPr>
              <a:t>% revenue during promotion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9" name="Content Placeholder 2"/>
          <p:cNvSpPr txBox="1">
            <a:spLocks/>
          </p:cNvSpPr>
          <p:nvPr/>
        </p:nvSpPr>
        <p:spPr bwMode="auto">
          <a:xfrm>
            <a:off x="3486150" y="1657350"/>
            <a:ext cx="2000250" cy="394335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Tree>
    <p:extLst>
      <p:ext uri="{BB962C8B-B14F-4D97-AF65-F5344CB8AC3E}">
        <p14:creationId xmlns:p14="http://schemas.microsoft.com/office/powerpoint/2010/main" val="218451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28650" y="1131094"/>
            <a:ext cx="7886700" cy="274796"/>
          </a:xfrm>
        </p:spPr>
        <p:txBody>
          <a:bodyPr>
            <a:normAutofit fontScale="90000"/>
          </a:bodyPr>
          <a:lstStyle/>
          <a:p>
            <a:r>
              <a:rPr lang="en-US" altLang="en-US" dirty="0" smtClean="0"/>
              <a:t>Application Of Segmentation In Insurance Industry</a:t>
            </a:r>
          </a:p>
        </p:txBody>
      </p:sp>
      <p:sp>
        <p:nvSpPr>
          <p:cNvPr id="8" name="TextBox 7"/>
          <p:cNvSpPr txBox="1"/>
          <p:nvPr/>
        </p:nvSpPr>
        <p:spPr>
          <a:xfrm>
            <a:off x="1371600" y="1543051"/>
            <a:ext cx="6343650" cy="5190652"/>
          </a:xfrm>
          <a:prstGeom prst="rect">
            <a:avLst/>
          </a:prstGeom>
          <a:noFill/>
        </p:spPr>
        <p:txBody>
          <a:bodyPr>
            <a:spAutoFit/>
          </a:bodyPr>
          <a:lstStyle/>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The </a:t>
            </a:r>
            <a:r>
              <a:rPr lang="en-US" sz="1200" b="1" kern="0" dirty="0">
                <a:solidFill>
                  <a:srgbClr val="C00000"/>
                </a:solidFill>
                <a:latin typeface="Arial" charset="0"/>
              </a:rPr>
              <a:t>promotions</a:t>
            </a:r>
            <a:r>
              <a:rPr lang="en-US" sz="1200" kern="0" dirty="0">
                <a:solidFill>
                  <a:srgbClr val="231F20"/>
                </a:solidFill>
                <a:latin typeface="Arial" charset="0"/>
              </a:rPr>
              <a:t> can be designed and targeted to the right customers</a:t>
            </a:r>
          </a:p>
          <a:p>
            <a:pPr marL="171450" lvl="1" indent="-171450" eaLnBrk="0" hangingPunct="0">
              <a:lnSpc>
                <a:spcPct val="120000"/>
              </a:lnSpc>
              <a:spcBef>
                <a:spcPts val="450"/>
              </a:spcBef>
              <a:buClr>
                <a:srgbClr val="C61217"/>
              </a:buClr>
              <a:buSzPct val="110000"/>
              <a:defRPr/>
            </a:pPr>
            <a:endParaRPr lang="en-US" sz="1200" kern="0" dirty="0">
              <a:solidFill>
                <a:srgbClr val="231F2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Identifying</a:t>
            </a:r>
            <a:r>
              <a:rPr lang="en-US" sz="1200" b="1" kern="0" dirty="0">
                <a:solidFill>
                  <a:srgbClr val="C00000"/>
                </a:solidFill>
                <a:latin typeface="Arial" charset="0"/>
              </a:rPr>
              <a:t> cross-sell </a:t>
            </a:r>
            <a:r>
              <a:rPr lang="en-US" sz="1200" kern="0" dirty="0">
                <a:solidFill>
                  <a:srgbClr val="231F20"/>
                </a:solidFill>
                <a:latin typeface="Arial" charset="0"/>
              </a:rPr>
              <a:t>opportunities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b="1" kern="0" dirty="0">
              <a:solidFill>
                <a:srgbClr val="C0000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 Identifying customers who are at the risk of </a:t>
            </a:r>
            <a:r>
              <a:rPr lang="en-US" sz="1200" b="1" kern="0" dirty="0">
                <a:solidFill>
                  <a:srgbClr val="C00000"/>
                </a:solidFill>
                <a:latin typeface="Arial" charset="0"/>
              </a:rPr>
              <a:t>attrition</a:t>
            </a:r>
          </a:p>
          <a:p>
            <a:pPr marL="171450" lvl="1" indent="-171450" eaLnBrk="0" hangingPunct="0">
              <a:lnSpc>
                <a:spcPct val="120000"/>
              </a:lnSpc>
              <a:spcBef>
                <a:spcPts val="450"/>
              </a:spcBef>
              <a:buClr>
                <a:srgbClr val="C61217"/>
              </a:buClr>
              <a:buSzPct val="110000"/>
              <a:defRPr/>
            </a:pPr>
            <a:endParaRPr lang="en-US" sz="1200" kern="0" dirty="0">
              <a:solidFill>
                <a:srgbClr val="231F2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Handling customer </a:t>
            </a:r>
            <a:r>
              <a:rPr lang="en-US" sz="1200" b="1" kern="0" dirty="0">
                <a:solidFill>
                  <a:srgbClr val="C00000"/>
                </a:solidFill>
                <a:latin typeface="Arial" charset="0"/>
              </a:rPr>
              <a:t>feedbacks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b="1" kern="0" dirty="0">
              <a:solidFill>
                <a:srgbClr val="C0000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Effective </a:t>
            </a:r>
            <a:r>
              <a:rPr lang="en-US" sz="1200" b="1" kern="0" dirty="0">
                <a:solidFill>
                  <a:srgbClr val="C00000"/>
                </a:solidFill>
                <a:latin typeface="Arial" charset="0"/>
              </a:rPr>
              <a:t>communication</a:t>
            </a:r>
            <a:r>
              <a:rPr lang="en-US" sz="1200" kern="0" dirty="0">
                <a:solidFill>
                  <a:srgbClr val="231F20"/>
                </a:solidFill>
                <a:latin typeface="Arial" charset="0"/>
              </a:rPr>
              <a:t> with the customers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latin typeface="Arial" charset="0"/>
              </a:rPr>
              <a:t>Fraud detection</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latin typeface="Arial" charset="0"/>
              </a:rPr>
              <a:t>Predicting </a:t>
            </a:r>
            <a:r>
              <a:rPr lang="en-US" sz="1200" b="1" kern="0" dirty="0">
                <a:solidFill>
                  <a:srgbClr val="C00000"/>
                </a:solidFill>
                <a:latin typeface="Arial" charset="0"/>
              </a:rPr>
              <a:t>insurance claim</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latin typeface="Arial" charset="0"/>
            </a:endParaRP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latin typeface="Arial" charset="0"/>
            </a:endParaRPr>
          </a:p>
          <a:p>
            <a:pPr marL="171450" lvl="1" indent="-171450" eaLnBrk="0" hangingPunct="0">
              <a:lnSpc>
                <a:spcPct val="120000"/>
              </a:lnSpc>
              <a:spcBef>
                <a:spcPct val="40000"/>
              </a:spcBef>
              <a:buClr>
                <a:srgbClr val="C61217"/>
              </a:buClr>
              <a:buSzPct val="110000"/>
              <a:buFont typeface="Wingdings" pitchFamily="2" charset="2"/>
              <a:buChar char="l"/>
              <a:defRPr/>
            </a:pPr>
            <a:endParaRPr lang="en-US" sz="120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kern="0" dirty="0">
              <a:solidFill>
                <a:srgbClr val="231F20"/>
              </a:solidFill>
            </a:endParaRPr>
          </a:p>
        </p:txBody>
      </p:sp>
    </p:spTree>
    <p:extLst>
      <p:ext uri="{BB962C8B-B14F-4D97-AF65-F5344CB8AC3E}">
        <p14:creationId xmlns:p14="http://schemas.microsoft.com/office/powerpoint/2010/main" val="39199257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CASE STUDY 3</a:t>
            </a:r>
            <a:endParaRPr lang="en-US" dirty="0"/>
          </a:p>
        </p:txBody>
      </p:sp>
      <p:sp>
        <p:nvSpPr>
          <p:cNvPr id="3" name="Subtitle 2"/>
          <p:cNvSpPr>
            <a:spLocks noGrp="1"/>
          </p:cNvSpPr>
          <p:nvPr>
            <p:ph type="subTitle" idx="1"/>
          </p:nvPr>
        </p:nvSpPr>
        <p:spPr/>
        <p:txBody>
          <a:bodyPr/>
          <a:lstStyle/>
          <a:p>
            <a:r>
              <a:rPr lang="en-US" dirty="0" smtClean="0"/>
              <a:t>CASE STUDY 2</a:t>
            </a:r>
            <a:endParaRPr lang="en-US" dirty="0"/>
          </a:p>
        </p:txBody>
      </p:sp>
    </p:spTree>
    <p:extLst>
      <p:ext uri="{BB962C8B-B14F-4D97-AF65-F5344CB8AC3E}">
        <p14:creationId xmlns:p14="http://schemas.microsoft.com/office/powerpoint/2010/main" val="40886647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dirty="0" smtClean="0"/>
              <a:t>Segmentation Objectives</a:t>
            </a:r>
          </a:p>
        </p:txBody>
      </p:sp>
      <p:sp>
        <p:nvSpPr>
          <p:cNvPr id="5" name="TextBox 4"/>
          <p:cNvSpPr txBox="1"/>
          <p:nvPr/>
        </p:nvSpPr>
        <p:spPr>
          <a:xfrm>
            <a:off x="896439" y="2365874"/>
            <a:ext cx="5143500" cy="4036874"/>
          </a:xfrm>
          <a:prstGeom prst="rect">
            <a:avLst/>
          </a:prstGeom>
          <a:noFill/>
        </p:spPr>
        <p:txBody>
          <a:bodyPr>
            <a:spAutoFit/>
          </a:bodyPr>
          <a:lstStyle/>
          <a:p>
            <a:pPr marL="171450" indent="-171450" eaLnBrk="0" hangingPunct="0">
              <a:spcBef>
                <a:spcPts val="450"/>
              </a:spcBef>
              <a:buClr>
                <a:srgbClr val="C61217"/>
              </a:buClr>
              <a:buSzPct val="110000"/>
              <a:buFont typeface="Wingdings" pitchFamily="2" charset="2"/>
              <a:buChar char="l"/>
              <a:defRPr/>
            </a:pPr>
            <a:r>
              <a:rPr lang="en-US" sz="1400" b="1" dirty="0">
                <a:solidFill>
                  <a:srgbClr val="231F20"/>
                </a:solidFill>
                <a:latin typeface="+mj-lt"/>
              </a:rPr>
              <a:t>Understanding    Physician Behavior Patterns</a:t>
            </a:r>
          </a:p>
          <a:p>
            <a:pPr marL="171450" indent="-171450" eaLnBrk="0" hangingPunct="0">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171450" indent="-171450" eaLnBrk="0" hangingPunct="0">
              <a:spcBef>
                <a:spcPts val="450"/>
              </a:spcBef>
              <a:buClr>
                <a:srgbClr val="C61217"/>
              </a:buClr>
              <a:buSzPct val="110000"/>
              <a:buFont typeface="Wingdings" pitchFamily="2" charset="2"/>
              <a:buChar char="l"/>
              <a:defRPr/>
            </a:pPr>
            <a:r>
              <a:rPr lang="en-US" sz="1400" b="1" dirty="0">
                <a:solidFill>
                  <a:srgbClr val="231F20"/>
                </a:solidFill>
                <a:latin typeface="+mj-lt"/>
              </a:rPr>
              <a:t>Profiling Capabilities for </a:t>
            </a:r>
          </a:p>
          <a:p>
            <a:pPr marL="171450" indent="-171450" eaLnBrk="0" hangingPunct="0">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514350" lvl="1" indent="-171450" eaLnBrk="0" hangingPunct="0">
              <a:spcBef>
                <a:spcPts val="450"/>
              </a:spcBef>
              <a:buClr>
                <a:srgbClr val="C61217"/>
              </a:buClr>
              <a:buSzPct val="110000"/>
              <a:buFont typeface="Wingdings" pitchFamily="2" charset="2"/>
              <a:buChar char="l"/>
              <a:defRPr/>
            </a:pPr>
            <a:r>
              <a:rPr lang="en-US" sz="1400" b="1" dirty="0">
                <a:solidFill>
                  <a:srgbClr val="231F20"/>
                </a:solidFill>
                <a:latin typeface="+mj-lt"/>
              </a:rPr>
              <a:t>Acquisition</a:t>
            </a:r>
          </a:p>
          <a:p>
            <a:pPr marL="514350" lvl="1" indent="-171450" eaLnBrk="0" hangingPunct="0">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514350" lvl="1" indent="-171450" eaLnBrk="0" hangingPunct="0">
              <a:spcBef>
                <a:spcPts val="450"/>
              </a:spcBef>
              <a:buClr>
                <a:srgbClr val="C61217"/>
              </a:buClr>
              <a:buSzPct val="110000"/>
              <a:buFont typeface="Wingdings" pitchFamily="2" charset="2"/>
              <a:buChar char="l"/>
              <a:defRPr/>
            </a:pPr>
            <a:r>
              <a:rPr lang="en-US" sz="1400" b="1" dirty="0">
                <a:solidFill>
                  <a:srgbClr val="231F20"/>
                </a:solidFill>
                <a:latin typeface="+mj-lt"/>
              </a:rPr>
              <a:t>Cross Sell</a:t>
            </a:r>
          </a:p>
          <a:p>
            <a:pPr marL="514350" lvl="1" indent="-171450" eaLnBrk="0" hangingPunct="0">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514350" lvl="1" indent="-171450" eaLnBrk="0" hangingPunct="0">
              <a:spcBef>
                <a:spcPts val="450"/>
              </a:spcBef>
              <a:buClr>
                <a:srgbClr val="C61217"/>
              </a:buClr>
              <a:buSzPct val="110000"/>
              <a:buFont typeface="Wingdings" pitchFamily="2" charset="2"/>
              <a:buChar char="l"/>
              <a:defRPr/>
            </a:pPr>
            <a:r>
              <a:rPr lang="en-US" sz="1400" b="1" dirty="0">
                <a:solidFill>
                  <a:srgbClr val="231F20"/>
                </a:solidFill>
                <a:latin typeface="+mj-lt"/>
              </a:rPr>
              <a:t>Up-sell</a:t>
            </a:r>
          </a:p>
          <a:p>
            <a:pPr marL="514350" lvl="1" indent="-171450" eaLnBrk="0" hangingPunct="0">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514350" lvl="1" indent="-171450" eaLnBrk="0" hangingPunct="0">
              <a:lnSpc>
                <a:spcPct val="120000"/>
              </a:lnSpc>
              <a:spcBef>
                <a:spcPts val="450"/>
              </a:spcBef>
              <a:buClr>
                <a:srgbClr val="C61217"/>
              </a:buClr>
              <a:buSzPct val="110000"/>
              <a:buFont typeface="Wingdings" pitchFamily="2" charset="2"/>
              <a:buChar char="l"/>
              <a:defRPr/>
            </a:pPr>
            <a:r>
              <a:rPr lang="en-US" sz="1400" b="1" dirty="0">
                <a:solidFill>
                  <a:srgbClr val="231F20"/>
                </a:solidFill>
                <a:latin typeface="+mj-lt"/>
              </a:rPr>
              <a:t>Attrition </a:t>
            </a:r>
          </a:p>
          <a:p>
            <a:pPr marL="514350" lvl="1" indent="-171450" eaLnBrk="0" hangingPunct="0">
              <a:lnSpc>
                <a:spcPct val="120000"/>
              </a:lnSpc>
              <a:spcBef>
                <a:spcPts val="450"/>
              </a:spcBef>
              <a:buClr>
                <a:srgbClr val="C61217"/>
              </a:buClr>
              <a:buSzPct val="110000"/>
              <a:buFont typeface="Wingdings" pitchFamily="2" charset="2"/>
              <a:buChar char="l"/>
              <a:defRPr/>
            </a:pPr>
            <a:endParaRPr lang="en-US" sz="1400" b="1" dirty="0">
              <a:solidFill>
                <a:srgbClr val="231F20"/>
              </a:solidFill>
              <a:latin typeface="+mj-lt"/>
            </a:endParaRPr>
          </a:p>
          <a:p>
            <a:pPr marL="514350" lvl="2" indent="-171450" eaLnBrk="0" hangingPunct="0">
              <a:lnSpc>
                <a:spcPct val="120000"/>
              </a:lnSpc>
              <a:spcBef>
                <a:spcPts val="450"/>
              </a:spcBef>
              <a:buClr>
                <a:srgbClr val="C61217"/>
              </a:buClr>
              <a:buSzPct val="110000"/>
              <a:buFont typeface="Wingdings" pitchFamily="2" charset="2"/>
              <a:buChar char="l"/>
              <a:defRPr/>
            </a:pPr>
            <a:r>
              <a:rPr lang="en-US" sz="1400" b="1" dirty="0">
                <a:solidFill>
                  <a:srgbClr val="231F20"/>
                </a:solidFill>
                <a:latin typeface="+mj-lt"/>
              </a:rPr>
              <a:t>Retention</a:t>
            </a:r>
          </a:p>
          <a:p>
            <a:pPr marL="514350" lvl="2" indent="-171450" eaLnBrk="0" hangingPunct="0">
              <a:lnSpc>
                <a:spcPct val="120000"/>
              </a:lnSpc>
              <a:spcBef>
                <a:spcPts val="450"/>
              </a:spcBef>
              <a:buClr>
                <a:srgbClr val="C61217"/>
              </a:buClr>
              <a:buSzPct val="110000"/>
              <a:defRPr/>
            </a:pPr>
            <a:endParaRPr lang="en-US" sz="1050" b="1" dirty="0">
              <a:solidFill>
                <a:srgbClr val="231F20"/>
              </a:solidFill>
              <a:latin typeface="+mj-lt"/>
            </a:endParaRPr>
          </a:p>
        </p:txBody>
      </p:sp>
    </p:spTree>
    <p:extLst>
      <p:ext uri="{BB962C8B-B14F-4D97-AF65-F5344CB8AC3E}">
        <p14:creationId xmlns:p14="http://schemas.microsoft.com/office/powerpoint/2010/main" val="417756664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3" name="Title 1"/>
          <p:cNvSpPr>
            <a:spLocks noGrp="1"/>
          </p:cNvSpPr>
          <p:nvPr>
            <p:ph type="title"/>
          </p:nvPr>
        </p:nvSpPr>
        <p:spPr>
          <a:xfrm>
            <a:off x="1371600" y="1085850"/>
            <a:ext cx="6172200" cy="342900"/>
          </a:xfrm>
        </p:spPr>
        <p:txBody>
          <a:bodyPr rtlCol="0">
            <a:normAutofit fontScale="90000"/>
          </a:bodyPr>
          <a:lstStyle/>
          <a:p>
            <a:pPr>
              <a:defRPr/>
            </a:pPr>
            <a:r>
              <a:rPr lang="en-US" smtClean="0"/>
              <a:t>Segmentation Variables Overview</a:t>
            </a:r>
          </a:p>
        </p:txBody>
      </p:sp>
      <p:graphicFrame>
        <p:nvGraphicFramePr>
          <p:cNvPr id="4" name="Content Placeholder 3"/>
          <p:cNvGraphicFramePr>
            <a:graphicFrameLocks noGrp="1"/>
          </p:cNvGraphicFramePr>
          <p:nvPr>
            <p:ph idx="1"/>
          </p:nvPr>
        </p:nvGraphicFramePr>
        <p:xfrm>
          <a:off x="1257300" y="2796780"/>
          <a:ext cx="3446843" cy="2076688"/>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00"/>
                    </a:ext>
                  </a:extLst>
                </a:gridCol>
                <a:gridCol w="840362">
                  <a:extLst>
                    <a:ext uri="{9D8B030D-6E8A-4147-A177-3AD203B41FA5}">
                      <a16:colId xmlns:a16="http://schemas.microsoft.com/office/drawing/2014/main" val="20001"/>
                    </a:ext>
                  </a:extLst>
                </a:gridCol>
                <a:gridCol w="640227">
                  <a:extLst>
                    <a:ext uri="{9D8B030D-6E8A-4147-A177-3AD203B41FA5}">
                      <a16:colId xmlns:a16="http://schemas.microsoft.com/office/drawing/2014/main" val="20002"/>
                    </a:ext>
                  </a:extLst>
                </a:gridCol>
                <a:gridCol w="640227">
                  <a:extLst>
                    <a:ext uri="{9D8B030D-6E8A-4147-A177-3AD203B41FA5}">
                      <a16:colId xmlns:a16="http://schemas.microsoft.com/office/drawing/2014/main" val="20003"/>
                    </a:ext>
                  </a:extLst>
                </a:gridCol>
                <a:gridCol w="640227">
                  <a:extLst>
                    <a:ext uri="{9D8B030D-6E8A-4147-A177-3AD203B41FA5}">
                      <a16:colId xmlns:a16="http://schemas.microsoft.com/office/drawing/2014/main" val="20004"/>
                    </a:ext>
                  </a:extLst>
                </a:gridCol>
              </a:tblGrid>
              <a:tr h="411480">
                <a:tc>
                  <a:txBody>
                    <a:bodyPr/>
                    <a:lstStyle/>
                    <a:p>
                      <a:pPr algn="ctr" fontAlgn="b"/>
                      <a:r>
                        <a:rPr lang="en-US" sz="1000" u="none" strike="noStrike" dirty="0"/>
                        <a:t> </a:t>
                      </a:r>
                      <a:endParaRPr lang="en-US" sz="1000" b="0" i="0" u="none" strike="noStrike" dirty="0">
                        <a:solidFill>
                          <a:srgbClr val="000000"/>
                        </a:solidFill>
                        <a:latin typeface="Calibri"/>
                      </a:endParaRPr>
                    </a:p>
                  </a:txBody>
                  <a:tcPr marL="7144" marR="7144" marT="7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n-US" sz="1000" u="none" strike="noStrike" dirty="0" smtClean="0"/>
                        <a:t>Last Active Month</a:t>
                      </a:r>
                      <a:endParaRPr lang="en-US" sz="1000" b="0"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rtl="0" fontAlgn="b"/>
                      <a:r>
                        <a:rPr lang="en-US" sz="1000" u="none" strike="noStrike" dirty="0" smtClean="0"/>
                        <a:t>Tenure</a:t>
                      </a:r>
                      <a:endParaRPr lang="en-US" sz="1000" b="0"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rtl="0" fontAlgn="b"/>
                      <a:r>
                        <a:rPr lang="en-US" sz="1000" u="none" strike="noStrike" dirty="0" smtClean="0"/>
                        <a:t>Consistency</a:t>
                      </a:r>
                      <a:endParaRPr lang="en-US" sz="1000" b="0"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rtl="0" fontAlgn="b"/>
                      <a:r>
                        <a:rPr lang="en-US" sz="1000" u="none" strike="noStrike" dirty="0" smtClean="0"/>
                        <a:t>Av_Rev_L3</a:t>
                      </a:r>
                      <a:endParaRPr lang="en-US" sz="1000" b="0"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78130">
                <a:tc>
                  <a:txBody>
                    <a:bodyPr/>
                    <a:lstStyle/>
                    <a:p>
                      <a:pPr algn="l" fontAlgn="b"/>
                      <a:r>
                        <a:rPr lang="en-US" sz="1000" b="1" u="none" strike="noStrike" dirty="0"/>
                        <a:t>Population</a:t>
                      </a:r>
                      <a:endParaRPr lang="en-US" sz="1000" b="1" i="0" u="none" strike="noStrike" dirty="0">
                        <a:solidFill>
                          <a:srgbClr val="000000"/>
                        </a:solidFill>
                        <a:latin typeface="Calibri"/>
                      </a:endParaRPr>
                    </a:p>
                  </a:txBody>
                  <a:tcPr marL="7144" marR="7144" marT="7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1" i="0" u="none" strike="noStrike" dirty="0" smtClean="0">
                          <a:solidFill>
                            <a:schemeClr val="dk1"/>
                          </a:solidFill>
                          <a:latin typeface="+mn-lt"/>
                        </a:rPr>
                        <a:t>6.55</a:t>
                      </a:r>
                      <a:endParaRPr lang="en-US" sz="1000" b="1"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1" u="none" strike="noStrike" dirty="0" smtClean="0"/>
                        <a:t>8.40</a:t>
                      </a:r>
                      <a:endParaRPr lang="en-US" sz="1000" b="1"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1" u="none" strike="noStrike" dirty="0" smtClean="0"/>
                        <a:t>71%</a:t>
                      </a:r>
                      <a:endParaRPr lang="en-US" sz="1000" b="1"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00" b="1" u="none" strike="noStrike" dirty="0" smtClean="0"/>
                        <a:t>50470.79</a:t>
                      </a:r>
                      <a:endParaRPr lang="en-US" sz="1000" b="1" i="0" u="none" strike="noStrike" dirty="0">
                        <a:solidFill>
                          <a:srgbClr val="000000"/>
                        </a:solidFill>
                        <a:latin typeface="Calibri"/>
                      </a:endParaRPr>
                    </a:p>
                  </a:txBody>
                  <a:tcPr marL="7144" marR="7144" marT="7144"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l" rtl="0" fontAlgn="ctr"/>
                      <a:r>
                        <a:rPr lang="en-US" sz="1000" b="1" u="none" strike="noStrike" dirty="0" smtClean="0"/>
                        <a:t>SEGMENT1</a:t>
                      </a:r>
                      <a:endParaRPr lang="en-US" sz="1000" b="1" i="0" u="none" strike="noStrike" dirty="0">
                        <a:solidFill>
                          <a:srgbClr val="000000"/>
                        </a:solidFill>
                        <a:latin typeface="Trebuchet MS"/>
                      </a:endParaRPr>
                    </a:p>
                  </a:txBody>
                  <a:tcPr marL="7144" marR="7144" marT="7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000" b="0" i="0" u="none" strike="noStrike" dirty="0" smtClean="0">
                          <a:solidFill>
                            <a:srgbClr val="000000"/>
                          </a:solidFill>
                          <a:latin typeface="Calibri"/>
                        </a:rPr>
                        <a:t>4.17</a:t>
                      </a:r>
                      <a:endParaRPr lang="en-US" sz="1000" b="0" i="0" u="none" strike="noStrike" dirty="0">
                        <a:solidFill>
                          <a:srgbClr val="000000"/>
                        </a:solidFill>
                        <a:latin typeface="Calibri"/>
                      </a:endParaRPr>
                    </a:p>
                  </a:txBody>
                  <a:tcPr marL="7144" marR="7144" marT="7144" marB="0" anchor="b">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r" fontAlgn="b"/>
                      <a:r>
                        <a:rPr lang="en-US" sz="1000" b="0" i="0" u="none" strike="noStrike" dirty="0" smtClean="0">
                          <a:solidFill>
                            <a:srgbClr val="000000"/>
                          </a:solidFill>
                          <a:latin typeface="Calibri"/>
                        </a:rPr>
                        <a:t>7.17</a:t>
                      </a:r>
                      <a:endParaRPr lang="en-US" sz="1000" b="0" i="0" u="none" strike="noStrike" dirty="0">
                        <a:solidFill>
                          <a:srgbClr val="000000"/>
                        </a:solidFill>
                        <a:latin typeface="Calibri"/>
                      </a:endParaRPr>
                    </a:p>
                  </a:txBody>
                  <a:tcPr marL="7144" marR="7144" marT="7144" marB="0" anchor="b">
                    <a:lnT w="12700" cap="flat" cmpd="sng" algn="ctr">
                      <a:solidFill>
                        <a:schemeClr val="tx1"/>
                      </a:solidFill>
                      <a:prstDash val="solid"/>
                      <a:round/>
                      <a:headEnd type="none" w="med" len="med"/>
                      <a:tailEnd type="none" w="med" len="med"/>
                    </a:lnT>
                    <a:solidFill>
                      <a:schemeClr val="bg1">
                        <a:lumMod val="85000"/>
                      </a:schemeClr>
                    </a:solidFill>
                  </a:tcPr>
                </a:tc>
                <a:tc>
                  <a:txBody>
                    <a:bodyPr/>
                    <a:lstStyle/>
                    <a:p>
                      <a:pPr algn="r" fontAlgn="b"/>
                      <a:r>
                        <a:rPr lang="en-US" sz="1000" b="0" i="0" u="none" strike="noStrike" dirty="0" smtClean="0">
                          <a:solidFill>
                            <a:srgbClr val="000000"/>
                          </a:solidFill>
                          <a:latin typeface="Calibri"/>
                        </a:rPr>
                        <a:t>39.36%</a:t>
                      </a:r>
                      <a:endParaRPr lang="en-US" sz="1000" b="0" i="0" u="none" strike="noStrike" dirty="0">
                        <a:solidFill>
                          <a:srgbClr val="000000"/>
                        </a:solidFill>
                        <a:latin typeface="Calibri"/>
                      </a:endParaRPr>
                    </a:p>
                  </a:txBody>
                  <a:tcPr marL="7144" marR="7144" marT="7144" marB="0" anchor="b">
                    <a:lnT w="12700" cap="flat" cmpd="sng" algn="ctr">
                      <a:solidFill>
                        <a:schemeClr val="tx1"/>
                      </a:solidFill>
                      <a:prstDash val="solid"/>
                      <a:round/>
                      <a:headEnd type="none" w="med" len="med"/>
                      <a:tailEnd type="none" w="med" len="med"/>
                    </a:lnT>
                    <a:solidFill>
                      <a:srgbClr val="FF0000"/>
                    </a:solidFill>
                  </a:tcPr>
                </a:tc>
                <a:tc>
                  <a:txBody>
                    <a:bodyPr/>
                    <a:lstStyle/>
                    <a:p>
                      <a:pPr algn="r" fontAlgn="b"/>
                      <a:r>
                        <a:rPr lang="en-US" sz="1000" b="0" i="0" u="none" strike="noStrike" dirty="0" smtClean="0">
                          <a:solidFill>
                            <a:srgbClr val="000000"/>
                          </a:solidFill>
                          <a:latin typeface="Calibri"/>
                        </a:rPr>
                        <a:t>6905.61</a:t>
                      </a:r>
                      <a:endParaRPr lang="en-US" sz="1000" b="0" i="0" u="none" strike="noStrike" dirty="0">
                        <a:solidFill>
                          <a:srgbClr val="000000"/>
                        </a:solidFill>
                        <a:latin typeface="Calibri"/>
                      </a:endParaRPr>
                    </a:p>
                  </a:txBody>
                  <a:tcPr marL="7144" marR="7144" marT="7144" marB="0" anchor="b">
                    <a:lnT w="127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02"/>
                  </a:ext>
                </a:extLst>
              </a:tr>
              <a:tr h="278130">
                <a:tc>
                  <a:txBody>
                    <a:bodyPr/>
                    <a:lstStyle/>
                    <a:p>
                      <a:pPr algn="l" rtl="0" fontAlgn="ctr"/>
                      <a:r>
                        <a:rPr lang="en-US" sz="1000" b="1" u="none" strike="noStrike" dirty="0" smtClean="0"/>
                        <a:t>SEGMENT2</a:t>
                      </a:r>
                      <a:endParaRPr lang="en-US" sz="1000" b="1" i="0" u="none" strike="noStrike" dirty="0">
                        <a:solidFill>
                          <a:srgbClr val="000000"/>
                        </a:solidFill>
                        <a:latin typeface="Trebuchet MS"/>
                      </a:endParaRPr>
                    </a:p>
                  </a:txBody>
                  <a:tcPr marL="7144" marR="7144" marT="7144" marB="0" anchor="ctr">
                    <a:lnL w="12700" cap="flat" cmpd="sng" algn="ctr">
                      <a:solidFill>
                        <a:schemeClr val="tx1"/>
                      </a:solidFill>
                      <a:prstDash val="solid"/>
                      <a:round/>
                      <a:headEnd type="none" w="med" len="med"/>
                      <a:tailEnd type="none" w="med" len="med"/>
                    </a:lnL>
                  </a:tcPr>
                </a:tc>
                <a:tc>
                  <a:txBody>
                    <a:bodyPr/>
                    <a:lstStyle/>
                    <a:p>
                      <a:pPr algn="r" fontAlgn="b"/>
                      <a:r>
                        <a:rPr lang="en-US" sz="1000" b="0" i="0" u="none" strike="noStrike" dirty="0" smtClean="0">
                          <a:solidFill>
                            <a:srgbClr val="000000"/>
                          </a:solidFill>
                          <a:latin typeface="Calibri"/>
                        </a:rPr>
                        <a:t>12.05</a:t>
                      </a:r>
                      <a:endParaRPr lang="en-US" sz="1000" b="0" i="0" u="none" strike="noStrike" dirty="0">
                        <a:solidFill>
                          <a:srgbClr val="000000"/>
                        </a:solidFill>
                        <a:latin typeface="Calibri"/>
                      </a:endParaRPr>
                    </a:p>
                  </a:txBody>
                  <a:tcPr marL="7144" marR="7144" marT="7144" marB="0" anchor="b">
                    <a:solidFill>
                      <a:srgbClr val="FF0000"/>
                    </a:solidFill>
                  </a:tcPr>
                </a:tc>
                <a:tc>
                  <a:txBody>
                    <a:bodyPr/>
                    <a:lstStyle/>
                    <a:p>
                      <a:pPr algn="r" fontAlgn="b"/>
                      <a:r>
                        <a:rPr lang="en-US" sz="1000" b="0" i="0" u="none" strike="noStrike" dirty="0" smtClean="0">
                          <a:solidFill>
                            <a:srgbClr val="000000"/>
                          </a:solidFill>
                          <a:latin typeface="Calibri"/>
                        </a:rPr>
                        <a:t>1.33</a:t>
                      </a:r>
                      <a:endParaRPr lang="en-US" sz="1000" b="0" i="0" u="none" strike="noStrike" dirty="0">
                        <a:solidFill>
                          <a:srgbClr val="000000"/>
                        </a:solidFill>
                        <a:latin typeface="Calibri"/>
                      </a:endParaRPr>
                    </a:p>
                  </a:txBody>
                  <a:tcPr marL="7144" marR="7144" marT="7144" marB="0" anchor="b">
                    <a:solidFill>
                      <a:srgbClr val="FF0000"/>
                    </a:solidFill>
                  </a:tcPr>
                </a:tc>
                <a:tc>
                  <a:txBody>
                    <a:bodyPr/>
                    <a:lstStyle/>
                    <a:p>
                      <a:pPr algn="r" fontAlgn="b"/>
                      <a:r>
                        <a:rPr lang="en-US" sz="1000" b="0" i="0" u="none" strike="noStrike" dirty="0" smtClean="0">
                          <a:solidFill>
                            <a:srgbClr val="000000"/>
                          </a:solidFill>
                          <a:latin typeface="Calibri"/>
                        </a:rPr>
                        <a:t>98.73%</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5535.00</a:t>
                      </a:r>
                      <a:endParaRPr lang="en-US" sz="1000" b="0" i="0" u="none" strike="noStrike" dirty="0">
                        <a:solidFill>
                          <a:srgbClr val="000000"/>
                        </a:solidFill>
                        <a:latin typeface="Calibri"/>
                      </a:endParaRPr>
                    </a:p>
                  </a:txBody>
                  <a:tcPr marL="7144" marR="7144" marT="7144" marB="0" anchor="b">
                    <a:solidFill>
                      <a:srgbClr val="FF0000"/>
                    </a:solidFill>
                  </a:tcPr>
                </a:tc>
                <a:extLst>
                  <a:ext uri="{0D108BD9-81ED-4DB2-BD59-A6C34878D82A}">
                    <a16:rowId xmlns:a16="http://schemas.microsoft.com/office/drawing/2014/main" val="10003"/>
                  </a:ext>
                </a:extLst>
              </a:tr>
              <a:tr h="278130">
                <a:tc>
                  <a:txBody>
                    <a:bodyPr/>
                    <a:lstStyle/>
                    <a:p>
                      <a:pPr algn="l" rtl="0" fontAlgn="ctr"/>
                      <a:r>
                        <a:rPr lang="en-US" sz="1000" b="1" u="none" strike="noStrike" dirty="0" smtClean="0"/>
                        <a:t>SEGMENT3</a:t>
                      </a:r>
                      <a:endParaRPr lang="en-US" sz="1000" b="1" i="0" u="none" strike="noStrike" dirty="0">
                        <a:solidFill>
                          <a:srgbClr val="000000"/>
                        </a:solidFill>
                        <a:latin typeface="Trebuchet MS"/>
                      </a:endParaRPr>
                    </a:p>
                  </a:txBody>
                  <a:tcPr marL="7144" marR="7144" marT="7144" marB="0" anchor="ctr">
                    <a:lnL w="12700" cap="flat" cmpd="sng" algn="ctr">
                      <a:solidFill>
                        <a:schemeClr val="tx1"/>
                      </a:solidFill>
                      <a:prstDash val="solid"/>
                      <a:round/>
                      <a:headEnd type="none" w="med" len="med"/>
                      <a:tailEnd type="none" w="med" len="med"/>
                    </a:lnL>
                  </a:tcPr>
                </a:tc>
                <a:tc>
                  <a:txBody>
                    <a:bodyPr/>
                    <a:lstStyle/>
                    <a:p>
                      <a:pPr algn="r" fontAlgn="b"/>
                      <a:r>
                        <a:rPr lang="en-US" sz="1000" b="0" i="0" u="none" strike="noStrike" dirty="0" smtClean="0">
                          <a:solidFill>
                            <a:srgbClr val="000000"/>
                          </a:solidFill>
                          <a:latin typeface="Calibri"/>
                        </a:rPr>
                        <a:t>0.41</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24.89</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97.46%</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110979.57</a:t>
                      </a:r>
                      <a:endParaRPr lang="en-US" sz="1000" b="0" i="0" u="none" strike="noStrike" dirty="0">
                        <a:solidFill>
                          <a:srgbClr val="000000"/>
                        </a:solidFill>
                        <a:latin typeface="Calibri"/>
                      </a:endParaRPr>
                    </a:p>
                  </a:txBody>
                  <a:tcPr marL="7144" marR="7144" marT="7144" marB="0" anchor="b">
                    <a:solidFill>
                      <a:srgbClr val="92D050"/>
                    </a:solidFill>
                  </a:tcPr>
                </a:tc>
                <a:extLst>
                  <a:ext uri="{0D108BD9-81ED-4DB2-BD59-A6C34878D82A}">
                    <a16:rowId xmlns:a16="http://schemas.microsoft.com/office/drawing/2014/main" val="10004"/>
                  </a:ext>
                </a:extLst>
              </a:tr>
              <a:tr h="552688">
                <a:tc>
                  <a:txBody>
                    <a:bodyPr/>
                    <a:lstStyle/>
                    <a:p>
                      <a:pPr algn="l" rtl="0" fontAlgn="ctr"/>
                      <a:r>
                        <a:rPr lang="en-US" sz="1000" b="1" u="none" strike="noStrike" dirty="0" smtClean="0"/>
                        <a:t>SEGMENT4</a:t>
                      </a:r>
                      <a:endParaRPr lang="en-US" sz="1000" b="1" i="0" u="none" strike="noStrike" dirty="0">
                        <a:solidFill>
                          <a:srgbClr val="000000"/>
                        </a:solidFill>
                        <a:latin typeface="Trebuchet MS"/>
                      </a:endParaRPr>
                    </a:p>
                  </a:txBody>
                  <a:tcPr marL="7144" marR="7144" marT="7144" marB="0" anchor="ctr">
                    <a:lnL w="12700" cap="flat" cmpd="sng" algn="ctr">
                      <a:solidFill>
                        <a:schemeClr val="tx1"/>
                      </a:solidFill>
                      <a:prstDash val="solid"/>
                      <a:round/>
                      <a:headEnd type="none" w="med" len="med"/>
                      <a:tailEnd type="none" w="med" len="med"/>
                    </a:lnL>
                  </a:tcPr>
                </a:tc>
                <a:tc>
                  <a:txBody>
                    <a:bodyPr/>
                    <a:lstStyle/>
                    <a:p>
                      <a:pPr algn="r" fontAlgn="b"/>
                      <a:r>
                        <a:rPr lang="en-US" sz="1000" b="0" i="0" u="none" strike="noStrike" dirty="0" smtClean="0">
                          <a:solidFill>
                            <a:srgbClr val="000000"/>
                          </a:solidFill>
                          <a:latin typeface="Calibri"/>
                        </a:rPr>
                        <a:t>0.36</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25.23</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99.47%</a:t>
                      </a:r>
                      <a:endParaRPr lang="en-US" sz="1000" b="0" i="0" u="none" strike="noStrike" dirty="0">
                        <a:solidFill>
                          <a:srgbClr val="000000"/>
                        </a:solidFill>
                        <a:latin typeface="Calibri"/>
                      </a:endParaRPr>
                    </a:p>
                  </a:txBody>
                  <a:tcPr marL="7144" marR="7144" marT="7144" marB="0" anchor="b">
                    <a:solidFill>
                      <a:srgbClr val="92D050"/>
                    </a:solidFill>
                  </a:tcPr>
                </a:tc>
                <a:tc>
                  <a:txBody>
                    <a:bodyPr/>
                    <a:lstStyle/>
                    <a:p>
                      <a:pPr algn="r" fontAlgn="b"/>
                      <a:r>
                        <a:rPr lang="en-US" sz="1000" b="0" i="0" u="none" strike="noStrike" dirty="0" smtClean="0">
                          <a:solidFill>
                            <a:srgbClr val="000000"/>
                          </a:solidFill>
                          <a:latin typeface="Calibri"/>
                        </a:rPr>
                        <a:t>1133050.34</a:t>
                      </a:r>
                      <a:endParaRPr lang="en-US" sz="1000" b="0" i="0" u="none" strike="noStrike" dirty="0">
                        <a:solidFill>
                          <a:srgbClr val="000000"/>
                        </a:solidFill>
                        <a:latin typeface="Calibri"/>
                      </a:endParaRPr>
                    </a:p>
                  </a:txBody>
                  <a:tcPr marL="7144" marR="7144" marT="7144" marB="0" anchor="b">
                    <a:solidFill>
                      <a:srgbClr val="92D050"/>
                    </a:solidFill>
                  </a:tcPr>
                </a:tc>
                <a:extLst>
                  <a:ext uri="{0D108BD9-81ED-4DB2-BD59-A6C34878D82A}">
                    <a16:rowId xmlns:a16="http://schemas.microsoft.com/office/drawing/2014/main" val="10005"/>
                  </a:ext>
                </a:extLst>
              </a:tr>
            </a:tbl>
          </a:graphicData>
        </a:graphic>
      </p:graphicFrame>
      <p:sp>
        <p:nvSpPr>
          <p:cNvPr id="5" name="TextBox 4"/>
          <p:cNvSpPr txBox="1"/>
          <p:nvPr/>
        </p:nvSpPr>
        <p:spPr>
          <a:xfrm>
            <a:off x="5034099" y="2889205"/>
            <a:ext cx="3366951" cy="78483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defRPr/>
            </a:pPr>
            <a:r>
              <a:rPr lang="en-US" sz="900" dirty="0"/>
              <a:t>Analytics Tool:      SAS</a:t>
            </a:r>
          </a:p>
          <a:p>
            <a:pPr>
              <a:defRPr/>
            </a:pPr>
            <a:r>
              <a:rPr lang="en-US" sz="900" dirty="0"/>
              <a:t>Other Tool:      Excel</a:t>
            </a:r>
          </a:p>
          <a:p>
            <a:pPr>
              <a:defRPr/>
            </a:pPr>
            <a:r>
              <a:rPr lang="en-US" sz="900" dirty="0"/>
              <a:t>Technique: 	        K-Means Clustering-Fast </a:t>
            </a:r>
            <a:r>
              <a:rPr lang="en-US" sz="900" dirty="0" err="1"/>
              <a:t>Clus</a:t>
            </a:r>
            <a:r>
              <a:rPr lang="en-US" sz="900" dirty="0"/>
              <a:t> SAS procedure</a:t>
            </a:r>
          </a:p>
          <a:p>
            <a:pPr>
              <a:defRPr/>
            </a:pPr>
            <a:r>
              <a:rPr lang="en-US" sz="900" dirty="0"/>
              <a:t>No of Clusters:      5</a:t>
            </a:r>
          </a:p>
          <a:p>
            <a:pPr>
              <a:defRPr/>
            </a:pPr>
            <a:r>
              <a:rPr lang="en-US" sz="900" dirty="0"/>
              <a:t>Segmentation Variables:</a:t>
            </a:r>
          </a:p>
        </p:txBody>
      </p:sp>
      <p:graphicFrame>
        <p:nvGraphicFramePr>
          <p:cNvPr id="7" name="Table 6"/>
          <p:cNvGraphicFramePr>
            <a:graphicFrameLocks noGrp="1"/>
          </p:cNvGraphicFramePr>
          <p:nvPr/>
        </p:nvGraphicFramePr>
        <p:xfrm>
          <a:off x="6996793" y="4718736"/>
          <a:ext cx="1543050" cy="624840"/>
        </p:xfrm>
        <a:graphic>
          <a:graphicData uri="http://schemas.openxmlformats.org/drawingml/2006/table">
            <a:tbl>
              <a:tblPr firstRow="1" bandRow="1">
                <a:tableStyleId>{5C22544A-7EE6-4342-B048-85BDC9FD1C3A}</a:tableStyleId>
              </a:tblPr>
              <a:tblGrid>
                <a:gridCol w="740664">
                  <a:extLst>
                    <a:ext uri="{9D8B030D-6E8A-4147-A177-3AD203B41FA5}">
                      <a16:colId xmlns:a16="http://schemas.microsoft.com/office/drawing/2014/main" val="20000"/>
                    </a:ext>
                  </a:extLst>
                </a:gridCol>
                <a:gridCol w="802386">
                  <a:extLst>
                    <a:ext uri="{9D8B030D-6E8A-4147-A177-3AD203B41FA5}">
                      <a16:colId xmlns:a16="http://schemas.microsoft.com/office/drawing/2014/main" val="20001"/>
                    </a:ext>
                  </a:extLst>
                </a:gridCol>
              </a:tblGrid>
              <a:tr h="137160">
                <a:tc>
                  <a:txBody>
                    <a:bodyPr/>
                    <a:lstStyle/>
                    <a:p>
                      <a:endParaRPr lang="en-US" sz="700" dirty="0">
                        <a:solidFill>
                          <a:schemeClr val="tx1"/>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1" dirty="0" smtClean="0">
                          <a:solidFill>
                            <a:schemeClr val="tx1"/>
                          </a:solidFill>
                        </a:rPr>
                        <a:t> FAIR</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02870">
                <a:tc>
                  <a:txBody>
                    <a:bodyPr/>
                    <a:lstStyle/>
                    <a:p>
                      <a:endParaRPr lang="en-US" sz="700" dirty="0">
                        <a:solidFill>
                          <a:schemeClr val="tx1"/>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endParaRPr lang="en-US" sz="700" b="1" dirty="0">
                        <a:solidFill>
                          <a:schemeClr val="tx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7160">
                <a:tc>
                  <a:txBody>
                    <a:bodyPr/>
                    <a:lstStyle/>
                    <a:p>
                      <a:endParaRPr lang="en-US" sz="700" dirty="0">
                        <a:solidFill>
                          <a:schemeClr val="tx1"/>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l"/>
                      <a:r>
                        <a:rPr lang="en-US" sz="700" b="1" dirty="0" smtClean="0">
                          <a:solidFill>
                            <a:schemeClr val="tx1"/>
                          </a:solidFill>
                        </a:rPr>
                        <a:t>GOOD</a:t>
                      </a:r>
                      <a:endParaRPr lang="en-US" sz="700" b="1" dirty="0">
                        <a:solidFill>
                          <a:schemeClr val="tx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2"/>
                  </a:ext>
                </a:extLst>
              </a:tr>
              <a:tr h="102870">
                <a:tc>
                  <a:txBody>
                    <a:bodyPr/>
                    <a:lstStyle/>
                    <a:p>
                      <a:endParaRPr lang="en-US" sz="700" baseline="0" dirty="0">
                        <a:solidFill>
                          <a:schemeClr val="tx1"/>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l"/>
                      <a:endParaRPr lang="en-US" sz="700" b="1" baseline="0" dirty="0">
                        <a:solidFill>
                          <a:schemeClr val="tx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003"/>
                  </a:ext>
                </a:extLst>
              </a:tr>
              <a:tr h="137160">
                <a:tc>
                  <a:txBody>
                    <a:bodyPr/>
                    <a:lstStyle/>
                    <a:p>
                      <a:endParaRPr lang="en-US" sz="700" dirty="0">
                        <a:solidFill>
                          <a:schemeClr val="tx1"/>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2D050"/>
                    </a:solidFill>
                  </a:tcPr>
                </a:tc>
                <a:tc>
                  <a:txBody>
                    <a:bodyPr/>
                    <a:lstStyle/>
                    <a:p>
                      <a:pPr algn="l"/>
                      <a:r>
                        <a:rPr lang="en-US" sz="700" b="1" dirty="0" smtClean="0">
                          <a:solidFill>
                            <a:schemeClr val="tx1"/>
                          </a:solidFill>
                        </a:rPr>
                        <a:t> BEST</a:t>
                      </a:r>
                      <a:endParaRPr lang="en-US" sz="700" b="1" dirty="0">
                        <a:solidFill>
                          <a:schemeClr val="tx1"/>
                        </a:solidFill>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827498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7544" y="1916832"/>
            <a:ext cx="4874173" cy="4351338"/>
          </a:xfrm>
          <a:prstGeom prst="rect">
            <a:avLst/>
          </a:prstGeom>
        </p:spPr>
      </p:pic>
      <p:pic>
        <p:nvPicPr>
          <p:cNvPr id="5" name="Picture 4"/>
          <p:cNvPicPr>
            <a:picLocks noChangeAspect="1"/>
          </p:cNvPicPr>
          <p:nvPr/>
        </p:nvPicPr>
        <p:blipFill>
          <a:blip r:embed="rId3"/>
          <a:stretch>
            <a:fillRect/>
          </a:stretch>
        </p:blipFill>
        <p:spPr>
          <a:xfrm>
            <a:off x="4211960" y="2348880"/>
            <a:ext cx="4048125" cy="1524000"/>
          </a:xfrm>
          <a:prstGeom prst="rect">
            <a:avLst/>
          </a:prstGeom>
        </p:spPr>
      </p:pic>
    </p:spTree>
    <p:extLst>
      <p:ext uri="{BB962C8B-B14F-4D97-AF65-F5344CB8AC3E}">
        <p14:creationId xmlns:p14="http://schemas.microsoft.com/office/powerpoint/2010/main" val="18322100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4192295"/>
            <a:ext cx="2044149" cy="369332"/>
          </a:xfrm>
          <a:prstGeom prst="rect">
            <a:avLst/>
          </a:prstGeom>
        </p:spPr>
        <p:txBody>
          <a:bodyPr wrap="none">
            <a:spAutoFit/>
          </a:bodyPr>
          <a:lstStyle/>
          <a:p>
            <a:r>
              <a:rPr lang="en-US" b="1" dirty="0">
                <a:solidFill>
                  <a:srgbClr val="222222"/>
                </a:solidFill>
                <a:latin typeface="arial" panose="020B0604020202020204" pitchFamily="34" charset="0"/>
              </a:rPr>
              <a:t>true positive rate</a:t>
            </a:r>
            <a:endParaRPr lang="en-US" dirty="0"/>
          </a:p>
        </p:txBody>
      </p:sp>
      <p:pic>
        <p:nvPicPr>
          <p:cNvPr id="5122" name="Picture 2" descr="Image result for true negative rate is sensi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78105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4443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
          <p:cNvSpPr>
            <a:spLocks noGrp="1"/>
          </p:cNvSpPr>
          <p:nvPr>
            <p:ph type="sldNum" sz="quarter" idx="12"/>
          </p:nvPr>
        </p:nvSpPr>
        <p:spPr>
          <a:xfrm>
            <a:off x="8779669" y="5643563"/>
            <a:ext cx="364331" cy="273844"/>
          </a:xfrm>
        </p:spPr>
        <p:txBody>
          <a:bodyPr/>
          <a:lstStyle/>
          <a:p>
            <a:pPr>
              <a:defRPr/>
            </a:pPr>
            <a:fld id="{A2A579D0-D64D-44A1-AA64-41312D295CF5}" type="slidenum">
              <a:rPr lang="en-US" smtClean="0"/>
              <a:pPr>
                <a:defRPr/>
              </a:pPr>
              <a:t>107</a:t>
            </a:fld>
            <a:endParaRPr lang="en-US" dirty="0"/>
          </a:p>
        </p:txBody>
      </p:sp>
      <p:sp>
        <p:nvSpPr>
          <p:cNvPr id="24" name="Rectangle 23"/>
          <p:cNvSpPr/>
          <p:nvPr/>
        </p:nvSpPr>
        <p:spPr>
          <a:xfrm>
            <a:off x="5368981" y="1086831"/>
            <a:ext cx="2611181" cy="2354491"/>
          </a:xfrm>
          <a:prstGeom prst="rect">
            <a:avLst/>
          </a:prstGeom>
          <a:solidFill>
            <a:schemeClr val="accent1">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2100" b="1" u="sng" kern="0" dirty="0">
                <a:solidFill>
                  <a:srgbClr val="000000"/>
                </a:solidFill>
                <a:latin typeface="Arial" panose="020B0604020202020204" pitchFamily="34" charset="0"/>
                <a:cs typeface="Arial" panose="020B0604020202020204" pitchFamily="34" charset="0"/>
              </a:rPr>
              <a:t>Total Data</a:t>
            </a:r>
          </a:p>
          <a:p>
            <a:pPr algn="ctr"/>
            <a:r>
              <a:rPr lang="en-US" sz="2100" b="1" kern="0" dirty="0">
                <a:solidFill>
                  <a:srgbClr val="000000"/>
                </a:solidFill>
                <a:latin typeface="Arial" panose="020B0604020202020204" pitchFamily="34" charset="0"/>
                <a:cs typeface="Arial" panose="020B0604020202020204" pitchFamily="34" charset="0"/>
              </a:rPr>
              <a:t>Time Frame : Sep15 -Dec 2016</a:t>
            </a:r>
          </a:p>
          <a:p>
            <a:pPr algn="ctr"/>
            <a:r>
              <a:rPr lang="en-US" sz="2100" b="1" kern="0" dirty="0">
                <a:solidFill>
                  <a:srgbClr val="000000"/>
                </a:solidFill>
                <a:latin typeface="Arial" panose="020B0604020202020204" pitchFamily="34" charset="0"/>
                <a:cs typeface="Arial" panose="020B0604020202020204" pitchFamily="34" charset="0"/>
              </a:rPr>
              <a:t>Overall # of Obs. </a:t>
            </a:r>
            <a:r>
              <a:rPr lang="en-US" altLang="en-US" sz="2100" b="1" dirty="0">
                <a:solidFill>
                  <a:srgbClr val="000000"/>
                </a:solidFill>
                <a:latin typeface="Arial" panose="020B0604020202020204" pitchFamily="34" charset="0"/>
                <a:cs typeface="Arial" panose="020B0604020202020204" pitchFamily="34" charset="0"/>
              </a:rPr>
              <a:t>6,35,117</a:t>
            </a:r>
            <a:endParaRPr lang="en-US" sz="2100" b="1" dirty="0">
              <a:solidFill>
                <a:srgbClr val="50B3CF"/>
              </a:solidFill>
              <a:latin typeface="Arial" panose="020B0604020202020204" pitchFamily="34" charset="0"/>
              <a:cs typeface="Arial" panose="020B0604020202020204" pitchFamily="34" charset="0"/>
            </a:endParaRPr>
          </a:p>
          <a:p>
            <a:pPr algn="ctr"/>
            <a:r>
              <a:rPr lang="en-US" sz="2100" b="1" kern="0" dirty="0">
                <a:solidFill>
                  <a:srgbClr val="000000"/>
                </a:solidFill>
                <a:latin typeface="Arial" panose="020B0604020202020204" pitchFamily="34" charset="0"/>
                <a:cs typeface="Arial" panose="020B0604020202020204" pitchFamily="34" charset="0"/>
              </a:rPr>
              <a:t>Missing Modifier Denials : 13,654</a:t>
            </a:r>
            <a:endParaRPr lang="en-US" sz="2100" b="1" kern="0" dirty="0">
              <a:solidFill>
                <a:schemeClr val="tx1">
                  <a:lumMod val="50000"/>
                </a:schemeClr>
              </a:solidFill>
              <a:latin typeface="Arial" panose="020B0604020202020204" pitchFamily="34" charset="0"/>
              <a:cs typeface="Arial" panose="020B0604020202020204" pitchFamily="34" charset="0"/>
            </a:endParaRPr>
          </a:p>
        </p:txBody>
      </p:sp>
      <p:sp>
        <p:nvSpPr>
          <p:cNvPr id="25" name="Rectangle 24"/>
          <p:cNvSpPr/>
          <p:nvPr/>
        </p:nvSpPr>
        <p:spPr>
          <a:xfrm>
            <a:off x="3792475" y="3626555"/>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Test Dataset| Master</a:t>
            </a:r>
          </a:p>
        </p:txBody>
      </p:sp>
      <p:sp>
        <p:nvSpPr>
          <p:cNvPr id="26" name="Rectangle 25"/>
          <p:cNvSpPr/>
          <p:nvPr/>
        </p:nvSpPr>
        <p:spPr>
          <a:xfrm>
            <a:off x="1517350" y="4230535"/>
            <a:ext cx="1741502" cy="251928"/>
          </a:xfrm>
          <a:prstGeom prst="rect">
            <a:avLst/>
          </a:prstGeom>
          <a:solidFill>
            <a:schemeClr val="accent4">
              <a:lumMod val="20000"/>
              <a:lumOff val="80000"/>
            </a:schemeClr>
          </a:solidFill>
          <a:ln w="19050">
            <a:solidFill>
              <a:schemeClr val="accent1"/>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Model Run</a:t>
            </a:r>
          </a:p>
        </p:txBody>
      </p:sp>
      <p:sp>
        <p:nvSpPr>
          <p:cNvPr id="27" name="Rectangle 26"/>
          <p:cNvSpPr/>
          <p:nvPr/>
        </p:nvSpPr>
        <p:spPr>
          <a:xfrm>
            <a:off x="6167854" y="3626555"/>
            <a:ext cx="1993789"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Out of Sample Validation | Jan 17 </a:t>
            </a:r>
          </a:p>
        </p:txBody>
      </p:sp>
      <p:sp>
        <p:nvSpPr>
          <p:cNvPr id="28" name="Rectangle 27"/>
          <p:cNvSpPr/>
          <p:nvPr/>
        </p:nvSpPr>
        <p:spPr>
          <a:xfrm>
            <a:off x="1517350" y="3626555"/>
            <a:ext cx="174150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      Train Dataset | Master</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4729205" y="3181366"/>
            <a:ext cx="307425" cy="330315"/>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919" y="3930231"/>
            <a:ext cx="238844" cy="238844"/>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8803" y="4177215"/>
            <a:ext cx="334623" cy="33462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3422206" y="3564297"/>
            <a:ext cx="311327" cy="311327"/>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693175" y="3576401"/>
            <a:ext cx="311327" cy="311327"/>
          </a:xfrm>
          <a:prstGeom prst="rect">
            <a:avLst/>
          </a:prstGeom>
        </p:spPr>
      </p:pic>
      <p:cxnSp>
        <p:nvCxnSpPr>
          <p:cNvPr id="35" name="Straight Connector 34"/>
          <p:cNvCxnSpPr/>
          <p:nvPr/>
        </p:nvCxnSpPr>
        <p:spPr>
          <a:xfrm>
            <a:off x="3366348" y="2294000"/>
            <a:ext cx="1810487" cy="3125"/>
          </a:xfrm>
          <a:prstGeom prst="line">
            <a:avLst/>
          </a:prstGeom>
          <a:ln w="28575">
            <a:solidFill>
              <a:schemeClr val="accent1">
                <a:lumMod val="60000"/>
                <a:lumOff val="40000"/>
              </a:schemeClr>
            </a:solidFill>
            <a:prstDash val="sysDot"/>
            <a:headEnd type="diamond"/>
            <a:tailEnd type="oval"/>
          </a:ln>
        </p:spPr>
        <p:style>
          <a:lnRef idx="1">
            <a:schemeClr val="accent2"/>
          </a:lnRef>
          <a:fillRef idx="0">
            <a:schemeClr val="accent2"/>
          </a:fillRef>
          <a:effectRef idx="0">
            <a:schemeClr val="accent2"/>
          </a:effectRef>
          <a:fontRef idx="minor">
            <a:schemeClr val="tx1"/>
          </a:fontRef>
        </p:style>
      </p:cxn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8187" y="2433550"/>
            <a:ext cx="277118" cy="277118"/>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988" y="3603386"/>
            <a:ext cx="512065" cy="274320"/>
          </a:xfrm>
          <a:prstGeom prst="rect">
            <a:avLst/>
          </a:prstGeom>
        </p:spPr>
      </p:pic>
      <p:sp>
        <p:nvSpPr>
          <p:cNvPr id="38" name="Rectangle 37"/>
          <p:cNvSpPr/>
          <p:nvPr/>
        </p:nvSpPr>
        <p:spPr>
          <a:xfrm>
            <a:off x="690221" y="1008147"/>
            <a:ext cx="5158617" cy="300082"/>
          </a:xfrm>
          <a:prstGeom prst="rect">
            <a:avLst/>
          </a:prstGeom>
        </p:spPr>
        <p:txBody>
          <a:bodyPr wrap="square">
            <a:spAutoFit/>
          </a:bodyPr>
          <a:lstStyle/>
          <a:p>
            <a:pPr lvl="0" algn="just" fontAlgn="b"/>
            <a:r>
              <a:rPr lang="en-US" sz="1350" u="sng" dirty="0">
                <a:solidFill>
                  <a:schemeClr val="accent2">
                    <a:lumMod val="75000"/>
                  </a:schemeClr>
                </a:solidFill>
              </a:rPr>
              <a:t>Prelude To Model Building : Data loading Process. </a:t>
            </a: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894" y="3603386"/>
            <a:ext cx="274320" cy="274320"/>
          </a:xfrm>
          <a:prstGeom prst="rect">
            <a:avLst/>
          </a:prstGeom>
        </p:spPr>
      </p:pic>
      <p:sp>
        <p:nvSpPr>
          <p:cNvPr id="40" name="Rectangle 39"/>
          <p:cNvSpPr/>
          <p:nvPr/>
        </p:nvSpPr>
        <p:spPr>
          <a:xfrm>
            <a:off x="796890" y="1790935"/>
            <a:ext cx="2569459" cy="1338828"/>
          </a:xfrm>
          <a:prstGeom prst="rect">
            <a:avLst/>
          </a:prstGeom>
          <a:solidFill>
            <a:schemeClr val="bg1"/>
          </a:solidFill>
          <a:ln>
            <a:solidFill>
              <a:srgbClr val="0070C0"/>
            </a:solid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900" b="1" u="sng" kern="0" dirty="0">
                <a:solidFill>
                  <a:srgbClr val="50B3CF">
                    <a:lumMod val="50000"/>
                  </a:srgbClr>
                </a:solidFill>
                <a:latin typeface="Calibri" panose="020F0502020204030204" pitchFamily="34" charset="0"/>
              </a:rPr>
              <a:t>Exclusion Criteria's :</a:t>
            </a:r>
            <a:endParaRPr lang="en-US" sz="900" b="1" i="1" kern="0" dirty="0">
              <a:solidFill>
                <a:srgbClr val="50B3CF">
                  <a:lumMod val="50000"/>
                </a:srgbClr>
              </a:solidFill>
              <a:latin typeface="Calibri" panose="020F0502020204030204" pitchFamily="34" charset="0"/>
            </a:endParaRPr>
          </a:p>
          <a:p>
            <a:pPr marL="128588" indent="-128588">
              <a:buFont typeface="Arial" panose="020B0604020202020204" pitchFamily="34" charset="0"/>
              <a:buChar char="•"/>
            </a:pPr>
            <a:r>
              <a:rPr lang="en-US" sz="1200" kern="0" dirty="0">
                <a:solidFill>
                  <a:srgbClr val="50B3CF">
                    <a:lumMod val="50000"/>
                  </a:srgbClr>
                </a:solidFill>
                <a:latin typeface="Candara" panose="020E0502030303020204" pitchFamily="34" charset="0"/>
              </a:rPr>
              <a:t>Patient Names as Patient</a:t>
            </a:r>
          </a:p>
          <a:p>
            <a:pPr marL="128588" indent="-128588">
              <a:buFont typeface="Arial" panose="020B0604020202020204" pitchFamily="34" charset="0"/>
              <a:buChar char="•"/>
            </a:pPr>
            <a:r>
              <a:rPr lang="en-US" sz="1200" kern="0" dirty="0" smtClean="0">
                <a:solidFill>
                  <a:srgbClr val="50B3CF">
                    <a:lumMod val="50000"/>
                  </a:srgbClr>
                </a:solidFill>
                <a:latin typeface="Candara" panose="020E0502030303020204" pitchFamily="34" charset="0"/>
              </a:rPr>
              <a:t>Duplicate </a:t>
            </a:r>
            <a:r>
              <a:rPr lang="en-US" sz="1200" kern="0" dirty="0">
                <a:solidFill>
                  <a:srgbClr val="50B3CF">
                    <a:lumMod val="50000"/>
                  </a:srgbClr>
                </a:solidFill>
                <a:latin typeface="Candara" panose="020E0502030303020204" pitchFamily="34" charset="0"/>
              </a:rPr>
              <a:t>claims </a:t>
            </a:r>
          </a:p>
          <a:p>
            <a:pPr marL="128588" indent="-128588">
              <a:buFont typeface="Arial" panose="020B0604020202020204" pitchFamily="34" charset="0"/>
              <a:buChar char="•"/>
            </a:pPr>
            <a:r>
              <a:rPr lang="en-US" sz="1200" kern="0" dirty="0">
                <a:solidFill>
                  <a:srgbClr val="50B3CF">
                    <a:lumMod val="50000"/>
                  </a:srgbClr>
                </a:solidFill>
                <a:latin typeface="Candara" panose="020E0502030303020204" pitchFamily="34" charset="0"/>
              </a:rPr>
              <a:t>Denial Codes starting with Numbers [Removed from Denial file]</a:t>
            </a:r>
          </a:p>
          <a:p>
            <a:pPr marL="128588" indent="-128588">
              <a:buFont typeface="Arial" panose="020B0604020202020204" pitchFamily="34" charset="0"/>
              <a:buChar char="•"/>
            </a:pPr>
            <a:r>
              <a:rPr lang="en-US" sz="1200" kern="0" dirty="0">
                <a:solidFill>
                  <a:srgbClr val="50B3CF">
                    <a:lumMod val="50000"/>
                  </a:srgbClr>
                </a:solidFill>
                <a:latin typeface="Candara" panose="020E0502030303020204" pitchFamily="34" charset="0"/>
              </a:rPr>
              <a:t>Allowable price &lt; = $1.</a:t>
            </a: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26801" y="2090423"/>
            <a:ext cx="530097" cy="530097"/>
          </a:xfrm>
          <a:prstGeom prst="rect">
            <a:avLst/>
          </a:prstGeom>
        </p:spPr>
      </p:pic>
    </p:spTree>
    <p:extLst>
      <p:ext uri="{BB962C8B-B14F-4D97-AF65-F5344CB8AC3E}">
        <p14:creationId xmlns:p14="http://schemas.microsoft.com/office/powerpoint/2010/main" val="142609781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1D59D47C-8F72-4C87-A7E2-70678560D53C}" type="datetime1">
              <a:rPr lang="en-US" smtClean="0"/>
              <a:t>2/8/2018</a:t>
            </a:fld>
            <a:endParaRPr lang="en-US" dirty="0"/>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108</a:t>
            </a:fld>
            <a:endParaRPr lang="en-US"/>
          </a:p>
        </p:txBody>
      </p:sp>
      <p:sp>
        <p:nvSpPr>
          <p:cNvPr id="6" name="Rectangle 5"/>
          <p:cNvSpPr/>
          <p:nvPr/>
        </p:nvSpPr>
        <p:spPr>
          <a:xfrm>
            <a:off x="886206" y="1070171"/>
            <a:ext cx="5158617" cy="300082"/>
          </a:xfrm>
          <a:prstGeom prst="rect">
            <a:avLst/>
          </a:prstGeom>
        </p:spPr>
        <p:txBody>
          <a:bodyPr wrap="square">
            <a:spAutoFit/>
          </a:bodyPr>
          <a:lstStyle/>
          <a:p>
            <a:pPr lvl="0" algn="just" fontAlgn="b"/>
            <a:r>
              <a:rPr lang="en-US" sz="1350" u="sng" dirty="0">
                <a:solidFill>
                  <a:schemeClr val="accent2">
                    <a:lumMod val="75000"/>
                  </a:schemeClr>
                </a:solidFill>
              </a:rPr>
              <a:t>Prelude To Model Building : Master Predictor list</a:t>
            </a:r>
          </a:p>
        </p:txBody>
      </p:sp>
      <p:cxnSp>
        <p:nvCxnSpPr>
          <p:cNvPr id="7" name="Straight Connector 6"/>
          <p:cNvCxnSpPr/>
          <p:nvPr/>
        </p:nvCxnSpPr>
        <p:spPr>
          <a:xfrm flipH="1">
            <a:off x="1413056" y="1890661"/>
            <a:ext cx="5894"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2807636" y="1890661"/>
            <a:ext cx="19675"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p:nvCxnSpPr>
        <p:spPr>
          <a:xfrm>
            <a:off x="4114777" y="1890661"/>
            <a:ext cx="2739"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sp>
        <p:nvSpPr>
          <p:cNvPr id="10" name="Rectangle 9"/>
          <p:cNvSpPr/>
          <p:nvPr/>
        </p:nvSpPr>
        <p:spPr>
          <a:xfrm>
            <a:off x="7083094" y="2035725"/>
            <a:ext cx="1239424" cy="22916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a:spAutoFit/>
          </a:bodyPr>
          <a:lstStyle/>
          <a:p>
            <a:pPr algn="ctr" defTabSz="477847" eaLnBrk="0" hangingPunct="0"/>
            <a:r>
              <a:rPr lang="en-US" sz="889" dirty="0">
                <a:solidFill>
                  <a:srgbClr val="141414"/>
                </a:solidFill>
                <a:latin typeface="Calibri Light" panose="020F0302020204030204" pitchFamily="34" charset="0"/>
                <a:ea typeface="ＭＳ Ｐゴシック" pitchFamily="-12" charset="-128"/>
                <a:cs typeface="ＭＳ Ｐゴシック" pitchFamily="-12" charset="-128"/>
              </a:rPr>
              <a:t>Final Variable  List</a:t>
            </a:r>
          </a:p>
        </p:txBody>
      </p:sp>
      <p:cxnSp>
        <p:nvCxnSpPr>
          <p:cNvPr id="11" name="Straight Connector 10"/>
          <p:cNvCxnSpPr/>
          <p:nvPr/>
        </p:nvCxnSpPr>
        <p:spPr>
          <a:xfrm>
            <a:off x="7518461" y="2214488"/>
            <a:ext cx="5360" cy="1988820"/>
          </a:xfrm>
          <a:prstGeom prst="line">
            <a:avLst/>
          </a:prstGeom>
          <a:ln>
            <a:headEnd type="oval"/>
            <a:tailEnd type="oval"/>
          </a:ln>
        </p:spPr>
        <p:style>
          <a:lnRef idx="1">
            <a:schemeClr val="accent3"/>
          </a:lnRef>
          <a:fillRef idx="0">
            <a:schemeClr val="accent3"/>
          </a:fillRef>
          <a:effectRef idx="0">
            <a:schemeClr val="accent3"/>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7296" y="2353671"/>
            <a:ext cx="273696" cy="273696"/>
          </a:xfrm>
          <a:prstGeom prst="rect">
            <a:avLst/>
          </a:prstGeom>
        </p:spPr>
      </p:pic>
      <p:sp>
        <p:nvSpPr>
          <p:cNvPr id="13" name="Rectangle 12"/>
          <p:cNvSpPr/>
          <p:nvPr/>
        </p:nvSpPr>
        <p:spPr>
          <a:xfrm>
            <a:off x="5904408" y="5763021"/>
            <a:ext cx="3239593" cy="217752"/>
          </a:xfrm>
          <a:prstGeom prst="rect">
            <a:avLst/>
          </a:prstGeom>
        </p:spPr>
        <p:txBody>
          <a:bodyPr wrap="square">
            <a:spAutoFit/>
          </a:bodyPr>
          <a:lstStyle/>
          <a:p>
            <a:r>
              <a:rPr lang="en-US" sz="815" dirty="0">
                <a:solidFill>
                  <a:schemeClr val="accent2">
                    <a:lumMod val="75000"/>
                  </a:schemeClr>
                </a:solidFill>
                <a:latin typeface="Candara" panose="020E0502030303020204" pitchFamily="34" charset="0"/>
                <a:cs typeface="Arial" pitchFamily="34" charset="0"/>
              </a:rPr>
              <a:t>Note: Elements in the group are will differ from one model to another</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098" y="3208897"/>
            <a:ext cx="358301" cy="358301"/>
          </a:xfrm>
          <a:prstGeom prst="rect">
            <a:avLst/>
          </a:prstGeom>
        </p:spPr>
      </p:pic>
      <p:sp>
        <p:nvSpPr>
          <p:cNvPr id="15" name="Rectangle 14"/>
          <p:cNvSpPr/>
          <p:nvPr/>
        </p:nvSpPr>
        <p:spPr>
          <a:xfrm>
            <a:off x="5593861" y="2629587"/>
            <a:ext cx="1712867" cy="22916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a:spAutoFit/>
          </a:bodyPr>
          <a:lstStyle/>
          <a:p>
            <a:pPr algn="ctr" defTabSz="477847" eaLnBrk="0" hangingPunct="0"/>
            <a:r>
              <a:rPr lang="en-US" sz="889" dirty="0">
                <a:solidFill>
                  <a:srgbClr val="141414"/>
                </a:solidFill>
                <a:latin typeface="Calibri Light" panose="020F0302020204030204" pitchFamily="34" charset="0"/>
                <a:ea typeface="ＭＳ Ｐゴシック" pitchFamily="-12" charset="-128"/>
                <a:cs typeface="ＭＳ Ｐゴシック" pitchFamily="-12" charset="-128"/>
              </a:rPr>
              <a:t>Variable  List for model Run &gt;&gt;</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2436" y="2051146"/>
            <a:ext cx="479006" cy="47900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1897" y="2051146"/>
            <a:ext cx="403168" cy="403168"/>
          </a:xfrm>
          <a:prstGeom prst="rect">
            <a:avLst/>
          </a:prstGeom>
        </p:spPr>
      </p:pic>
      <p:graphicFrame>
        <p:nvGraphicFramePr>
          <p:cNvPr id="18" name="Table 17"/>
          <p:cNvGraphicFramePr>
            <a:graphicFrameLocks noGrp="1"/>
          </p:cNvGraphicFramePr>
          <p:nvPr>
            <p:extLst/>
          </p:nvPr>
        </p:nvGraphicFramePr>
        <p:xfrm>
          <a:off x="114451" y="2127027"/>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Claim Number</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Claim Line Number</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Item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Item Desc</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Billed Quantity</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HCPC Code</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Is Collection Exclusion</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Area Director</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Regional Manager</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Territory </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PSC</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Sales Rep No</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19" name="Table 18"/>
          <p:cNvGraphicFramePr>
            <a:graphicFrameLocks noGrp="1"/>
          </p:cNvGraphicFramePr>
          <p:nvPr>
            <p:extLst/>
          </p:nvPr>
        </p:nvGraphicFramePr>
        <p:xfrm>
          <a:off x="1511794" y="2652589"/>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Sales Rep</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Parent Sales Rep</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Customer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Common Customer</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Common Customer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SubInventory Desc</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Subinventory Id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Patient </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Original Patient ID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Final Patient ID</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M1</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M2</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20" name="Table 19"/>
          <p:cNvGraphicFramePr>
            <a:graphicFrameLocks noGrp="1"/>
          </p:cNvGraphicFramePr>
          <p:nvPr>
            <p:extLst/>
          </p:nvPr>
        </p:nvGraphicFramePr>
        <p:xfrm>
          <a:off x="2855915" y="2127027"/>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dirty="0">
                          <a:solidFill>
                            <a:srgbClr val="000000"/>
                          </a:solidFill>
                          <a:effectLst/>
                          <a:latin typeface="Calibri" panose="020F0502020204030204" pitchFamily="34" charset="0"/>
                        </a:rPr>
                        <a:t>M3</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M4</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dirty="0">
                          <a:solidFill>
                            <a:srgbClr val="000000"/>
                          </a:solidFill>
                          <a:effectLst/>
                          <a:latin typeface="Calibri" panose="020F0502020204030204" pitchFamily="34" charset="0"/>
                        </a:rPr>
                        <a:t>Patient DOB</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Patient Address</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Patient City</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Patient State</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Patient Zip</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Date Of Service</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Billed Date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Doctor</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Payer Number</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Payer Name</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21" name="Table 20"/>
          <p:cNvGraphicFramePr>
            <a:graphicFrameLocks noGrp="1"/>
          </p:cNvGraphicFramePr>
          <p:nvPr>
            <p:extLst/>
          </p:nvPr>
        </p:nvGraphicFramePr>
        <p:xfrm>
          <a:off x="4210750" y="2652589"/>
          <a:ext cx="1219200" cy="157876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Alternate Biller Id</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Alternate Biller Name</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Confidence Level</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dirty="0">
                          <a:solidFill>
                            <a:srgbClr val="000000"/>
                          </a:solidFill>
                          <a:effectLst/>
                          <a:latin typeface="Calibri" panose="020F0502020204030204" pitchFamily="34" charset="0"/>
                        </a:rPr>
                        <a:t>Payor Group</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Insurance Company Name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Breg Price List</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List Price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Allowable Price</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Net Revenue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dirty="0">
                          <a:solidFill>
                            <a:srgbClr val="000000"/>
                          </a:solidFill>
                          <a:effectLst/>
                          <a:latin typeface="Calibri" panose="020F0502020204030204" pitchFamily="34" charset="0"/>
                        </a:rPr>
                        <a:t>Gross Amount</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22" name="Table 21"/>
          <p:cNvGraphicFramePr>
            <a:graphicFrameLocks noGrp="1"/>
          </p:cNvGraphicFramePr>
          <p:nvPr>
            <p:extLst/>
          </p:nvPr>
        </p:nvGraphicFramePr>
        <p:xfrm>
          <a:off x="7619646" y="2327145"/>
          <a:ext cx="1219200" cy="2007394"/>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dirty="0">
                          <a:solidFill>
                            <a:srgbClr val="000000"/>
                          </a:solidFill>
                          <a:effectLst/>
                          <a:latin typeface="Calibri" panose="020F0502020204030204" pitchFamily="34" charset="0"/>
                        </a:rPr>
                        <a:t>Allowable Price</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dirty="0">
                          <a:solidFill>
                            <a:srgbClr val="000000"/>
                          </a:solidFill>
                          <a:effectLst/>
                          <a:latin typeface="Calibri" panose="020F0502020204030204" pitchFamily="34" charset="0"/>
                        </a:rPr>
                        <a:t>Duration</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PSC</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dirty="0">
                          <a:solidFill>
                            <a:srgbClr val="000000"/>
                          </a:solidFill>
                          <a:effectLst/>
                          <a:latin typeface="Calibri" panose="020F0502020204030204" pitchFamily="34" charset="0"/>
                        </a:rPr>
                        <a:t>Gross Amount</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dirty="0">
                          <a:solidFill>
                            <a:srgbClr val="000000"/>
                          </a:solidFill>
                          <a:effectLst/>
                          <a:latin typeface="Calibri" panose="020F0502020204030204" pitchFamily="34" charset="0"/>
                        </a:rPr>
                        <a:t>Age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dirty="0">
                          <a:solidFill>
                            <a:srgbClr val="000000"/>
                          </a:solidFill>
                          <a:effectLst/>
                          <a:latin typeface="Calibri" panose="020F0502020204030204" pitchFamily="34" charset="0"/>
                        </a:rPr>
                        <a:t>State Group</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dirty="0">
                          <a:solidFill>
                            <a:srgbClr val="000000"/>
                          </a:solidFill>
                          <a:effectLst/>
                          <a:latin typeface="Calibri" panose="020F0502020204030204" pitchFamily="34" charset="0"/>
                        </a:rPr>
                        <a:t>Payer Group</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dirty="0">
                          <a:solidFill>
                            <a:srgbClr val="000000"/>
                          </a:solidFill>
                          <a:effectLst/>
                          <a:latin typeface="Calibri" panose="020F0502020204030204" pitchFamily="34" charset="0"/>
                        </a:rPr>
                        <a:t>Territory </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dirty="0">
                          <a:solidFill>
                            <a:srgbClr val="000000"/>
                          </a:solidFill>
                          <a:effectLst/>
                          <a:latin typeface="Calibri" panose="020F0502020204030204" pitchFamily="34" charset="0"/>
                        </a:rPr>
                        <a:t>HCPC Group </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dirty="0">
                          <a:solidFill>
                            <a:srgbClr val="000000"/>
                          </a:solidFill>
                          <a:effectLst/>
                          <a:latin typeface="Calibri" panose="020F0502020204030204" pitchFamily="34" charset="0"/>
                        </a:rPr>
                        <a:t>Modifier Group</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dirty="0">
                          <a:solidFill>
                            <a:srgbClr val="000000"/>
                          </a:solidFill>
                          <a:effectLst/>
                          <a:latin typeface="Calibri" panose="020F0502020204030204" pitchFamily="34" charset="0"/>
                        </a:rPr>
                        <a:t>Keyword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smtClean="0">
                          <a:solidFill>
                            <a:srgbClr val="000000"/>
                          </a:solidFill>
                          <a:effectLst/>
                          <a:latin typeface="Calibri" panose="020F0502020204030204" pitchFamily="34" charset="0"/>
                        </a:rPr>
                        <a:t>Policy Payor Name</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noFill/>
                  </a:tcPr>
                </a:tc>
                <a:extLst>
                  <a:ext uri="{0D108BD9-81ED-4DB2-BD59-A6C34878D82A}">
                    <a16:rowId xmlns:a16="http://schemas.microsoft.com/office/drawing/2014/main" val="2282346570"/>
                  </a:ext>
                </a:extLst>
              </a:tr>
              <a:tr h="142875">
                <a:tc>
                  <a:txBody>
                    <a:bodyPr/>
                    <a:lstStyle/>
                    <a:p>
                      <a:pPr algn="l" fontAlgn="b"/>
                      <a:r>
                        <a:rPr lang="en-US" sz="800" b="0" i="0" u="none" strike="noStrike" dirty="0" smtClean="0">
                          <a:solidFill>
                            <a:srgbClr val="000000"/>
                          </a:solidFill>
                          <a:effectLst/>
                          <a:latin typeface="Calibri" panose="020F0502020204030204" pitchFamily="34" charset="0"/>
                        </a:rPr>
                        <a:t>Regional</a:t>
                      </a:r>
                      <a:r>
                        <a:rPr lang="en-US" sz="800" b="0" i="0" u="none" strike="noStrike" baseline="0" dirty="0" smtClean="0">
                          <a:solidFill>
                            <a:srgbClr val="000000"/>
                          </a:solidFill>
                          <a:effectLst/>
                          <a:latin typeface="Calibri" panose="020F0502020204030204" pitchFamily="34" charset="0"/>
                        </a:rPr>
                        <a:t> Manager</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chemeClr val="bg1">
                        <a:lumMod val="85000"/>
                      </a:schemeClr>
                    </a:solidFill>
                  </a:tcPr>
                </a:tc>
                <a:extLst>
                  <a:ext uri="{0D108BD9-81ED-4DB2-BD59-A6C34878D82A}">
                    <a16:rowId xmlns:a16="http://schemas.microsoft.com/office/drawing/2014/main" val="2629523707"/>
                  </a:ext>
                </a:extLst>
              </a:tr>
            </a:tbl>
          </a:graphicData>
        </a:graphic>
      </p:graphicFrame>
      <p:sp>
        <p:nvSpPr>
          <p:cNvPr id="23" name="TextBox 22"/>
          <p:cNvSpPr txBox="1">
            <a:spLocks noChangeArrowheads="1"/>
          </p:cNvSpPr>
          <p:nvPr/>
        </p:nvSpPr>
        <p:spPr bwMode="auto">
          <a:xfrm>
            <a:off x="114451" y="1707476"/>
            <a:ext cx="2910530" cy="251928"/>
          </a:xfrm>
          <a:prstGeom prst="rect">
            <a:avLst/>
          </a:prstGeom>
          <a:solidFill>
            <a:schemeClr val="bg1"/>
          </a:solidFill>
          <a:ln>
            <a:solidFill>
              <a:schemeClr val="accent1"/>
            </a:solidFill>
          </a:ln>
          <a:effectLst>
            <a:outerShdw blurRad="50800" dist="38100" dir="2700000" algn="tl" rotWithShape="0">
              <a:prstClr val="black">
                <a:alpha val="40000"/>
              </a:prstClr>
            </a:outerShdw>
          </a:effectLs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1037" i="1" u="sng" dirty="0">
                <a:solidFill>
                  <a:schemeClr val="tx1">
                    <a:lumMod val="95000"/>
                    <a:lumOff val="5000"/>
                  </a:schemeClr>
                </a:solidFill>
                <a:latin typeface="Candara" panose="020E0502030303020204" pitchFamily="34" charset="0"/>
                <a:cs typeface="JasmineUPC" panose="02020603050405020304" pitchFamily="18" charset="-34"/>
              </a:rPr>
              <a:t>Predictor Raw Variables  and Final Variables </a:t>
            </a:r>
            <a:endParaRPr lang="en-US" altLang="en-US" sz="988" i="1" u="sng" dirty="0">
              <a:solidFill>
                <a:schemeClr val="tx1">
                  <a:lumMod val="95000"/>
                  <a:lumOff val="5000"/>
                </a:schemeClr>
              </a:solidFill>
              <a:latin typeface="Candara" panose="020E0502030303020204" pitchFamily="34" charset="0"/>
              <a:cs typeface="JasmineUPC" panose="02020603050405020304" pitchFamily="18" charset="-34"/>
            </a:endParaRPr>
          </a:p>
        </p:txBody>
      </p:sp>
    </p:spTree>
    <p:extLst>
      <p:ext uri="{BB962C8B-B14F-4D97-AF65-F5344CB8AC3E}">
        <p14:creationId xmlns:p14="http://schemas.microsoft.com/office/powerpoint/2010/main" val="276408065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3A53D251-84AB-490E-A051-E5CC57149B09}" type="datetime1">
              <a:rPr lang="en-US" smtClean="0"/>
              <a:t>2/8/2018</a:t>
            </a:fld>
            <a:endParaRPr lang="en-US"/>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109</a:t>
            </a:fld>
            <a:endParaRPr lang="en-US"/>
          </a:p>
        </p:txBody>
      </p:sp>
      <p:graphicFrame>
        <p:nvGraphicFramePr>
          <p:cNvPr id="8" name="Table 7"/>
          <p:cNvGraphicFramePr>
            <a:graphicFrameLocks noGrp="1"/>
          </p:cNvGraphicFramePr>
          <p:nvPr>
            <p:extLst/>
          </p:nvPr>
        </p:nvGraphicFramePr>
        <p:xfrm>
          <a:off x="6096919" y="1441848"/>
          <a:ext cx="1996757" cy="697230"/>
        </p:xfrm>
        <a:graphic>
          <a:graphicData uri="http://schemas.openxmlformats.org/drawingml/2006/table">
            <a:tbl>
              <a:tblPr firstRow="1" firstCol="1" bandRow="1">
                <a:tableStyleId>{5C22544A-7EE6-4342-B048-85BDC9FD1C3A}</a:tableStyleId>
              </a:tblPr>
              <a:tblGrid>
                <a:gridCol w="912712">
                  <a:extLst>
                    <a:ext uri="{9D8B030D-6E8A-4147-A177-3AD203B41FA5}">
                      <a16:colId xmlns:a16="http://schemas.microsoft.com/office/drawing/2014/main" val="20000"/>
                    </a:ext>
                  </a:extLst>
                </a:gridCol>
                <a:gridCol w="624487">
                  <a:extLst>
                    <a:ext uri="{9D8B030D-6E8A-4147-A177-3AD203B41FA5}">
                      <a16:colId xmlns:a16="http://schemas.microsoft.com/office/drawing/2014/main" val="20001"/>
                    </a:ext>
                  </a:extLst>
                </a:gridCol>
                <a:gridCol w="459558">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dirty="0">
                          <a:effectLst/>
                        </a:rPr>
                        <a:t>ND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a:effectLst/>
                        </a:rPr>
                        <a:t>426986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41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a:effectLst/>
                        </a:rPr>
                        <a:t>7987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9568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9" name="Rectangle 8"/>
          <p:cNvSpPr/>
          <p:nvPr/>
        </p:nvSpPr>
        <p:spPr>
          <a:xfrm>
            <a:off x="4592107" y="1285772"/>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Training</a:t>
            </a:r>
          </a:p>
        </p:txBody>
      </p:sp>
      <p:graphicFrame>
        <p:nvGraphicFramePr>
          <p:cNvPr id="10" name="Table 9"/>
          <p:cNvGraphicFramePr>
            <a:graphicFrameLocks noGrp="1"/>
          </p:cNvGraphicFramePr>
          <p:nvPr>
            <p:extLst/>
          </p:nvPr>
        </p:nvGraphicFramePr>
        <p:xfrm>
          <a:off x="5368981" y="2740517"/>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179131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955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7359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3090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1" name="Rectangle 10"/>
          <p:cNvSpPr/>
          <p:nvPr/>
        </p:nvSpPr>
        <p:spPr>
          <a:xfrm>
            <a:off x="6920307" y="2580367"/>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Test</a:t>
            </a:r>
          </a:p>
        </p:txBody>
      </p:sp>
      <p:graphicFrame>
        <p:nvGraphicFramePr>
          <p:cNvPr id="12" name="Table 11"/>
          <p:cNvGraphicFramePr>
            <a:graphicFrameLocks noGrp="1"/>
          </p:cNvGraphicFramePr>
          <p:nvPr>
            <p:extLst/>
          </p:nvPr>
        </p:nvGraphicFramePr>
        <p:xfrm>
          <a:off x="5910667" y="3842018"/>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35210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217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1829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534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3" name="Rectangle 12"/>
          <p:cNvSpPr/>
          <p:nvPr/>
        </p:nvSpPr>
        <p:spPr>
          <a:xfrm>
            <a:off x="4592106" y="3662159"/>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Jan OOS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49" y="3433689"/>
            <a:ext cx="342900" cy="342900"/>
          </a:xfrm>
          <a:prstGeom prst="rect">
            <a:avLst/>
          </a:prstGeom>
        </p:spPr>
      </p:pic>
      <p:sp>
        <p:nvSpPr>
          <p:cNvPr id="17" name="Rectangle 16"/>
          <p:cNvSpPr/>
          <p:nvPr/>
        </p:nvSpPr>
        <p:spPr>
          <a:xfrm>
            <a:off x="799349" y="1002629"/>
            <a:ext cx="5158617" cy="300082"/>
          </a:xfrm>
          <a:prstGeom prst="rect">
            <a:avLst/>
          </a:prstGeom>
        </p:spPr>
        <p:txBody>
          <a:bodyPr wrap="square">
            <a:spAutoFit/>
          </a:bodyPr>
          <a:lstStyle/>
          <a:p>
            <a:pPr lvl="0" algn="just" fontAlgn="b"/>
            <a:r>
              <a:rPr lang="en-US" sz="1350" u="sng" dirty="0">
                <a:solidFill>
                  <a:schemeClr val="accent2">
                    <a:lumMod val="75000"/>
                  </a:schemeClr>
                </a:solidFill>
              </a:rPr>
              <a:t>Results | Model 1</a:t>
            </a:r>
          </a:p>
        </p:txBody>
      </p:sp>
      <p:graphicFrame>
        <p:nvGraphicFramePr>
          <p:cNvPr id="18" name="Object 2"/>
          <p:cNvGraphicFramePr>
            <a:graphicFrameLocks noChangeAspect="1"/>
          </p:cNvGraphicFramePr>
          <p:nvPr>
            <p:extLst/>
          </p:nvPr>
        </p:nvGraphicFramePr>
        <p:xfrm>
          <a:off x="2353416" y="1246489"/>
          <a:ext cx="2144315" cy="2050250"/>
        </p:xfrm>
        <a:graphic>
          <a:graphicData uri="http://schemas.openxmlformats.org/presentationml/2006/ole">
            <mc:AlternateContent xmlns:mc="http://schemas.openxmlformats.org/markup-compatibility/2006">
              <mc:Choice xmlns:v="urn:schemas-microsoft-com:vml" Requires="v">
                <p:oleObj spid="_x0000_s6188" name="Chart" r:id="rId4" imgW="11801567" imgH="11801605" progId="MSGraph.Chart.8">
                  <p:embed followColorScheme="full"/>
                </p:oleObj>
              </mc:Choice>
              <mc:Fallback>
                <p:oleObj name="Chart" r:id="rId4" imgW="11801567" imgH="11801605" progId="MSGraph.Chart.8">
                  <p:embed followColorScheme="full"/>
                  <p:pic>
                    <p:nvPicPr>
                      <p:cNvPr id="18" name="Object 2"/>
                      <p:cNvPicPr>
                        <a:picLocks noChangeAspect="1" noChangeArrowheads="1"/>
                      </p:cNvPicPr>
                      <p:nvPr/>
                    </p:nvPicPr>
                    <p:blipFill>
                      <a:blip r:embed="rId5"/>
                      <a:srcRect/>
                      <a:stretch>
                        <a:fillRect/>
                      </a:stretch>
                    </p:blipFill>
                    <p:spPr bwMode="auto">
                      <a:xfrm>
                        <a:off x="2353416" y="1246489"/>
                        <a:ext cx="2144315" cy="2050250"/>
                      </a:xfrm>
                      <a:prstGeom prst="rect">
                        <a:avLst/>
                      </a:prstGeom>
                      <a:noFill/>
                      <a:ln>
                        <a:noFill/>
                      </a:ln>
                      <a:effectLst/>
                    </p:spPr>
                  </p:pic>
                </p:oleObj>
              </mc:Fallback>
            </mc:AlternateContent>
          </a:graphicData>
        </a:graphic>
      </p:graphicFrame>
      <p:graphicFrame>
        <p:nvGraphicFramePr>
          <p:cNvPr id="19" name="Table 18"/>
          <p:cNvGraphicFramePr>
            <a:graphicFrameLocks noGrp="1"/>
          </p:cNvGraphicFramePr>
          <p:nvPr>
            <p:extLst/>
          </p:nvPr>
        </p:nvGraphicFramePr>
        <p:xfrm>
          <a:off x="717095" y="1441848"/>
          <a:ext cx="1590676" cy="1714500"/>
        </p:xfrm>
        <a:graphic>
          <a:graphicData uri="http://schemas.openxmlformats.org/drawingml/2006/table">
            <a:tbl>
              <a:tblPr/>
              <a:tblGrid>
                <a:gridCol w="938711">
                  <a:extLst>
                    <a:ext uri="{9D8B030D-6E8A-4147-A177-3AD203B41FA5}">
                      <a16:colId xmlns:a16="http://schemas.microsoft.com/office/drawing/2014/main" val="20000"/>
                    </a:ext>
                  </a:extLst>
                </a:gridCol>
                <a:gridCol w="651965">
                  <a:extLst>
                    <a:ext uri="{9D8B030D-6E8A-4147-A177-3AD203B41FA5}">
                      <a16:colId xmlns:a16="http://schemas.microsoft.com/office/drawing/2014/main" val="20001"/>
                    </a:ext>
                  </a:extLst>
                </a:gridCol>
              </a:tblGrid>
              <a:tr h="142875">
                <a:tc>
                  <a:txBody>
                    <a:bodyPr/>
                    <a:lstStyle/>
                    <a:p>
                      <a:pPr algn="l" fontAlgn="b"/>
                      <a:r>
                        <a:rPr lang="en-US" sz="800" b="1" i="0" u="none" strike="noStrike" dirty="0">
                          <a:solidFill>
                            <a:srgbClr val="000000"/>
                          </a:solidFill>
                          <a:effectLst/>
                          <a:latin typeface="Calibri" panose="020F0502020204030204" pitchFamily="34" charset="0"/>
                        </a:rPr>
                        <a:t>Variables </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panose="020F0502020204030204" pitchFamily="34" charset="0"/>
                        </a:rPr>
                        <a:t>Importance</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ctr"/>
                      <a:r>
                        <a:rPr lang="en-US" sz="800" b="0" i="0" u="none" strike="noStrike" dirty="0">
                          <a:solidFill>
                            <a:srgbClr val="000000"/>
                          </a:solidFill>
                          <a:effectLst/>
                          <a:latin typeface="Calibri" panose="020F0502020204030204" pitchFamily="34" charset="0"/>
                        </a:rPr>
                        <a:t>Age</a:t>
                      </a:r>
                    </a:p>
                  </a:txBody>
                  <a:tcPr marL="7144" marR="7144" marT="714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104.0</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ctr"/>
                      <a:r>
                        <a:rPr lang="en-US" sz="800" b="0" i="0" u="none" strike="noStrike">
                          <a:solidFill>
                            <a:srgbClr val="000000"/>
                          </a:solidFill>
                          <a:effectLst/>
                          <a:latin typeface="Calibri" panose="020F0502020204030204" pitchFamily="34" charset="0"/>
                        </a:rPr>
                        <a:t>Payer Names</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96.1</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ctr"/>
                      <a:r>
                        <a:rPr lang="en-US" sz="800" b="0" i="0" u="none" strike="noStrike" dirty="0">
                          <a:solidFill>
                            <a:srgbClr val="000000"/>
                          </a:solidFill>
                          <a:effectLst/>
                          <a:latin typeface="Calibri" panose="020F0502020204030204" pitchFamily="34" charset="0"/>
                        </a:rPr>
                        <a:t>HCPC</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57.7</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ctr"/>
                      <a:r>
                        <a:rPr lang="en-US" sz="800" b="0" i="0" u="none" strike="noStrike">
                          <a:solidFill>
                            <a:srgbClr val="000000"/>
                          </a:solidFill>
                          <a:effectLst/>
                          <a:latin typeface="Calibri" panose="020F0502020204030204" pitchFamily="34" charset="0"/>
                        </a:rPr>
                        <a:t>Keyword</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57.3</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ctr"/>
                      <a:r>
                        <a:rPr lang="en-US" sz="800" b="0" i="0" u="none" strike="noStrike">
                          <a:solidFill>
                            <a:srgbClr val="000000"/>
                          </a:solidFill>
                          <a:effectLst/>
                          <a:latin typeface="Calibri" panose="020F0502020204030204" pitchFamily="34" charset="0"/>
                        </a:rPr>
                        <a:t>Modifiers</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56.5</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ctr"/>
                      <a:r>
                        <a:rPr lang="en-US" sz="800" b="0" i="0" u="none" strike="noStrike">
                          <a:solidFill>
                            <a:srgbClr val="000000"/>
                          </a:solidFill>
                          <a:effectLst/>
                          <a:latin typeface="Calibri" panose="020F0502020204030204" pitchFamily="34" charset="0"/>
                        </a:rPr>
                        <a:t>Duration</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53.1</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ctr"/>
                      <a:r>
                        <a:rPr lang="en-US" sz="800" b="0" i="0" u="none" strike="noStrike">
                          <a:solidFill>
                            <a:srgbClr val="000000"/>
                          </a:solidFill>
                          <a:effectLst/>
                          <a:latin typeface="Calibri" panose="020F0502020204030204" pitchFamily="34" charset="0"/>
                        </a:rPr>
                        <a:t>PSC</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a:solidFill>
                            <a:srgbClr val="000000"/>
                          </a:solidFill>
                          <a:effectLst/>
                          <a:latin typeface="Calibri" panose="020F0502020204030204" pitchFamily="34" charset="0"/>
                        </a:rPr>
                        <a:t>41.7</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ctr"/>
                      <a:r>
                        <a:rPr lang="en-US" sz="800" b="0" i="0" u="none" strike="noStrike">
                          <a:solidFill>
                            <a:srgbClr val="000000"/>
                          </a:solidFill>
                          <a:effectLst/>
                          <a:latin typeface="Calibri" panose="020F0502020204030204" pitchFamily="34" charset="0"/>
                        </a:rPr>
                        <a:t>Stategroup</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41.3</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ctr"/>
                      <a:r>
                        <a:rPr lang="en-US" sz="800" b="0" i="0" u="none" strike="noStrike">
                          <a:solidFill>
                            <a:srgbClr val="000000"/>
                          </a:solidFill>
                          <a:effectLst/>
                          <a:latin typeface="Calibri" panose="020F0502020204030204" pitchFamily="34" charset="0"/>
                        </a:rPr>
                        <a:t>Gross Amt</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38.0</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ctr"/>
                      <a:r>
                        <a:rPr lang="en-US" sz="800" b="0" i="0" u="none" strike="noStrike">
                          <a:solidFill>
                            <a:srgbClr val="000000"/>
                          </a:solidFill>
                          <a:effectLst/>
                          <a:latin typeface="Calibri" panose="020F0502020204030204" pitchFamily="34" charset="0"/>
                        </a:rPr>
                        <a:t>Avg. Allowable Pr</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32.6</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ctr"/>
                      <a:r>
                        <a:rPr lang="en-US" sz="800" b="0" i="0" u="none" strike="noStrike">
                          <a:solidFill>
                            <a:srgbClr val="000000"/>
                          </a:solidFill>
                          <a:effectLst/>
                          <a:latin typeface="Calibri" panose="020F0502020204030204" pitchFamily="34" charset="0"/>
                        </a:rPr>
                        <a:t>Territory</a:t>
                      </a:r>
                    </a:p>
                  </a:txBody>
                  <a:tcPr marL="7144" marR="7144" marT="714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800" b="0" i="0" u="none" strike="noStrike" dirty="0">
                          <a:solidFill>
                            <a:srgbClr val="000000"/>
                          </a:solidFill>
                          <a:effectLst/>
                          <a:latin typeface="Calibri" panose="020F0502020204030204" pitchFamily="34" charset="0"/>
                        </a:rPr>
                        <a:t>22.5</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613010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Grp="1" noChangeAspect="1" noChangeArrowheads="1"/>
          </p:cNvPicPr>
          <p:nvPr>
            <p:ph idx="1"/>
          </p:nvPr>
        </p:nvPicPr>
        <p:blipFill>
          <a:blip r:embed="rId2"/>
          <a:srcRect/>
          <a:stretch>
            <a:fillRect/>
          </a:stretch>
        </p:blipFill>
        <p:spPr bwMode="auto">
          <a:xfrm>
            <a:off x="539552" y="1226467"/>
            <a:ext cx="6092947" cy="4525962"/>
          </a:xfrm>
          <a:prstGeom prst="rect">
            <a:avLst/>
          </a:prstGeom>
          <a:noFill/>
          <a:ln w="9525">
            <a:noFill/>
            <a:miter lim="800000"/>
            <a:headEnd/>
            <a:tailEnd/>
          </a:ln>
          <a:effectLst/>
        </p:spPr>
      </p:pic>
      <p:sp>
        <p:nvSpPr>
          <p:cNvPr id="5" name="Rectangle 4"/>
          <p:cNvSpPr/>
          <p:nvPr/>
        </p:nvSpPr>
        <p:spPr>
          <a:xfrm>
            <a:off x="3786182" y="5429264"/>
            <a:ext cx="4572000" cy="646331"/>
          </a:xfrm>
          <a:prstGeom prst="rect">
            <a:avLst/>
          </a:prstGeom>
        </p:spPr>
        <p:txBody>
          <a:bodyPr>
            <a:spAutoFit/>
          </a:bodyPr>
          <a:lstStyle/>
          <a:p>
            <a:r>
              <a:rPr lang="en-IN" b="1" dirty="0"/>
              <a:t>Entropy</a:t>
            </a:r>
            <a:r>
              <a:rPr lang="en-IN" dirty="0"/>
              <a:t> measures the homogeneity of a dataset. </a:t>
            </a:r>
          </a:p>
        </p:txBody>
      </p:sp>
      <p:sp>
        <p:nvSpPr>
          <p:cNvPr id="6" name="Rectangle 5"/>
          <p:cNvSpPr/>
          <p:nvPr/>
        </p:nvSpPr>
        <p:spPr>
          <a:xfrm>
            <a:off x="3071802" y="4000504"/>
            <a:ext cx="4572000" cy="923330"/>
          </a:xfrm>
          <a:prstGeom prst="rect">
            <a:avLst/>
          </a:prstGeom>
        </p:spPr>
        <p:txBody>
          <a:bodyPr>
            <a:spAutoFit/>
          </a:bodyPr>
          <a:lstStyle/>
          <a:p>
            <a:r>
              <a:rPr lang="en-IN" dirty="0"/>
              <a:t>A dataset with a low entropy level is very predictable; a dataset with a high level of entropy is very hard to predict</a:t>
            </a:r>
          </a:p>
        </p:txBody>
      </p:sp>
      <p:sp>
        <p:nvSpPr>
          <p:cNvPr id="4" name="TextBox 3"/>
          <p:cNvSpPr txBox="1"/>
          <p:nvPr/>
        </p:nvSpPr>
        <p:spPr>
          <a:xfrm>
            <a:off x="539552" y="332656"/>
            <a:ext cx="7488832" cy="369332"/>
          </a:xfrm>
          <a:prstGeom prst="rect">
            <a:avLst/>
          </a:prstGeom>
          <a:noFill/>
        </p:spPr>
        <p:txBody>
          <a:bodyPr wrap="square" rtlCol="0">
            <a:spAutoFit/>
          </a:bodyPr>
          <a:lstStyle/>
          <a:p>
            <a:r>
              <a:rPr lang="en-US" dirty="0" smtClean="0"/>
              <a:t>ENTROPY</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3A53D251-84AB-490E-A051-E5CC57149B09}" type="datetime1">
              <a:rPr lang="en-US" smtClean="0"/>
              <a:t>2/8/2018</a:t>
            </a:fld>
            <a:endParaRPr lang="en-US"/>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110</a:t>
            </a:fld>
            <a:endParaRPr lang="en-US"/>
          </a:p>
        </p:txBody>
      </p:sp>
      <p:graphicFrame>
        <p:nvGraphicFramePr>
          <p:cNvPr id="6" name="Table 5"/>
          <p:cNvGraphicFramePr>
            <a:graphicFrameLocks noGrp="1"/>
          </p:cNvGraphicFramePr>
          <p:nvPr>
            <p:extLst/>
          </p:nvPr>
        </p:nvGraphicFramePr>
        <p:xfrm>
          <a:off x="717095" y="1441848"/>
          <a:ext cx="1590675" cy="1857375"/>
        </p:xfrm>
        <a:graphic>
          <a:graphicData uri="http://schemas.openxmlformats.org/drawingml/2006/table">
            <a:tbl>
              <a:tblPr/>
              <a:tblGrid>
                <a:gridCol w="1059453">
                  <a:extLst>
                    <a:ext uri="{9D8B030D-6E8A-4147-A177-3AD203B41FA5}">
                      <a16:colId xmlns:a16="http://schemas.microsoft.com/office/drawing/2014/main" val="20000"/>
                    </a:ext>
                  </a:extLst>
                </a:gridCol>
                <a:gridCol w="531222">
                  <a:extLst>
                    <a:ext uri="{9D8B030D-6E8A-4147-A177-3AD203B41FA5}">
                      <a16:colId xmlns:a16="http://schemas.microsoft.com/office/drawing/2014/main" val="20001"/>
                    </a:ext>
                  </a:extLst>
                </a:gridCol>
              </a:tblGrid>
              <a:tr h="142875">
                <a:tc>
                  <a:txBody>
                    <a:bodyPr/>
                    <a:lstStyle/>
                    <a:p>
                      <a:pPr algn="l" fontAlgn="b"/>
                      <a:r>
                        <a:rPr lang="en-US" sz="800" b="1" i="0" u="none" strike="noStrike" dirty="0">
                          <a:solidFill>
                            <a:srgbClr val="000000"/>
                          </a:solidFill>
                          <a:effectLst/>
                          <a:latin typeface="Calibri" panose="020F0502020204030204" pitchFamily="34" charset="0"/>
                        </a:rPr>
                        <a:t>Variables </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smtClean="0">
                          <a:solidFill>
                            <a:srgbClr val="000000"/>
                          </a:solidFill>
                          <a:effectLst/>
                          <a:latin typeface="Calibri" panose="020F0502020204030204" pitchFamily="34" charset="0"/>
                        </a:rPr>
                        <a:t>Gain (%)</a:t>
                      </a:r>
                      <a:endParaRPr lang="en-US" sz="800" b="1" i="0" u="none" strike="noStrike" dirty="0">
                        <a:solidFill>
                          <a:srgbClr val="000000"/>
                        </a:solidFill>
                        <a:effectLst/>
                        <a:latin typeface="Calibri" panose="020F050202020403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Policy Payor Name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24%</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Patient</a:t>
                      </a:r>
                      <a:r>
                        <a:rPr lang="en-US" sz="800" b="0" i="0" u="none" strike="noStrike" baseline="0" dirty="0" smtClean="0">
                          <a:solidFill>
                            <a:srgbClr val="000000"/>
                          </a:solidFill>
                          <a:effectLst/>
                          <a:latin typeface="Calibri" panose="020F0502020204030204" pitchFamily="34" charset="0"/>
                        </a:rPr>
                        <a:t> City</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15.4%</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Item</a:t>
                      </a:r>
                      <a:r>
                        <a:rPr lang="en-US" sz="800" b="0" i="0" u="none" strike="noStrike" baseline="0" dirty="0" smtClean="0">
                          <a:solidFill>
                            <a:srgbClr val="000000"/>
                          </a:solidFill>
                          <a:effectLst/>
                          <a:latin typeface="Calibri" panose="020F0502020204030204" pitchFamily="34" charset="0"/>
                        </a:rPr>
                        <a:t> Description</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14.6%</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Modifier</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10.8%</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Age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9.01%</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Payer Name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7.20%</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HCPC Code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7.02%</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Territory</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3.43%</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Patient</a:t>
                      </a:r>
                      <a:r>
                        <a:rPr lang="en-US" sz="800" b="0" i="0" u="none" strike="noStrike" baseline="0" dirty="0" smtClean="0">
                          <a:solidFill>
                            <a:srgbClr val="000000"/>
                          </a:solidFill>
                          <a:effectLst/>
                          <a:latin typeface="Calibri" panose="020F0502020204030204" pitchFamily="34" charset="0"/>
                        </a:rPr>
                        <a:t> State </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3.33%</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Payor Group</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3.31%</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Regional Manager </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w="6350" cap="flat" cmpd="sng" algn="ctr">
                      <a:noFill/>
                      <a:prstDash val="solid"/>
                      <a:round/>
                      <a:headEnd type="none" w="med" len="med"/>
                      <a:tailEnd type="none" w="med" len="med"/>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1.36%</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w="6350" cap="flat" cmpd="sng" algn="ctr">
                      <a:no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Area Director</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0.62%</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24755218"/>
                  </a:ext>
                </a:extLst>
              </a:tr>
            </a:tbl>
          </a:graphicData>
        </a:graphic>
      </p:graphicFrame>
      <p:graphicFrame>
        <p:nvGraphicFramePr>
          <p:cNvPr id="7" name="Table 6"/>
          <p:cNvGraphicFramePr>
            <a:graphicFrameLocks noGrp="1"/>
          </p:cNvGraphicFramePr>
          <p:nvPr>
            <p:extLst/>
          </p:nvPr>
        </p:nvGraphicFramePr>
        <p:xfrm>
          <a:off x="5933191" y="1441848"/>
          <a:ext cx="1996757" cy="697230"/>
        </p:xfrm>
        <a:graphic>
          <a:graphicData uri="http://schemas.openxmlformats.org/drawingml/2006/table">
            <a:tbl>
              <a:tblPr firstRow="1" firstCol="1" bandRow="1">
                <a:tableStyleId>{5C22544A-7EE6-4342-B048-85BDC9FD1C3A}</a:tableStyleId>
              </a:tblPr>
              <a:tblGrid>
                <a:gridCol w="912712">
                  <a:extLst>
                    <a:ext uri="{9D8B030D-6E8A-4147-A177-3AD203B41FA5}">
                      <a16:colId xmlns:a16="http://schemas.microsoft.com/office/drawing/2014/main" val="20000"/>
                    </a:ext>
                  </a:extLst>
                </a:gridCol>
                <a:gridCol w="624487">
                  <a:extLst>
                    <a:ext uri="{9D8B030D-6E8A-4147-A177-3AD203B41FA5}">
                      <a16:colId xmlns:a16="http://schemas.microsoft.com/office/drawing/2014/main" val="20001"/>
                    </a:ext>
                  </a:extLst>
                </a:gridCol>
                <a:gridCol w="459558">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dirty="0">
                          <a:effectLst/>
                        </a:rPr>
                        <a:t>ND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477348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112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19671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10811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8" name="Rectangle 7"/>
          <p:cNvSpPr/>
          <p:nvPr/>
        </p:nvSpPr>
        <p:spPr>
          <a:xfrm>
            <a:off x="4588011" y="1285772"/>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Training</a:t>
            </a:r>
          </a:p>
        </p:txBody>
      </p:sp>
      <p:graphicFrame>
        <p:nvGraphicFramePr>
          <p:cNvPr id="9" name="Table 8"/>
          <p:cNvGraphicFramePr>
            <a:graphicFrameLocks noGrp="1"/>
          </p:cNvGraphicFramePr>
          <p:nvPr>
            <p:extLst/>
          </p:nvPr>
        </p:nvGraphicFramePr>
        <p:xfrm>
          <a:off x="5428942" y="2647849"/>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119117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402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5138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2329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0" name="Rectangle 9"/>
          <p:cNvSpPr/>
          <p:nvPr/>
        </p:nvSpPr>
        <p:spPr>
          <a:xfrm>
            <a:off x="6920307" y="2514915"/>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Test</a:t>
            </a:r>
          </a:p>
        </p:txBody>
      </p:sp>
      <p:graphicFrame>
        <p:nvGraphicFramePr>
          <p:cNvPr id="11" name="Table 10"/>
          <p:cNvGraphicFramePr>
            <a:graphicFrameLocks noGrp="1"/>
          </p:cNvGraphicFramePr>
          <p:nvPr>
            <p:extLst/>
          </p:nvPr>
        </p:nvGraphicFramePr>
        <p:xfrm>
          <a:off x="5910667" y="3798719"/>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35465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136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1564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615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2" name="Rectangle 11"/>
          <p:cNvSpPr/>
          <p:nvPr/>
        </p:nvSpPr>
        <p:spPr>
          <a:xfrm>
            <a:off x="4588011" y="3662159"/>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Jan OOS</a:t>
            </a:r>
          </a:p>
        </p:txBody>
      </p:sp>
      <p:sp>
        <p:nvSpPr>
          <p:cNvPr id="15" name="Rectangle 14"/>
          <p:cNvSpPr/>
          <p:nvPr/>
        </p:nvSpPr>
        <p:spPr>
          <a:xfrm>
            <a:off x="210364" y="1081558"/>
            <a:ext cx="5158617" cy="300082"/>
          </a:xfrm>
          <a:prstGeom prst="rect">
            <a:avLst/>
          </a:prstGeom>
        </p:spPr>
        <p:txBody>
          <a:bodyPr wrap="square">
            <a:spAutoFit/>
          </a:bodyPr>
          <a:lstStyle/>
          <a:p>
            <a:pPr lvl="0" algn="just" fontAlgn="b"/>
            <a:r>
              <a:rPr lang="en-US" sz="1350" u="sng" dirty="0">
                <a:solidFill>
                  <a:schemeClr val="accent2">
                    <a:lumMod val="75000"/>
                  </a:schemeClr>
                </a:solidFill>
              </a:rPr>
              <a:t>Results | Model 2</a:t>
            </a:r>
          </a:p>
        </p:txBody>
      </p:sp>
      <p:graphicFrame>
        <p:nvGraphicFramePr>
          <p:cNvPr id="17" name="Object 2"/>
          <p:cNvGraphicFramePr>
            <a:graphicFrameLocks noChangeAspect="1"/>
          </p:cNvGraphicFramePr>
          <p:nvPr>
            <p:extLst/>
          </p:nvPr>
        </p:nvGraphicFramePr>
        <p:xfrm>
          <a:off x="2375734" y="1190353"/>
          <a:ext cx="2144315" cy="2282735"/>
        </p:xfrm>
        <a:graphic>
          <a:graphicData uri="http://schemas.openxmlformats.org/presentationml/2006/ole">
            <mc:AlternateContent xmlns:mc="http://schemas.openxmlformats.org/markup-compatibility/2006">
              <mc:Choice xmlns:v="urn:schemas-microsoft-com:vml" Requires="v">
                <p:oleObj spid="_x0000_s7213" name="Chart" r:id="rId3" imgW="11048887" imgH="9429821" progId="MSGraph.Chart.8">
                  <p:embed followColorScheme="full"/>
                </p:oleObj>
              </mc:Choice>
              <mc:Fallback>
                <p:oleObj name="Chart" r:id="rId3" imgW="11048887" imgH="9429821" progId="MSGraph.Chart.8">
                  <p:embed followColorScheme="full"/>
                  <p:pic>
                    <p:nvPicPr>
                      <p:cNvPr id="17" name="Object 2"/>
                      <p:cNvPicPr>
                        <a:picLocks noChangeAspect="1" noChangeArrowheads="1"/>
                      </p:cNvPicPr>
                      <p:nvPr/>
                    </p:nvPicPr>
                    <p:blipFill>
                      <a:blip r:embed="rId4"/>
                      <a:srcRect/>
                      <a:stretch>
                        <a:fillRect/>
                      </a:stretch>
                    </p:blipFill>
                    <p:spPr bwMode="auto">
                      <a:xfrm>
                        <a:off x="2375734" y="1190353"/>
                        <a:ext cx="2144315" cy="22827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6201645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97025398"/>
              </p:ext>
            </p:extLst>
          </p:nvPr>
        </p:nvGraphicFramePr>
        <p:xfrm>
          <a:off x="628650" y="1825622"/>
          <a:ext cx="7543750" cy="3259562"/>
        </p:xfrm>
        <a:graphic>
          <a:graphicData uri="http://schemas.openxmlformats.org/drawingml/2006/table">
            <a:tbl>
              <a:tblPr firstRow="1" firstCol="1" bandRow="1">
                <a:tableStyleId>{5C22544A-7EE6-4342-B048-85BDC9FD1C3A}</a:tableStyleId>
              </a:tblPr>
              <a:tblGrid>
                <a:gridCol w="3448227">
                  <a:extLst>
                    <a:ext uri="{9D8B030D-6E8A-4147-A177-3AD203B41FA5}">
                      <a16:colId xmlns:a16="http://schemas.microsoft.com/office/drawing/2014/main" val="20000"/>
                    </a:ext>
                  </a:extLst>
                </a:gridCol>
                <a:gridCol w="2359313">
                  <a:extLst>
                    <a:ext uri="{9D8B030D-6E8A-4147-A177-3AD203B41FA5}">
                      <a16:colId xmlns:a16="http://schemas.microsoft.com/office/drawing/2014/main" val="20001"/>
                    </a:ext>
                  </a:extLst>
                </a:gridCol>
                <a:gridCol w="1736210">
                  <a:extLst>
                    <a:ext uri="{9D8B030D-6E8A-4147-A177-3AD203B41FA5}">
                      <a16:colId xmlns:a16="http://schemas.microsoft.com/office/drawing/2014/main" val="20002"/>
                    </a:ext>
                  </a:extLst>
                </a:gridCol>
              </a:tblGrid>
              <a:tr h="587790">
                <a:tc gridSpan="3">
                  <a:txBody>
                    <a:bodyPr/>
                    <a:lstStyle/>
                    <a:p>
                      <a:pPr marL="0" marR="0" algn="ctr">
                        <a:spcBef>
                          <a:spcPts val="0"/>
                        </a:spcBef>
                        <a:spcAft>
                          <a:spcPts val="0"/>
                        </a:spcAft>
                      </a:pPr>
                      <a:r>
                        <a:rPr lang="en-US" sz="2800" dirty="0">
                          <a:effectLst/>
                        </a:rPr>
                        <a:t>Confusion Matrix</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67943">
                <a:tc rowSpan="2">
                  <a:txBody>
                    <a:bodyPr/>
                    <a:lstStyle/>
                    <a:p>
                      <a:pPr marL="0" marR="0">
                        <a:spcBef>
                          <a:spcPts val="0"/>
                        </a:spcBef>
                        <a:spcAft>
                          <a:spcPts val="0"/>
                        </a:spcAft>
                      </a:pPr>
                      <a:r>
                        <a:rPr lang="en-US" sz="2800" dirty="0">
                          <a:effectLst/>
                        </a:rPr>
                        <a:t> </a:t>
                      </a:r>
                    </a:p>
                    <a:p>
                      <a:pPr marL="0" marR="0" algn="ctr">
                        <a:spcBef>
                          <a:spcPts val="0"/>
                        </a:spcBef>
                        <a:spcAft>
                          <a:spcPts val="0"/>
                        </a:spcAft>
                      </a:pPr>
                      <a:r>
                        <a:rPr lang="en-US" sz="2800" dirty="0">
                          <a:effectLst/>
                        </a:rPr>
                        <a:t>Predicted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2800" dirty="0">
                          <a:effectLst/>
                        </a:rPr>
                        <a:t>Actual</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667943">
                <a:tc vMerge="1">
                  <a:txBody>
                    <a:bodyPr/>
                    <a:lstStyle/>
                    <a:p>
                      <a:endParaRPr lang="en-US"/>
                    </a:p>
                  </a:txBody>
                  <a:tcPr/>
                </a:tc>
                <a:tc>
                  <a:txBody>
                    <a:bodyPr/>
                    <a:lstStyle/>
                    <a:p>
                      <a:pPr marL="0" marR="0" algn="ctr">
                        <a:spcBef>
                          <a:spcPts val="0"/>
                        </a:spcBef>
                        <a:spcAft>
                          <a:spcPts val="0"/>
                        </a:spcAft>
                      </a:pPr>
                      <a:r>
                        <a:rPr lang="en-US" sz="2800" dirty="0">
                          <a:effectLst/>
                        </a:rPr>
                        <a:t>ND</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2800" dirty="0">
                          <a:effectLst/>
                        </a:rPr>
                        <a:t>Denials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667943">
                <a:tc>
                  <a:txBody>
                    <a:bodyPr/>
                    <a:lstStyle/>
                    <a:p>
                      <a:pPr marL="0" marR="0" algn="ctr">
                        <a:spcBef>
                          <a:spcPts val="0"/>
                        </a:spcBef>
                        <a:spcAft>
                          <a:spcPts val="0"/>
                        </a:spcAft>
                      </a:pPr>
                      <a:r>
                        <a:rPr lang="en-US" sz="2800">
                          <a:effectLst/>
                        </a:rPr>
                        <a:t>ND</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2800" dirty="0" smtClean="0">
                          <a:effectLst/>
                        </a:rPr>
                        <a:t>477348</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2800" dirty="0" smtClean="0">
                          <a:effectLst/>
                        </a:rPr>
                        <a:t>112</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667943">
                <a:tc>
                  <a:txBody>
                    <a:bodyPr/>
                    <a:lstStyle/>
                    <a:p>
                      <a:pPr marL="0" marR="0" algn="ctr">
                        <a:spcBef>
                          <a:spcPts val="0"/>
                        </a:spcBef>
                        <a:spcAft>
                          <a:spcPts val="0"/>
                        </a:spcAft>
                      </a:pPr>
                      <a:r>
                        <a:rPr lang="en-US" sz="2800">
                          <a:effectLst/>
                        </a:rPr>
                        <a:t>Denials</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2800" dirty="0" smtClean="0">
                          <a:effectLst/>
                        </a:rPr>
                        <a:t>19671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2800" dirty="0" smtClean="0">
                          <a:effectLst/>
                        </a:rPr>
                        <a:t>10811</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479052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3731"/>
            <a:ext cx="7886700" cy="1325563"/>
          </a:xfrm>
        </p:spPr>
        <p:txBody>
          <a:bodyPr/>
          <a:lstStyle/>
          <a:p>
            <a:r>
              <a:rPr lang="en-US" dirty="0" smtClean="0"/>
              <a:t>KNN - K nearest neighbors </a:t>
            </a:r>
            <a:endParaRPr lang="en-US" dirty="0"/>
          </a:p>
        </p:txBody>
      </p:sp>
      <p:pic>
        <p:nvPicPr>
          <p:cNvPr id="4" name="Picture 3"/>
          <p:cNvPicPr>
            <a:picLocks noChangeAspect="1"/>
          </p:cNvPicPr>
          <p:nvPr/>
        </p:nvPicPr>
        <p:blipFill>
          <a:blip r:embed="rId2"/>
          <a:stretch>
            <a:fillRect/>
          </a:stretch>
        </p:blipFill>
        <p:spPr>
          <a:xfrm>
            <a:off x="-4580" y="2046734"/>
            <a:ext cx="6391275" cy="1238250"/>
          </a:xfrm>
          <a:prstGeom prst="rect">
            <a:avLst/>
          </a:prstGeom>
        </p:spPr>
      </p:pic>
      <p:pic>
        <p:nvPicPr>
          <p:cNvPr id="6" name="Picture 5"/>
          <p:cNvPicPr>
            <a:picLocks noChangeAspect="1"/>
          </p:cNvPicPr>
          <p:nvPr/>
        </p:nvPicPr>
        <p:blipFill>
          <a:blip r:embed="rId3"/>
          <a:stretch>
            <a:fillRect/>
          </a:stretch>
        </p:blipFill>
        <p:spPr>
          <a:xfrm>
            <a:off x="755576" y="3284984"/>
            <a:ext cx="6276975" cy="2552700"/>
          </a:xfrm>
          <a:prstGeom prst="rect">
            <a:avLst/>
          </a:prstGeom>
        </p:spPr>
      </p:pic>
      <p:sp>
        <p:nvSpPr>
          <p:cNvPr id="7" name="Rectangle 6"/>
          <p:cNvSpPr/>
          <p:nvPr/>
        </p:nvSpPr>
        <p:spPr>
          <a:xfrm>
            <a:off x="6228184" y="2012632"/>
            <a:ext cx="2649801" cy="4247317"/>
          </a:xfrm>
          <a:prstGeom prst="rect">
            <a:avLst/>
          </a:prstGeom>
        </p:spPr>
        <p:txBody>
          <a:bodyPr wrap="square">
            <a:spAutoFit/>
          </a:bodyPr>
          <a:lstStyle/>
          <a:p>
            <a:r>
              <a:rPr lang="en-US" i="1" dirty="0" smtClean="0">
                <a:solidFill>
                  <a:srgbClr val="222222"/>
                </a:solidFill>
                <a:latin typeface="Arial" panose="020B0604020202020204" pitchFamily="34" charset="0"/>
              </a:rPr>
              <a:t>1.k</a:t>
            </a:r>
            <a:r>
              <a:rPr lang="en-US" dirty="0">
                <a:solidFill>
                  <a:srgbClr val="222222"/>
                </a:solidFill>
                <a:latin typeface="Arial" panose="020B0604020202020204" pitchFamily="34" charset="0"/>
              </a:rPr>
              <a:t> closest training examples in the </a:t>
            </a:r>
            <a:r>
              <a:rPr lang="en-US" dirty="0">
                <a:solidFill>
                  <a:srgbClr val="0B0080"/>
                </a:solidFill>
                <a:latin typeface="Arial" panose="020B0604020202020204" pitchFamily="34" charset="0"/>
              </a:rPr>
              <a:t>feature space</a:t>
            </a:r>
            <a:r>
              <a:rPr lang="en-US" dirty="0" smtClean="0">
                <a:solidFill>
                  <a:srgbClr val="222222"/>
                </a:solidFill>
                <a:latin typeface="Arial" panose="020B0604020202020204" pitchFamily="34" charset="0"/>
              </a:rPr>
              <a:t>.</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2. This can  be used in both classification and regression</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3.Each neighbor to get equal weightage</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4.Sesnsitive to local structure of data (Segment wise error rates)</a:t>
            </a:r>
            <a:endParaRPr lang="en-US" dirty="0"/>
          </a:p>
        </p:txBody>
      </p:sp>
    </p:spTree>
    <p:extLst>
      <p:ext uri="{BB962C8B-B14F-4D97-AF65-F5344CB8AC3E}">
        <p14:creationId xmlns:p14="http://schemas.microsoft.com/office/powerpoint/2010/main" val="241645434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620688"/>
            <a:ext cx="6896100" cy="2705100"/>
          </a:xfrm>
          <a:prstGeom prst="rect">
            <a:avLst/>
          </a:prstGeom>
        </p:spPr>
      </p:pic>
      <p:sp>
        <p:nvSpPr>
          <p:cNvPr id="5" name="TextBox 4"/>
          <p:cNvSpPr txBox="1"/>
          <p:nvPr/>
        </p:nvSpPr>
        <p:spPr>
          <a:xfrm>
            <a:off x="395536" y="3933056"/>
            <a:ext cx="8496944" cy="1477328"/>
          </a:xfrm>
          <a:prstGeom prst="rect">
            <a:avLst/>
          </a:prstGeom>
          <a:noFill/>
        </p:spPr>
        <p:txBody>
          <a:bodyPr wrap="square" rtlCol="0">
            <a:spAutoFit/>
          </a:bodyPr>
          <a:lstStyle/>
          <a:p>
            <a:r>
              <a:rPr lang="en-US" dirty="0" smtClean="0"/>
              <a:t>1.Training data is multidimensional </a:t>
            </a:r>
          </a:p>
          <a:p>
            <a:r>
              <a:rPr lang="en-US" dirty="0" smtClean="0"/>
              <a:t>2.Euclidean distance for Continuous Variables</a:t>
            </a:r>
          </a:p>
          <a:p>
            <a:r>
              <a:rPr lang="en-US" dirty="0" smtClean="0"/>
              <a:t>3.Hamming distance for text :No of positions by which two strings are different </a:t>
            </a:r>
          </a:p>
          <a:p>
            <a:r>
              <a:rPr lang="en-US" dirty="0" smtClean="0"/>
              <a:t> </a:t>
            </a:r>
          </a:p>
          <a:p>
            <a:endParaRPr lang="en-US" dirty="0"/>
          </a:p>
        </p:txBody>
      </p:sp>
    </p:spTree>
    <p:extLst>
      <p:ext uri="{BB962C8B-B14F-4D97-AF65-F5344CB8AC3E}">
        <p14:creationId xmlns:p14="http://schemas.microsoft.com/office/powerpoint/2010/main" val="2787010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will happen </a:t>
            </a:r>
          </a:p>
          <a:p>
            <a:pPr lvl="1"/>
            <a:r>
              <a:rPr lang="en-US" dirty="0" smtClean="0"/>
              <a:t>K-nearest neighbor to cancer detection case with age as a variable</a:t>
            </a:r>
          </a:p>
          <a:p>
            <a:pPr lvl="1"/>
            <a:r>
              <a:rPr lang="en-US" dirty="0" smtClean="0"/>
              <a:t>If outliers are not  treated from data before executing a KNN</a:t>
            </a:r>
          </a:p>
          <a:p>
            <a:pPr marL="171450" lvl="1"/>
            <a:r>
              <a:rPr lang="en-US" dirty="0" smtClean="0"/>
              <a:t>Larger Values of K reduces noise</a:t>
            </a:r>
          </a:p>
          <a:p>
            <a:pPr marL="171450" lvl="1"/>
            <a:r>
              <a:rPr lang="en-US" dirty="0" smtClean="0"/>
              <a:t>One method to choose K is by using bootstrap sampling </a:t>
            </a:r>
          </a:p>
          <a:p>
            <a:pPr marL="171450" lvl="1"/>
            <a:endParaRPr lang="en-US" dirty="0" smtClean="0"/>
          </a:p>
          <a:p>
            <a:pPr marL="0" lvl="1" indent="0">
              <a:buNone/>
            </a:pPr>
            <a:r>
              <a:rPr lang="en-US" dirty="0" smtClean="0"/>
              <a:t>Concept :</a:t>
            </a:r>
          </a:p>
          <a:p>
            <a:pPr marL="0" lvl="1" indent="0">
              <a:buNone/>
            </a:pPr>
            <a:endParaRPr lang="en-US" dirty="0"/>
          </a:p>
          <a:p>
            <a:pPr marL="285750" lvl="1" indent="-285750"/>
            <a:r>
              <a:rPr lang="en-US" dirty="0" smtClean="0"/>
              <a:t>The k- nearest neighbor assign 1/k weightage to each  of the k points and 0 to remaining</a:t>
            </a:r>
          </a:p>
          <a:p>
            <a:pPr marL="285750" lvl="1" indent="-285750"/>
            <a:r>
              <a:rPr lang="en-US" dirty="0" smtClean="0"/>
              <a:t>Other weights can be applied (Reducing weights for increasing levels of K)</a:t>
            </a:r>
          </a:p>
          <a:p>
            <a:pPr marL="0" lvl="1" indent="0">
              <a:buNone/>
            </a:pPr>
            <a:endParaRPr lang="en-US" dirty="0"/>
          </a:p>
          <a:p>
            <a:pPr lvl="1"/>
            <a:endParaRPr lang="en-US" dirty="0" smtClean="0"/>
          </a:p>
          <a:p>
            <a:pPr marL="342900" lvl="1" indent="0">
              <a:buNone/>
            </a:pPr>
            <a:r>
              <a:rPr lang="en-US" dirty="0" smtClean="0"/>
              <a:t> </a:t>
            </a:r>
          </a:p>
          <a:p>
            <a:pPr lvl="1"/>
            <a:endParaRPr lang="en-US" dirty="0"/>
          </a:p>
        </p:txBody>
      </p:sp>
      <p:sp>
        <p:nvSpPr>
          <p:cNvPr id="7" name="AutoShape 4" descr="1/k"/>
          <p:cNvSpPr>
            <a:spLocks noChangeAspect="1" noChangeArrowheads="1"/>
          </p:cNvSpPr>
          <p:nvPr/>
        </p:nvSpPr>
        <p:spPr bwMode="auto">
          <a:xfrm>
            <a:off x="55959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968273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Computationally Intensive for large training data sets</a:t>
            </a:r>
          </a:p>
          <a:p>
            <a:r>
              <a:rPr lang="en-US" dirty="0" smtClean="0"/>
              <a:t>As we increase no of variables the  accuracy of the data set tend to decrease in  KNN algorithm</a:t>
            </a:r>
          </a:p>
          <a:p>
            <a:r>
              <a:rPr lang="en-US" dirty="0" smtClean="0"/>
              <a:t>Class outlier Issue :</a:t>
            </a:r>
          </a:p>
          <a:p>
            <a:pPr lvl="1"/>
            <a:r>
              <a:rPr lang="en-US" dirty="0" smtClean="0"/>
              <a:t>A training example of a one class surrounded by other class</a:t>
            </a:r>
          </a:p>
          <a:p>
            <a:pPr lvl="2"/>
            <a:r>
              <a:rPr lang="en-US" dirty="0" smtClean="0"/>
              <a:t>Random error</a:t>
            </a:r>
          </a:p>
          <a:p>
            <a:pPr lvl="2"/>
            <a:r>
              <a:rPr lang="en-US" dirty="0" smtClean="0"/>
              <a:t>Reduced sample size</a:t>
            </a:r>
          </a:p>
          <a:p>
            <a:pPr lvl="2"/>
            <a:r>
              <a:rPr lang="en-US" dirty="0" smtClean="0"/>
              <a:t>Missing important features</a:t>
            </a:r>
          </a:p>
          <a:p>
            <a:pPr lvl="2"/>
            <a:r>
              <a:rPr lang="en-US" dirty="0" smtClean="0"/>
              <a:t>Unbalanced set</a:t>
            </a:r>
          </a:p>
          <a:p>
            <a:pPr lvl="2"/>
            <a:endParaRPr lang="en-US" dirty="0"/>
          </a:p>
          <a:p>
            <a:pPr marL="685800" lvl="2"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49121098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Regression</a:t>
            </a:r>
            <a:endParaRPr lang="en-US" dirty="0"/>
          </a:p>
        </p:txBody>
      </p:sp>
      <p:sp>
        <p:nvSpPr>
          <p:cNvPr id="3" name="Content Placeholder 2"/>
          <p:cNvSpPr>
            <a:spLocks noGrp="1"/>
          </p:cNvSpPr>
          <p:nvPr>
            <p:ph idx="1"/>
          </p:nvPr>
        </p:nvSpPr>
        <p:spPr/>
        <p:txBody>
          <a:bodyPr/>
          <a:lstStyle/>
          <a:p>
            <a:r>
              <a:rPr lang="en-US" dirty="0"/>
              <a:t>Compute the Euclidean or Mahalanobis distance from the query example to the labeled examples.</a:t>
            </a:r>
          </a:p>
          <a:p>
            <a:r>
              <a:rPr lang="en-US" dirty="0"/>
              <a:t>Order the labeled examples by increasing distance.</a:t>
            </a:r>
          </a:p>
          <a:p>
            <a:r>
              <a:rPr lang="en-US" dirty="0"/>
              <a:t>Find a heuristically optimal number </a:t>
            </a:r>
            <a:r>
              <a:rPr lang="en-US" i="1" dirty="0"/>
              <a:t>k</a:t>
            </a:r>
            <a:r>
              <a:rPr lang="en-US" dirty="0"/>
              <a:t> of nearest neighbors, based on RMSE. This is done using cross validation.</a:t>
            </a:r>
          </a:p>
          <a:p>
            <a:r>
              <a:rPr lang="en-US" dirty="0"/>
              <a:t>Calculate an inverse distance weighted average with the </a:t>
            </a:r>
            <a:r>
              <a:rPr lang="en-US" i="1" dirty="0"/>
              <a:t>k</a:t>
            </a:r>
            <a:r>
              <a:rPr lang="en-US" dirty="0"/>
              <a:t>-nearest multivariate neighbors.</a:t>
            </a:r>
          </a:p>
          <a:p>
            <a:endParaRPr lang="en-US" dirty="0"/>
          </a:p>
        </p:txBody>
      </p:sp>
    </p:spTree>
    <p:extLst>
      <p:ext uri="{BB962C8B-B14F-4D97-AF65-F5344CB8AC3E}">
        <p14:creationId xmlns:p14="http://schemas.microsoft.com/office/powerpoint/2010/main" val="14286119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Metrics	</a:t>
            </a:r>
            <a:endParaRPr lang="en-US" dirty="0"/>
          </a:p>
        </p:txBody>
      </p:sp>
      <p:sp>
        <p:nvSpPr>
          <p:cNvPr id="3" name="Content Placeholder 2"/>
          <p:cNvSpPr>
            <a:spLocks noGrp="1"/>
          </p:cNvSpPr>
          <p:nvPr>
            <p:ph idx="1"/>
          </p:nvPr>
        </p:nvSpPr>
        <p:spPr>
          <a:xfrm>
            <a:off x="628650" y="1825625"/>
            <a:ext cx="7886700" cy="1315343"/>
          </a:xfrm>
        </p:spPr>
        <p:txBody>
          <a:bodyPr/>
          <a:lstStyle/>
          <a:p>
            <a:r>
              <a:rPr lang="en-US" dirty="0" smtClean="0"/>
              <a:t>Euclidean</a:t>
            </a:r>
          </a:p>
          <a:p>
            <a:r>
              <a:rPr lang="en-US" dirty="0" smtClean="0"/>
              <a:t>Manhattan</a:t>
            </a:r>
          </a:p>
          <a:p>
            <a:r>
              <a:rPr lang="en-US" dirty="0" smtClean="0"/>
              <a:t>Hamming</a:t>
            </a:r>
          </a:p>
          <a:p>
            <a:endParaRPr lang="en-US" dirty="0"/>
          </a:p>
        </p:txBody>
      </p:sp>
      <p:sp>
        <p:nvSpPr>
          <p:cNvPr id="4" name="Content Placeholder 2"/>
          <p:cNvSpPr txBox="1">
            <a:spLocks/>
          </p:cNvSpPr>
          <p:nvPr/>
        </p:nvSpPr>
        <p:spPr>
          <a:xfrm>
            <a:off x="467544" y="3573016"/>
            <a:ext cx="7886700" cy="1315343"/>
          </a:xfrm>
          <a:prstGeom prst="rect">
            <a:avLst/>
          </a:prstGeom>
        </p:spPr>
        <p:txBody>
          <a:bodyPr vert="horz" lIns="91440" tIns="45720" rIns="91440" bIns="45720" rtlCol="0">
            <a:normAutofit fontScale="2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6400" dirty="0" smtClean="0"/>
              <a:t>Empirically the best method to choose K will  be based on accuracy results in the training data .This has a major issue </a:t>
            </a:r>
          </a:p>
          <a:p>
            <a:r>
              <a:rPr lang="en-US" sz="6400" dirty="0" smtClean="0"/>
              <a:t>Even if you derive probability the overall accuracy can be affected as it considers only the small sample space based on k as the nearest </a:t>
            </a:r>
            <a:r>
              <a:rPr lang="en-US" sz="6400" dirty="0" err="1" smtClean="0"/>
              <a:t>neighbour</a:t>
            </a:r>
            <a:endParaRPr lang="en-US" sz="6400" dirty="0" smtClean="0"/>
          </a:p>
          <a:p>
            <a:r>
              <a:rPr lang="en-US" sz="6400" dirty="0" smtClean="0"/>
              <a:t>Needs to be cross validated  </a:t>
            </a:r>
          </a:p>
          <a:p>
            <a:r>
              <a:rPr lang="en-US" sz="6400" dirty="0" smtClean="0"/>
              <a:t>Does not give probability output</a:t>
            </a:r>
          </a:p>
          <a:p>
            <a:r>
              <a:rPr lang="en-US" sz="6400" dirty="0" smtClean="0"/>
              <a:t>Training is fast but testing is more difficult </a:t>
            </a:r>
          </a:p>
          <a:p>
            <a:endParaRPr lang="en-US" dirty="0" smtClean="0"/>
          </a:p>
          <a:p>
            <a:endParaRPr lang="en-US" dirty="0" smtClean="0"/>
          </a:p>
          <a:p>
            <a:endParaRPr lang="en-US" dirty="0"/>
          </a:p>
        </p:txBody>
      </p:sp>
    </p:spTree>
    <p:extLst>
      <p:ext uri="{BB962C8B-B14F-4D97-AF65-F5344CB8AC3E}">
        <p14:creationId xmlns:p14="http://schemas.microsoft.com/office/powerpoint/2010/main" val="392321888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systems</a:t>
            </a:r>
            <a:endParaRPr lang="en-US" dirty="0"/>
          </a:p>
        </p:txBody>
      </p:sp>
      <p:sp>
        <p:nvSpPr>
          <p:cNvPr id="3" name="Content Placeholder 2"/>
          <p:cNvSpPr>
            <a:spLocks noGrp="1"/>
          </p:cNvSpPr>
          <p:nvPr>
            <p:ph idx="1"/>
          </p:nvPr>
        </p:nvSpPr>
        <p:spPr/>
        <p:txBody>
          <a:bodyPr/>
          <a:lstStyle/>
          <a:p>
            <a:r>
              <a:rPr lang="en-US" dirty="0"/>
              <a:t>Offering news articles to on-line newspaper readers, based on a prediction of reader interests. </a:t>
            </a:r>
            <a:endParaRPr lang="en-US" dirty="0" smtClean="0"/>
          </a:p>
          <a:p>
            <a:endParaRPr lang="en-US" dirty="0"/>
          </a:p>
          <a:p>
            <a:r>
              <a:rPr lang="en-US" dirty="0"/>
              <a:t>Offering customers of an on-line retailer suggestions about what they might like to buy, based on their past history of purchases and/or product </a:t>
            </a:r>
            <a:r>
              <a:rPr lang="en-US" dirty="0" smtClean="0"/>
              <a:t>searches</a:t>
            </a:r>
          </a:p>
          <a:p>
            <a:endParaRPr lang="en-US" dirty="0"/>
          </a:p>
          <a:p>
            <a:r>
              <a:rPr lang="en-US" dirty="0" smtClean="0"/>
              <a:t>Content Based  : Based on type of a content </a:t>
            </a:r>
          </a:p>
          <a:p>
            <a:r>
              <a:rPr lang="en-US" dirty="0" smtClean="0"/>
              <a:t>Collaborative Filtering :</a:t>
            </a:r>
          </a:p>
          <a:p>
            <a:endParaRPr lang="en-US" dirty="0"/>
          </a:p>
          <a:p>
            <a:r>
              <a:rPr lang="en-US" dirty="0" smtClean="0"/>
              <a:t>All recommendation systems uses long tail approach</a:t>
            </a:r>
          </a:p>
          <a:p>
            <a:endParaRPr lang="en-US" dirty="0"/>
          </a:p>
          <a:p>
            <a:endParaRPr lang="en-US" dirty="0"/>
          </a:p>
        </p:txBody>
      </p:sp>
    </p:spTree>
    <p:extLst>
      <p:ext uri="{BB962C8B-B14F-4D97-AF65-F5344CB8AC3E}">
        <p14:creationId xmlns:p14="http://schemas.microsoft.com/office/powerpoint/2010/main" val="331407502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Distance Measures</a:t>
            </a:r>
          </a:p>
          <a:p>
            <a:pPr lvl="1"/>
            <a:r>
              <a:rPr lang="en-US" dirty="0" smtClean="0"/>
              <a:t>Jaccard </a:t>
            </a:r>
          </a:p>
          <a:p>
            <a:pPr lvl="1"/>
            <a:endParaRPr lang="en-US" dirty="0"/>
          </a:p>
          <a:p>
            <a:pPr marL="342900" lvl="1" indent="0">
              <a:buNone/>
            </a:pPr>
            <a:endParaRPr lang="en-US" dirty="0" smtClean="0"/>
          </a:p>
          <a:p>
            <a:pPr lvl="1"/>
            <a:r>
              <a:rPr lang="en-US" dirty="0" smtClean="0"/>
              <a:t>Pearson </a:t>
            </a:r>
          </a:p>
          <a:p>
            <a:pPr lvl="1"/>
            <a:endParaRPr lang="en-US" dirty="0"/>
          </a:p>
          <a:p>
            <a:pPr marL="342900" lvl="1" indent="0">
              <a:buNone/>
            </a:pPr>
            <a:endParaRPr lang="en-US" dirty="0" smtClean="0"/>
          </a:p>
          <a:p>
            <a:pPr lvl="1"/>
            <a:r>
              <a:rPr lang="en-US" dirty="0" smtClean="0"/>
              <a:t>Cosine</a:t>
            </a:r>
            <a:endParaRPr lang="en-US" dirty="0"/>
          </a:p>
        </p:txBody>
      </p:sp>
      <p:pic>
        <p:nvPicPr>
          <p:cNvPr id="4" name="Picture 3"/>
          <p:cNvPicPr>
            <a:picLocks noChangeAspect="1"/>
          </p:cNvPicPr>
          <p:nvPr/>
        </p:nvPicPr>
        <p:blipFill>
          <a:blip r:embed="rId2"/>
          <a:stretch>
            <a:fillRect/>
          </a:stretch>
        </p:blipFill>
        <p:spPr>
          <a:xfrm>
            <a:off x="1259632" y="3441427"/>
            <a:ext cx="2476500" cy="533400"/>
          </a:xfrm>
          <a:prstGeom prst="rect">
            <a:avLst/>
          </a:prstGeom>
        </p:spPr>
      </p:pic>
      <p:pic>
        <p:nvPicPr>
          <p:cNvPr id="5" name="Picture 4"/>
          <p:cNvPicPr>
            <a:picLocks noChangeAspect="1"/>
          </p:cNvPicPr>
          <p:nvPr/>
        </p:nvPicPr>
        <p:blipFill>
          <a:blip r:embed="rId3"/>
          <a:stretch>
            <a:fillRect/>
          </a:stretch>
        </p:blipFill>
        <p:spPr>
          <a:xfrm>
            <a:off x="1259632" y="4493803"/>
            <a:ext cx="1695450" cy="323850"/>
          </a:xfrm>
          <a:prstGeom prst="rect">
            <a:avLst/>
          </a:prstGeom>
        </p:spPr>
      </p:pic>
      <p:pic>
        <p:nvPicPr>
          <p:cNvPr id="6" name="Picture 5"/>
          <p:cNvPicPr>
            <a:picLocks noChangeAspect="1"/>
          </p:cNvPicPr>
          <p:nvPr/>
        </p:nvPicPr>
        <p:blipFill>
          <a:blip r:embed="rId4"/>
          <a:stretch>
            <a:fillRect/>
          </a:stretch>
        </p:blipFill>
        <p:spPr>
          <a:xfrm>
            <a:off x="1043608" y="2520065"/>
            <a:ext cx="3171825" cy="581025"/>
          </a:xfrm>
          <a:prstGeom prst="rect">
            <a:avLst/>
          </a:prstGeom>
        </p:spPr>
      </p:pic>
    </p:spTree>
    <p:extLst>
      <p:ext uri="{BB962C8B-B14F-4D97-AF65-F5344CB8AC3E}">
        <p14:creationId xmlns:p14="http://schemas.microsoft.com/office/powerpoint/2010/main" val="17140788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ChangeArrowheads="1"/>
          </p:cNvSpPr>
          <p:nvPr>
            <p:ph type="title" idx="4294967295"/>
          </p:nvPr>
        </p:nvSpPr>
        <p:spPr>
          <a:xfrm>
            <a:off x="0" y="381000"/>
            <a:ext cx="8229600" cy="609600"/>
          </a:xfrm>
        </p:spPr>
        <p:txBody>
          <a:bodyPr>
            <a:normAutofit fontScale="90000"/>
          </a:bodyPr>
          <a:lstStyle/>
          <a:p>
            <a:r>
              <a:rPr lang="en-US" sz="2800"/>
              <a:t>Information or </a:t>
            </a:r>
            <a:br>
              <a:rPr lang="en-US" sz="2800"/>
            </a:br>
            <a:r>
              <a:rPr lang="en-US" sz="2800"/>
              <a:t>Entropy</a:t>
            </a:r>
          </a:p>
        </p:txBody>
      </p:sp>
      <p:sp>
        <p:nvSpPr>
          <p:cNvPr id="770051" name="Rectangle 3"/>
          <p:cNvSpPr>
            <a:spLocks noGrp="1" noChangeArrowheads="1"/>
          </p:cNvSpPr>
          <p:nvPr>
            <p:ph type="body" sz="half" idx="4294967295"/>
          </p:nvPr>
        </p:nvSpPr>
        <p:spPr>
          <a:xfrm>
            <a:off x="381000" y="1447800"/>
            <a:ext cx="8763000" cy="5410200"/>
          </a:xfrm>
        </p:spPr>
        <p:txBody>
          <a:bodyPr>
            <a:normAutofit lnSpcReduction="10000"/>
          </a:bodyPr>
          <a:lstStyle/>
          <a:p>
            <a:pPr marL="0" indent="0"/>
            <a:r>
              <a:rPr lang="en-US" dirty="0">
                <a:solidFill>
                  <a:schemeClr val="accent2"/>
                </a:solidFill>
              </a:rPr>
              <a:t>Information or Entropy</a:t>
            </a:r>
            <a:r>
              <a:rPr lang="en-US" dirty="0"/>
              <a:t> measures the </a:t>
            </a:r>
            <a:r>
              <a:rPr lang="ja-JP" altLang="en-US" dirty="0">
                <a:solidFill>
                  <a:schemeClr val="accent2"/>
                </a:solidFill>
                <a:latin typeface="Arial"/>
              </a:rPr>
              <a:t>“</a:t>
            </a:r>
            <a:r>
              <a:rPr lang="en-US" dirty="0">
                <a:solidFill>
                  <a:schemeClr val="accent2"/>
                </a:solidFill>
              </a:rPr>
              <a:t>randomness</a:t>
            </a:r>
            <a:r>
              <a:rPr lang="ja-JP" altLang="en-US" dirty="0">
                <a:solidFill>
                  <a:schemeClr val="accent2"/>
                </a:solidFill>
                <a:latin typeface="Arial"/>
              </a:rPr>
              <a:t>”</a:t>
            </a:r>
            <a:r>
              <a:rPr lang="en-US" dirty="0"/>
              <a:t> of an arbitrary collection of examples.</a:t>
            </a:r>
          </a:p>
          <a:p>
            <a:pPr marL="0" indent="0"/>
            <a:endParaRPr lang="en-US" dirty="0"/>
          </a:p>
          <a:p>
            <a:pPr marL="0" indent="0"/>
            <a:r>
              <a:rPr lang="en-US" dirty="0"/>
              <a:t>We </a:t>
            </a:r>
            <a:r>
              <a:rPr lang="en-US" dirty="0" smtClean="0"/>
              <a:t>don’t </a:t>
            </a:r>
            <a:r>
              <a:rPr lang="en-US" dirty="0"/>
              <a:t>have exact probabilities but our training </a:t>
            </a:r>
            <a:r>
              <a:rPr lang="en-US" dirty="0">
                <a:solidFill>
                  <a:schemeClr val="accent2"/>
                </a:solidFill>
              </a:rPr>
              <a:t>data provides an estimate of the probabilities of positive vs. negative examples given a set of values for the attributes.</a:t>
            </a:r>
          </a:p>
          <a:p>
            <a:pPr marL="0" indent="0"/>
            <a:r>
              <a:rPr lang="en-US" dirty="0"/>
              <a:t>For a collection S,  entropy is given as:</a:t>
            </a:r>
          </a:p>
          <a:p>
            <a:pPr marL="0" indent="0"/>
            <a:endParaRPr lang="en-US" dirty="0"/>
          </a:p>
          <a:p>
            <a:pPr marL="0" indent="0"/>
            <a:r>
              <a:rPr lang="en-US" sz="1800" dirty="0"/>
              <a:t>	</a:t>
            </a:r>
          </a:p>
          <a:p>
            <a:pPr marL="0" indent="0"/>
            <a:endParaRPr lang="en-US" sz="1800" dirty="0"/>
          </a:p>
          <a:p>
            <a:pPr marL="0" indent="0"/>
            <a:r>
              <a:rPr lang="en-US" dirty="0"/>
              <a:t>For a collection S having positive and negative examples</a:t>
            </a:r>
          </a:p>
          <a:p>
            <a:pPr marL="0" indent="0"/>
            <a:r>
              <a:rPr lang="en-US" dirty="0"/>
              <a:t>	</a:t>
            </a:r>
          </a:p>
          <a:p>
            <a:pPr marL="0" indent="0"/>
            <a:r>
              <a:rPr lang="en-US" dirty="0"/>
              <a:t>		p -   # positive examples;</a:t>
            </a:r>
          </a:p>
          <a:p>
            <a:pPr marL="0" indent="0"/>
            <a:r>
              <a:rPr lang="en-US" dirty="0"/>
              <a:t>		n -   # negative examples</a:t>
            </a:r>
          </a:p>
          <a:p>
            <a:pPr marL="0" indent="0"/>
            <a:r>
              <a:rPr lang="en-US" dirty="0"/>
              <a:t>	</a:t>
            </a:r>
          </a:p>
        </p:txBody>
      </p:sp>
      <p:pic>
        <p:nvPicPr>
          <p:cNvPr id="770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962400"/>
            <a:ext cx="6551613" cy="847725"/>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p:txBody>
          <a:bodyPr/>
          <a:lstStyle/>
          <a:p>
            <a:endParaRPr lang="en-US" altLang="en-US" smtClean="0"/>
          </a:p>
        </p:txBody>
      </p:sp>
      <p:sp>
        <p:nvSpPr>
          <p:cNvPr id="17411" name="Inhaltsplatzhalter 2"/>
          <p:cNvSpPr>
            <a:spLocks noGrp="1"/>
          </p:cNvSpPr>
          <p:nvPr>
            <p:ph idx="1"/>
          </p:nvPr>
        </p:nvSpPr>
        <p:spPr/>
        <p:txBody>
          <a:bodyPr/>
          <a:lstStyle/>
          <a:p>
            <a:endParaRPr lang="en-US" altLang="en-US" smtClean="0"/>
          </a:p>
        </p:txBody>
      </p:sp>
      <p:pic>
        <p:nvPicPr>
          <p:cNvPr id="17412" name="Picture 2" descr="D:\projects\000-papers\general\habil\vortrag\material\recsys_also_bought.bmp"/>
          <p:cNvPicPr>
            <a:picLocks noChangeAspect="1" noChangeArrowheads="1"/>
          </p:cNvPicPr>
          <p:nvPr/>
        </p:nvPicPr>
        <p:blipFill>
          <a:blip r:embed="rId3">
            <a:extLst>
              <a:ext uri="{28A0092B-C50C-407E-A947-70E740481C1C}">
                <a14:useLocalDpi xmlns:a14="http://schemas.microsoft.com/office/drawing/2010/main" val="0"/>
              </a:ext>
            </a:extLst>
          </a:blip>
          <a:srcRect r="410" b="594"/>
          <a:stretch>
            <a:fillRect/>
          </a:stretch>
        </p:blipFill>
        <p:spPr bwMode="auto">
          <a:xfrm>
            <a:off x="0" y="333375"/>
            <a:ext cx="9144000"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513117"/>
      </p:ext>
    </p:extLst>
  </p:cSld>
  <p:clrMapOvr>
    <a:masterClrMapping/>
  </p:clrMapOvr>
  <p:transition spd="slow" advTm="84000"/>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p:txBody>
          <a:bodyPr/>
          <a:lstStyle/>
          <a:p>
            <a:r>
              <a:rPr lang="en-US" altLang="en-US" smtClean="0"/>
              <a:t>When does a RS do its job well?</a:t>
            </a:r>
          </a:p>
        </p:txBody>
      </p:sp>
      <p:pic>
        <p:nvPicPr>
          <p:cNvPr id="4" name="Grafik 3" descr="long_tail_graph.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438" y="3213100"/>
            <a:ext cx="49609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Inhaltsplatzhalter 2"/>
          <p:cNvSpPr txBox="1">
            <a:spLocks/>
          </p:cNvSpPr>
          <p:nvPr/>
        </p:nvSpPr>
        <p:spPr bwMode="auto">
          <a:xfrm>
            <a:off x="5940425" y="1628775"/>
            <a:ext cx="2627313"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"Recommend widely unknown items that users might actually like!"</a:t>
            </a:r>
          </a:p>
          <a:p>
            <a:pPr>
              <a:spcBef>
                <a:spcPts val="1200"/>
              </a:spcBef>
              <a:buFont typeface="Wingdings" panose="05000000000000000000" pitchFamily="2" charset="2"/>
              <a:buChar char="§"/>
            </a:pPr>
            <a:endParaRPr lang="en-US" altLang="en-US" b="0">
              <a:solidFill>
                <a:srgbClr val="003366"/>
              </a:solidFill>
              <a:latin typeface="Calibri" panose="020F0502020204030204" pitchFamily="34" charset="0"/>
            </a:endParaRPr>
          </a:p>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20% of items accumulate 74% of all positive ratings</a:t>
            </a:r>
          </a:p>
          <a:p>
            <a:pPr>
              <a:spcBef>
                <a:spcPts val="1200"/>
              </a:spcBef>
              <a:buFont typeface="Wingdings" panose="05000000000000000000" pitchFamily="2" charset="2"/>
              <a:buChar char="§"/>
            </a:pPr>
            <a:endParaRPr lang="en-US" altLang="en-US" b="0">
              <a:solidFill>
                <a:srgbClr val="003366"/>
              </a:solidFill>
              <a:latin typeface="Calibri" panose="020F0502020204030204" pitchFamily="34" charset="0"/>
            </a:endParaRPr>
          </a:p>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Items rated &gt; 3 in MovieLens 100K dataset</a:t>
            </a:r>
          </a:p>
        </p:txBody>
      </p:sp>
      <p:grpSp>
        <p:nvGrpSpPr>
          <p:cNvPr id="6" name="Gruppieren 5"/>
          <p:cNvGrpSpPr>
            <a:grpSpLocks/>
          </p:cNvGrpSpPr>
          <p:nvPr/>
        </p:nvGrpSpPr>
        <p:grpSpPr bwMode="auto">
          <a:xfrm>
            <a:off x="1706563" y="2924175"/>
            <a:ext cx="3657600" cy="1944688"/>
            <a:chOff x="1709936" y="1642999"/>
            <a:chExt cx="3995936" cy="3730217"/>
          </a:xfrm>
        </p:grpSpPr>
        <p:sp>
          <p:nvSpPr>
            <p:cNvPr id="7" name="Inhaltsplatzhalter 2"/>
            <p:cNvSpPr txBox="1">
              <a:spLocks/>
            </p:cNvSpPr>
            <p:nvPr/>
          </p:nvSpPr>
          <p:spPr bwMode="auto">
            <a:xfrm>
              <a:off x="1709936" y="1642999"/>
              <a:ext cx="3995936" cy="1007921"/>
            </a:xfrm>
            <a:prstGeom prst="rect">
              <a:avLst/>
            </a:prstGeom>
            <a:solidFill>
              <a:schemeClr val="bg1"/>
            </a:solidFill>
            <a:ln w="9525">
              <a:noFill/>
              <a:miter lim="800000"/>
              <a:headEnd/>
              <a:tailEnd/>
            </a:ln>
          </p:spPr>
          <p:txBody>
            <a:bodyPr/>
            <a:lstStyle/>
            <a:p>
              <a:pPr eaLnBrk="0" hangingPunct="0">
                <a:lnSpc>
                  <a:spcPct val="90000"/>
                </a:lnSpc>
                <a:spcBef>
                  <a:spcPts val="1200"/>
                </a:spcBef>
                <a:defRPr/>
              </a:pPr>
              <a:r>
                <a:rPr lang="en-US" sz="2000" dirty="0">
                  <a:solidFill>
                    <a:srgbClr val="003366"/>
                  </a:solidFill>
                  <a:latin typeface="Calibri" pitchFamily="34" charset="0"/>
                  <a:cs typeface="+mn-cs"/>
                </a:rPr>
                <a:t>	Recommend items </a:t>
              </a:r>
              <a:br>
                <a:rPr lang="en-US" sz="2000" dirty="0">
                  <a:solidFill>
                    <a:srgbClr val="003366"/>
                  </a:solidFill>
                  <a:latin typeface="Calibri" pitchFamily="34" charset="0"/>
                  <a:cs typeface="+mn-cs"/>
                </a:rPr>
              </a:br>
              <a:r>
                <a:rPr lang="en-US" sz="2000" dirty="0">
                  <a:solidFill>
                    <a:srgbClr val="003366"/>
                  </a:solidFill>
                  <a:latin typeface="Calibri" pitchFamily="34" charset="0"/>
                  <a:cs typeface="+mn-cs"/>
                </a:rPr>
                <a:t>	from the long tail</a:t>
              </a:r>
            </a:p>
            <a:p>
              <a:pPr marL="381000" indent="-381000" eaLnBrk="0" hangingPunct="0">
                <a:lnSpc>
                  <a:spcPct val="90000"/>
                </a:lnSpc>
                <a:spcBef>
                  <a:spcPts val="1200"/>
                </a:spcBef>
                <a:buFont typeface="Wingdings" pitchFamily="2" charset="2"/>
                <a:buChar char="§"/>
                <a:defRPr/>
              </a:pPr>
              <a:endParaRPr lang="en-US" sz="2000" dirty="0">
                <a:solidFill>
                  <a:srgbClr val="003366"/>
                </a:solidFill>
                <a:latin typeface="Calibri" pitchFamily="34" charset="0"/>
                <a:cs typeface="+mn-cs"/>
              </a:endParaRPr>
            </a:p>
          </p:txBody>
        </p:sp>
        <p:grpSp>
          <p:nvGrpSpPr>
            <p:cNvPr id="22535" name="Gruppieren 7"/>
            <p:cNvGrpSpPr>
              <a:grpSpLocks/>
            </p:cNvGrpSpPr>
            <p:nvPr/>
          </p:nvGrpSpPr>
          <p:grpSpPr bwMode="auto">
            <a:xfrm>
              <a:off x="2987824" y="5085184"/>
              <a:ext cx="2160240" cy="288032"/>
              <a:chOff x="2987824" y="5085184"/>
              <a:chExt cx="2160240" cy="288032"/>
            </a:xfrm>
          </p:grpSpPr>
          <p:sp>
            <p:nvSpPr>
              <p:cNvPr id="22536" name="Pfeil nach oben 8"/>
              <p:cNvSpPr>
                <a:spLocks noChangeArrowheads="1"/>
              </p:cNvSpPr>
              <p:nvPr/>
            </p:nvSpPr>
            <p:spPr bwMode="auto">
              <a:xfrm>
                <a:off x="2987824" y="5085184"/>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7" name="Pfeil nach oben 9"/>
              <p:cNvSpPr>
                <a:spLocks noChangeArrowheads="1"/>
              </p:cNvSpPr>
              <p:nvPr/>
            </p:nvSpPr>
            <p:spPr bwMode="auto">
              <a:xfrm>
                <a:off x="3707904"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8" name="Pfeil nach oben 10"/>
              <p:cNvSpPr>
                <a:spLocks noChangeArrowheads="1"/>
              </p:cNvSpPr>
              <p:nvPr/>
            </p:nvSpPr>
            <p:spPr bwMode="auto">
              <a:xfrm>
                <a:off x="4427984"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9" name="Pfeil nach oben 11"/>
              <p:cNvSpPr>
                <a:spLocks noChangeArrowheads="1"/>
              </p:cNvSpPr>
              <p:nvPr/>
            </p:nvSpPr>
            <p:spPr bwMode="auto">
              <a:xfrm>
                <a:off x="5004048"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grpSp>
      </p:grpSp>
    </p:spTree>
    <p:extLst>
      <p:ext uri="{BB962C8B-B14F-4D97-AF65-F5344CB8AC3E}">
        <p14:creationId xmlns:p14="http://schemas.microsoft.com/office/powerpoint/2010/main" val="248939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Paradigms of recommender systems</a:t>
            </a:r>
          </a:p>
        </p:txBody>
      </p:sp>
      <p:grpSp>
        <p:nvGrpSpPr>
          <p:cNvPr id="27651" name="Gruppieren 12"/>
          <p:cNvGrpSpPr>
            <a:grpSpLocks/>
          </p:cNvGrpSpPr>
          <p:nvPr/>
        </p:nvGrpSpPr>
        <p:grpSpPr bwMode="auto">
          <a:xfrm>
            <a:off x="4071938" y="3000375"/>
            <a:ext cx="4181475" cy="1547813"/>
            <a:chOff x="4786314" y="3071810"/>
            <a:chExt cx="4181496" cy="1547815"/>
          </a:xfrm>
        </p:grpSpPr>
        <p:pic>
          <p:nvPicPr>
            <p:cNvPr id="27659"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2" name="Rechteck 8"/>
          <p:cNvSpPr>
            <a:spLocks noChangeArrowheads="1"/>
          </p:cNvSpPr>
          <p:nvPr/>
        </p:nvSpPr>
        <p:spPr bwMode="auto">
          <a:xfrm>
            <a:off x="4357688" y="1571625"/>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Collaborative: "Tell me what's popular among my peers"</a:t>
            </a:r>
          </a:p>
        </p:txBody>
      </p:sp>
      <p:grpSp>
        <p:nvGrpSpPr>
          <p:cNvPr id="27653" name="Gruppieren 13"/>
          <p:cNvGrpSpPr>
            <a:grpSpLocks/>
          </p:cNvGrpSpPr>
          <p:nvPr/>
        </p:nvGrpSpPr>
        <p:grpSpPr bwMode="auto">
          <a:xfrm>
            <a:off x="698500" y="1643063"/>
            <a:ext cx="3659188" cy="1296987"/>
            <a:chOff x="699167" y="1643050"/>
            <a:chExt cx="3658519" cy="1297164"/>
          </a:xfrm>
        </p:grpSpPr>
        <p:pic>
          <p:nvPicPr>
            <p:cNvPr id="27657"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4" name="Gruppieren 18"/>
          <p:cNvGrpSpPr>
            <a:grpSpLocks/>
          </p:cNvGrpSpPr>
          <p:nvPr/>
        </p:nvGrpSpPr>
        <p:grpSpPr bwMode="auto">
          <a:xfrm>
            <a:off x="785813" y="2722563"/>
            <a:ext cx="3252787" cy="920750"/>
            <a:chOff x="857224" y="2722011"/>
            <a:chExt cx="3252812" cy="921303"/>
          </a:xfrm>
        </p:grpSpPr>
        <p:pic>
          <p:nvPicPr>
            <p:cNvPr id="27655" name="Grafik 16" descr="Comm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3108" y="3143248"/>
              <a:ext cx="1966928"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Grafik 15" descr="Community.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7224" y="2722011"/>
              <a:ext cx="1428760" cy="84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2413106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Paradigms of recommender systems</a:t>
            </a:r>
          </a:p>
        </p:txBody>
      </p:sp>
      <p:grpSp>
        <p:nvGrpSpPr>
          <p:cNvPr id="28675" name="Gruppieren 12"/>
          <p:cNvGrpSpPr>
            <a:grpSpLocks/>
          </p:cNvGrpSpPr>
          <p:nvPr/>
        </p:nvGrpSpPr>
        <p:grpSpPr bwMode="auto">
          <a:xfrm>
            <a:off x="4071938" y="3000375"/>
            <a:ext cx="4181475" cy="1547813"/>
            <a:chOff x="4786314" y="3071810"/>
            <a:chExt cx="4181496" cy="1547815"/>
          </a:xfrm>
        </p:grpSpPr>
        <p:pic>
          <p:nvPicPr>
            <p:cNvPr id="28683"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6" name="Gruppieren 13"/>
          <p:cNvGrpSpPr>
            <a:grpSpLocks/>
          </p:cNvGrpSpPr>
          <p:nvPr/>
        </p:nvGrpSpPr>
        <p:grpSpPr bwMode="auto">
          <a:xfrm>
            <a:off x="698500" y="1643063"/>
            <a:ext cx="3659188" cy="1296987"/>
            <a:chOff x="699167" y="1643050"/>
            <a:chExt cx="3658519" cy="1297164"/>
          </a:xfrm>
        </p:grpSpPr>
        <p:pic>
          <p:nvPicPr>
            <p:cNvPr id="28681"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7" name="Rechteck 19"/>
          <p:cNvSpPr>
            <a:spLocks noChangeArrowheads="1"/>
          </p:cNvSpPr>
          <p:nvPr/>
        </p:nvSpPr>
        <p:spPr bwMode="auto">
          <a:xfrm>
            <a:off x="4286250" y="142875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Content-based: "Show me more of the same what I've liked"</a:t>
            </a:r>
            <a:endParaRPr lang="en-US" altLang="en-US" sz="2000" b="0"/>
          </a:p>
        </p:txBody>
      </p:sp>
      <p:grpSp>
        <p:nvGrpSpPr>
          <p:cNvPr id="28678" name="Gruppieren 23"/>
          <p:cNvGrpSpPr>
            <a:grpSpLocks/>
          </p:cNvGrpSpPr>
          <p:nvPr/>
        </p:nvGrpSpPr>
        <p:grpSpPr bwMode="auto">
          <a:xfrm>
            <a:off x="714375" y="3857625"/>
            <a:ext cx="3143250" cy="739775"/>
            <a:chOff x="714348" y="3857628"/>
            <a:chExt cx="3143272" cy="739014"/>
          </a:xfrm>
        </p:grpSpPr>
        <p:pic>
          <p:nvPicPr>
            <p:cNvPr id="28679" name="Grafik 21" descr="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4348" y="3857628"/>
              <a:ext cx="1785950" cy="7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Grafik 22" descr="PM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4612" y="3929066"/>
              <a:ext cx="114300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4965522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Paradigms of recommender systems</a:t>
            </a:r>
          </a:p>
        </p:txBody>
      </p:sp>
      <p:grpSp>
        <p:nvGrpSpPr>
          <p:cNvPr id="29699" name="Gruppieren 12"/>
          <p:cNvGrpSpPr>
            <a:grpSpLocks/>
          </p:cNvGrpSpPr>
          <p:nvPr/>
        </p:nvGrpSpPr>
        <p:grpSpPr bwMode="auto">
          <a:xfrm>
            <a:off x="4071938" y="3000375"/>
            <a:ext cx="4181475" cy="1547813"/>
            <a:chOff x="4786314" y="3071810"/>
            <a:chExt cx="4181496" cy="1547815"/>
          </a:xfrm>
        </p:grpSpPr>
        <p:pic>
          <p:nvPicPr>
            <p:cNvPr id="29710"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0" name="Gruppieren 13"/>
          <p:cNvGrpSpPr>
            <a:grpSpLocks/>
          </p:cNvGrpSpPr>
          <p:nvPr/>
        </p:nvGrpSpPr>
        <p:grpSpPr bwMode="auto">
          <a:xfrm>
            <a:off x="698500" y="1643063"/>
            <a:ext cx="3659188" cy="1296987"/>
            <a:chOff x="699167" y="1643050"/>
            <a:chExt cx="3658519" cy="1297164"/>
          </a:xfrm>
        </p:grpSpPr>
        <p:pic>
          <p:nvPicPr>
            <p:cNvPr id="29708"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1" name="Gruppieren 23"/>
          <p:cNvGrpSpPr>
            <a:grpSpLocks/>
          </p:cNvGrpSpPr>
          <p:nvPr/>
        </p:nvGrpSpPr>
        <p:grpSpPr bwMode="auto">
          <a:xfrm>
            <a:off x="714375" y="3857625"/>
            <a:ext cx="3143250" cy="739775"/>
            <a:chOff x="714348" y="3857628"/>
            <a:chExt cx="3143272" cy="739014"/>
          </a:xfrm>
        </p:grpSpPr>
        <p:pic>
          <p:nvPicPr>
            <p:cNvPr id="29706" name="Grafik 21" descr="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4348" y="3857628"/>
              <a:ext cx="1785950" cy="7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Grafik 22" descr="PM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4612" y="3929066"/>
              <a:ext cx="114300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2" name="Rechteck 24"/>
          <p:cNvSpPr>
            <a:spLocks noChangeArrowheads="1"/>
          </p:cNvSpPr>
          <p:nvPr/>
        </p:nvSpPr>
        <p:spPr bwMode="auto">
          <a:xfrm>
            <a:off x="4429125" y="164306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Knowledge-based: "Tell me what fits based on my needs"</a:t>
            </a:r>
          </a:p>
        </p:txBody>
      </p:sp>
      <p:grpSp>
        <p:nvGrpSpPr>
          <p:cNvPr id="29703" name="Gruppieren 27"/>
          <p:cNvGrpSpPr>
            <a:grpSpLocks/>
          </p:cNvGrpSpPr>
          <p:nvPr/>
        </p:nvGrpSpPr>
        <p:grpSpPr bwMode="auto">
          <a:xfrm>
            <a:off x="750888" y="4500563"/>
            <a:ext cx="3349625" cy="1357312"/>
            <a:chOff x="751620" y="4500570"/>
            <a:chExt cx="3348404" cy="1357322"/>
          </a:xfrm>
        </p:grpSpPr>
        <p:pic>
          <p:nvPicPr>
            <p:cNvPr id="29704" name="Grafik 25" descr="KM.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1620" y="5000636"/>
              <a:ext cx="1677240"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Grafik 26" descr="KMarrow.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28860" y="4500570"/>
              <a:ext cx="1671164" cy="104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18508996"/>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Based CF</a:t>
            </a:r>
            <a:endParaRPr lang="en-US" dirty="0"/>
          </a:p>
        </p:txBody>
      </p:sp>
      <p:pic>
        <p:nvPicPr>
          <p:cNvPr id="4" name="Content Placeholder 3"/>
          <p:cNvPicPr>
            <a:picLocks noGrp="1" noChangeAspect="1"/>
          </p:cNvPicPr>
          <p:nvPr>
            <p:ph idx="1"/>
          </p:nvPr>
        </p:nvPicPr>
        <p:blipFill>
          <a:blip r:embed="rId2"/>
          <a:stretch>
            <a:fillRect/>
          </a:stretch>
        </p:blipFill>
        <p:spPr>
          <a:xfrm>
            <a:off x="628650" y="2032705"/>
            <a:ext cx="7886700" cy="3937178"/>
          </a:xfrm>
          <a:prstGeom prst="rect">
            <a:avLst/>
          </a:prstGeom>
        </p:spPr>
      </p:pic>
    </p:spTree>
    <p:extLst>
      <p:ext uri="{BB962C8B-B14F-4D97-AF65-F5344CB8AC3E}">
        <p14:creationId xmlns:p14="http://schemas.microsoft.com/office/powerpoint/2010/main" val="26240448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User based</a:t>
            </a:r>
          </a:p>
          <a:p>
            <a:pPr lvl="1"/>
            <a:r>
              <a:rPr lang="en-US" dirty="0" smtClean="0"/>
              <a:t>User based Similarity</a:t>
            </a:r>
          </a:p>
          <a:p>
            <a:pPr lvl="1"/>
            <a:r>
              <a:rPr lang="en-US" dirty="0" smtClean="0"/>
              <a:t>Identify the Similarity Measure</a:t>
            </a:r>
          </a:p>
          <a:p>
            <a:pPr lvl="1"/>
            <a:r>
              <a:rPr lang="en-US" dirty="0" smtClean="0"/>
              <a:t>Find most suitable users for an item</a:t>
            </a:r>
          </a:p>
          <a:p>
            <a:r>
              <a:rPr lang="en-US" dirty="0" smtClean="0"/>
              <a:t>Item Based</a:t>
            </a:r>
          </a:p>
          <a:p>
            <a:pPr lvl="1"/>
            <a:r>
              <a:rPr lang="en-US" dirty="0" smtClean="0"/>
              <a:t>Item Based Similarity</a:t>
            </a:r>
          </a:p>
          <a:p>
            <a:pPr marL="0" indent="0">
              <a:buNone/>
            </a:pPr>
            <a:endParaRPr lang="en-US" dirty="0"/>
          </a:p>
        </p:txBody>
      </p:sp>
    </p:spTree>
    <p:extLst>
      <p:ext uri="{BB962C8B-B14F-4D97-AF65-F5344CB8AC3E}">
        <p14:creationId xmlns:p14="http://schemas.microsoft.com/office/powerpoint/2010/main" val="39749044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Needs a Long Tail </a:t>
            </a:r>
          </a:p>
          <a:p>
            <a:r>
              <a:rPr lang="en-US" dirty="0" smtClean="0"/>
              <a:t>Scalability</a:t>
            </a:r>
          </a:p>
          <a:p>
            <a:endParaRPr lang="en-US" dirty="0"/>
          </a:p>
        </p:txBody>
      </p:sp>
    </p:spTree>
    <p:extLst>
      <p:ext uri="{BB962C8B-B14F-4D97-AF65-F5344CB8AC3E}">
        <p14:creationId xmlns:p14="http://schemas.microsoft.com/office/powerpoint/2010/main" val="17256002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11573"/>
            <a:ext cx="7992888" cy="7848302"/>
          </a:xfrm>
          <a:prstGeom prst="rect">
            <a:avLst/>
          </a:prstGeom>
          <a:noFill/>
        </p:spPr>
        <p:txBody>
          <a:bodyPr wrap="square" rtlCol="0">
            <a:spAutoFit/>
          </a:bodyPr>
          <a:lstStyle/>
          <a:p>
            <a:r>
              <a:rPr lang="en-US" dirty="0" smtClean="0"/>
              <a:t>Big Data Tool Sets </a:t>
            </a:r>
          </a:p>
          <a:p>
            <a:endParaRPr lang="en-US" dirty="0"/>
          </a:p>
          <a:p>
            <a:pPr marL="285750" indent="-285750">
              <a:buFont typeface="Arial" panose="020B0604020202020204" pitchFamily="34" charset="0"/>
              <a:buChar char="•"/>
            </a:pPr>
            <a:r>
              <a:rPr lang="en-US" dirty="0" smtClean="0"/>
              <a:t>Infrastructure: Minimum 16 GB Ram if working with a silo Computer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Usually data stored in Amazon EC2 or other Cloud based storage  and you would have a cluster set up available to work with data and cleanse </a:t>
            </a:r>
            <a:r>
              <a:rPr lang="en-US" smtClean="0"/>
              <a:t>the same </a:t>
            </a:r>
            <a:endParaRPr lang="en-US" dirty="0" smtClean="0"/>
          </a:p>
          <a:p>
            <a:endParaRPr lang="en-US" dirty="0"/>
          </a:p>
          <a:p>
            <a:pPr marL="285750" indent="-285750">
              <a:buFont typeface="Arial" panose="020B0604020202020204" pitchFamily="34" charset="0"/>
              <a:buChar char="•"/>
            </a:pPr>
            <a:r>
              <a:rPr lang="en-US" dirty="0" smtClean="0"/>
              <a:t>Spark :This can be used for Model building and data cleansing </a:t>
            </a:r>
          </a:p>
          <a:p>
            <a:pPr marL="742950" lvl="1" indent="-285750">
              <a:buFont typeface="Arial" panose="020B0604020202020204" pitchFamily="34" charset="0"/>
              <a:buChar char="•"/>
            </a:pPr>
            <a:r>
              <a:rPr lang="en-US" dirty="0" err="1" smtClean="0"/>
              <a:t>MLLib</a:t>
            </a:r>
            <a:endParaRPr lang="en-US" dirty="0" smtClean="0"/>
          </a:p>
          <a:p>
            <a:pPr marL="742950" lvl="1" indent="-285750">
              <a:buFont typeface="Arial" panose="020B0604020202020204" pitchFamily="34" charset="0"/>
              <a:buChar char="•"/>
            </a:pPr>
            <a:endParaRPr lang="en-US" dirty="0"/>
          </a:p>
          <a:p>
            <a:pPr lvl="1"/>
            <a:endParaRPr lang="en-US" dirty="0" smtClean="0"/>
          </a:p>
          <a:p>
            <a:pPr marL="285750" indent="-285750">
              <a:buFont typeface="Arial" panose="020B0604020202020204" pitchFamily="34" charset="0"/>
              <a:buChar char="•"/>
            </a:pPr>
            <a:r>
              <a:rPr lang="en-US" dirty="0" smtClean="0"/>
              <a:t>Hive: Data Cleansing and manipulation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 packages :</a:t>
            </a:r>
          </a:p>
          <a:p>
            <a:pPr marL="742950" lvl="1" indent="-285750">
              <a:buFont typeface="Arial" panose="020B0604020202020204" pitchFamily="34" charset="0"/>
              <a:buChar char="•"/>
            </a:pPr>
            <a:r>
              <a:rPr lang="en-US" dirty="0" smtClean="0"/>
              <a:t>Fread,H2O,SparkR,Rhive</a:t>
            </a:r>
          </a:p>
          <a:p>
            <a:pPr marL="58738" lvl="1">
              <a:buFont typeface="Arial" panose="020B0604020202020204" pitchFamily="34" charset="0"/>
              <a:buChar char="•"/>
            </a:pPr>
            <a:endParaRPr lang="en-US" dirty="0"/>
          </a:p>
          <a:p>
            <a:pPr marL="58738" lvl="1">
              <a:buFont typeface="Arial" panose="020B0604020202020204" pitchFamily="34" charset="0"/>
              <a:buChar char="•"/>
            </a:pPr>
            <a:r>
              <a:rPr lang="en-US" dirty="0" smtClean="0"/>
              <a:t>Hbase :This can be used for storing the data source </a:t>
            </a:r>
          </a:p>
          <a:p>
            <a:pPr marL="742950" lvl="1" indent="-285750">
              <a:buFont typeface="Arial" panose="020B0604020202020204" pitchFamily="34" charset="0"/>
              <a:buChar char="•"/>
            </a:pPr>
            <a:endParaRPr lang="en-US" dirty="0"/>
          </a:p>
          <a:p>
            <a:pPr lvl="1"/>
            <a:endParaRPr lang="en-US" dirty="0" smtClean="0"/>
          </a:p>
          <a:p>
            <a:pPr marL="0" lvl="1">
              <a:buFont typeface="Arial" panose="020B0604020202020204" pitchFamily="34" charset="0"/>
              <a:buChar char="•"/>
            </a:pPr>
            <a:r>
              <a:rPr lang="en-US" dirty="0" smtClean="0"/>
              <a:t>Stick to Simpler models </a:t>
            </a:r>
          </a:p>
          <a:p>
            <a:pPr marL="0" lvl="1">
              <a:buFont typeface="Arial" panose="020B0604020202020204" pitchFamily="34" charset="0"/>
              <a:buChar char="•"/>
            </a:pPr>
            <a:r>
              <a:rPr lang="en-US" dirty="0" smtClean="0"/>
              <a:t>Use only required data </a:t>
            </a:r>
          </a:p>
          <a:p>
            <a:pPr marL="0" lvl="1">
              <a:buFont typeface="Arial" panose="020B0604020202020204" pitchFamily="34" charset="0"/>
              <a:buChar char="•"/>
            </a:pPr>
            <a:r>
              <a:rPr lang="en-US" dirty="0" smtClean="0"/>
              <a:t>Run parallel models and aggregate the results .</a:t>
            </a:r>
          </a:p>
          <a:p>
            <a:pPr marL="457200" lvl="2">
              <a:buFont typeface="Arial" panose="020B0604020202020204" pitchFamily="34" charset="0"/>
              <a:buChar char="•"/>
            </a:pPr>
            <a:r>
              <a:rPr lang="en-US" dirty="0" smtClean="0"/>
              <a:t>Random forest runs in parallel  (Check doparallel,for each  packages)</a:t>
            </a:r>
          </a:p>
          <a:p>
            <a:pPr marL="0" lvl="1">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1460344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
          <p:cNvSpPr>
            <a:spLocks noGrp="1"/>
          </p:cNvSpPr>
          <p:nvPr>
            <p:ph type="sldNum" sz="quarter" idx="12"/>
          </p:nvPr>
        </p:nvSpPr>
        <p:spPr>
          <a:xfrm>
            <a:off x="8779669" y="5643563"/>
            <a:ext cx="364331" cy="273844"/>
          </a:xfrm>
        </p:spPr>
        <p:txBody>
          <a:bodyPr/>
          <a:lstStyle/>
          <a:p>
            <a:pPr>
              <a:defRPr/>
            </a:pPr>
            <a:fld id="{A2A579D0-D64D-44A1-AA64-41312D295CF5}" type="slidenum">
              <a:rPr lang="en-US" smtClean="0"/>
              <a:pPr>
                <a:defRPr/>
              </a:pPr>
              <a:t>129</a:t>
            </a:fld>
            <a:endParaRPr lang="en-US" dirty="0"/>
          </a:p>
        </p:txBody>
      </p:sp>
      <p:sp>
        <p:nvSpPr>
          <p:cNvPr id="24" name="Rectangle 23"/>
          <p:cNvSpPr/>
          <p:nvPr/>
        </p:nvSpPr>
        <p:spPr>
          <a:xfrm>
            <a:off x="5368981" y="1086831"/>
            <a:ext cx="2611181" cy="2354491"/>
          </a:xfrm>
          <a:prstGeom prst="rect">
            <a:avLst/>
          </a:prstGeom>
          <a:solidFill>
            <a:schemeClr val="accent1">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2100" b="1" u="sng" kern="0" dirty="0">
                <a:solidFill>
                  <a:srgbClr val="000000"/>
                </a:solidFill>
                <a:latin typeface="Arial" panose="020B0604020202020204" pitchFamily="34" charset="0"/>
                <a:cs typeface="Arial" panose="020B0604020202020204" pitchFamily="34" charset="0"/>
              </a:rPr>
              <a:t>Total Data</a:t>
            </a:r>
          </a:p>
          <a:p>
            <a:pPr algn="ctr"/>
            <a:r>
              <a:rPr lang="en-US" sz="2100" b="1" kern="0" dirty="0">
                <a:solidFill>
                  <a:srgbClr val="000000"/>
                </a:solidFill>
                <a:latin typeface="Arial" panose="020B0604020202020204" pitchFamily="34" charset="0"/>
                <a:cs typeface="Arial" panose="020B0604020202020204" pitchFamily="34" charset="0"/>
              </a:rPr>
              <a:t>Time Frame : Sep15 -Dec 2016</a:t>
            </a:r>
          </a:p>
          <a:p>
            <a:pPr algn="ctr"/>
            <a:r>
              <a:rPr lang="en-US" sz="2100" b="1" kern="0" dirty="0">
                <a:solidFill>
                  <a:srgbClr val="000000"/>
                </a:solidFill>
                <a:latin typeface="Arial" panose="020B0604020202020204" pitchFamily="34" charset="0"/>
                <a:cs typeface="Arial" panose="020B0604020202020204" pitchFamily="34" charset="0"/>
              </a:rPr>
              <a:t>Overall # of Obs. </a:t>
            </a:r>
            <a:r>
              <a:rPr lang="en-US" altLang="en-US" sz="2100" b="1" dirty="0">
                <a:solidFill>
                  <a:srgbClr val="000000"/>
                </a:solidFill>
                <a:latin typeface="Arial" panose="020B0604020202020204" pitchFamily="34" charset="0"/>
                <a:cs typeface="Arial" panose="020B0604020202020204" pitchFamily="34" charset="0"/>
              </a:rPr>
              <a:t>6,35,117</a:t>
            </a:r>
            <a:endParaRPr lang="en-US" sz="2100" b="1" dirty="0">
              <a:solidFill>
                <a:srgbClr val="50B3CF"/>
              </a:solidFill>
              <a:latin typeface="Arial" panose="020B0604020202020204" pitchFamily="34" charset="0"/>
              <a:cs typeface="Arial" panose="020B0604020202020204" pitchFamily="34" charset="0"/>
            </a:endParaRPr>
          </a:p>
          <a:p>
            <a:pPr algn="ctr"/>
            <a:r>
              <a:rPr lang="en-US" sz="2100" b="1" kern="0" dirty="0">
                <a:solidFill>
                  <a:srgbClr val="000000"/>
                </a:solidFill>
                <a:latin typeface="Arial" panose="020B0604020202020204" pitchFamily="34" charset="0"/>
                <a:cs typeface="Arial" panose="020B0604020202020204" pitchFamily="34" charset="0"/>
              </a:rPr>
              <a:t>Missing Modifier Denials : 13,654</a:t>
            </a:r>
            <a:endParaRPr lang="en-US" sz="2100" b="1" kern="0" dirty="0">
              <a:solidFill>
                <a:schemeClr val="tx1">
                  <a:lumMod val="50000"/>
                </a:schemeClr>
              </a:solidFill>
              <a:latin typeface="Arial" panose="020B0604020202020204" pitchFamily="34" charset="0"/>
              <a:cs typeface="Arial" panose="020B0604020202020204" pitchFamily="34" charset="0"/>
            </a:endParaRPr>
          </a:p>
        </p:txBody>
      </p:sp>
      <p:sp>
        <p:nvSpPr>
          <p:cNvPr id="25" name="Rectangle 24"/>
          <p:cNvSpPr/>
          <p:nvPr/>
        </p:nvSpPr>
        <p:spPr>
          <a:xfrm>
            <a:off x="3792475" y="3626555"/>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Test Dataset| Master</a:t>
            </a:r>
          </a:p>
        </p:txBody>
      </p:sp>
      <p:sp>
        <p:nvSpPr>
          <p:cNvPr id="26" name="Rectangle 25"/>
          <p:cNvSpPr/>
          <p:nvPr/>
        </p:nvSpPr>
        <p:spPr>
          <a:xfrm>
            <a:off x="1517350" y="4230535"/>
            <a:ext cx="1741502" cy="251928"/>
          </a:xfrm>
          <a:prstGeom prst="rect">
            <a:avLst/>
          </a:prstGeom>
          <a:solidFill>
            <a:schemeClr val="accent4">
              <a:lumMod val="20000"/>
              <a:lumOff val="80000"/>
            </a:schemeClr>
          </a:solidFill>
          <a:ln w="19050">
            <a:solidFill>
              <a:schemeClr val="accent1"/>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Model Run</a:t>
            </a:r>
          </a:p>
        </p:txBody>
      </p:sp>
      <p:sp>
        <p:nvSpPr>
          <p:cNvPr id="27" name="Rectangle 26"/>
          <p:cNvSpPr/>
          <p:nvPr/>
        </p:nvSpPr>
        <p:spPr>
          <a:xfrm>
            <a:off x="6167854" y="3626555"/>
            <a:ext cx="1993789"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Out of Sample Validation | Jan 17 </a:t>
            </a:r>
          </a:p>
        </p:txBody>
      </p:sp>
      <p:sp>
        <p:nvSpPr>
          <p:cNvPr id="28" name="Rectangle 27"/>
          <p:cNvSpPr/>
          <p:nvPr/>
        </p:nvSpPr>
        <p:spPr>
          <a:xfrm>
            <a:off x="1517350" y="3626555"/>
            <a:ext cx="174150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      Train Dataset | Master</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flipH="1">
            <a:off x="4729205" y="3181366"/>
            <a:ext cx="307425" cy="330315"/>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919" y="3930231"/>
            <a:ext cx="238844" cy="238844"/>
          </a:xfrm>
          <a:prstGeom prst="rect">
            <a:avLst/>
          </a:prstGeom>
        </p:spPr>
      </p:pic>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8803" y="4177215"/>
            <a:ext cx="334623" cy="33462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3422206" y="3564297"/>
            <a:ext cx="311327" cy="311327"/>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5693175" y="3576401"/>
            <a:ext cx="311327" cy="311327"/>
          </a:xfrm>
          <a:prstGeom prst="rect">
            <a:avLst/>
          </a:prstGeom>
        </p:spPr>
      </p:pic>
      <p:cxnSp>
        <p:nvCxnSpPr>
          <p:cNvPr id="35" name="Straight Connector 34"/>
          <p:cNvCxnSpPr/>
          <p:nvPr/>
        </p:nvCxnSpPr>
        <p:spPr>
          <a:xfrm>
            <a:off x="3366348" y="2294000"/>
            <a:ext cx="1810487" cy="3125"/>
          </a:xfrm>
          <a:prstGeom prst="line">
            <a:avLst/>
          </a:prstGeom>
          <a:ln w="28575">
            <a:solidFill>
              <a:schemeClr val="accent1">
                <a:lumMod val="60000"/>
                <a:lumOff val="40000"/>
              </a:schemeClr>
            </a:solidFill>
            <a:prstDash val="sysDot"/>
            <a:headEnd type="diamond"/>
            <a:tailEnd type="oval"/>
          </a:ln>
        </p:spPr>
        <p:style>
          <a:lnRef idx="1">
            <a:schemeClr val="accent2"/>
          </a:lnRef>
          <a:fillRef idx="0">
            <a:schemeClr val="accent2"/>
          </a:fillRef>
          <a:effectRef idx="0">
            <a:schemeClr val="accent2"/>
          </a:effectRef>
          <a:fontRef idx="minor">
            <a:schemeClr val="tx1"/>
          </a:fontRef>
        </p:style>
      </p:cxn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8187" y="2433550"/>
            <a:ext cx="277118" cy="277118"/>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6988" y="3603386"/>
            <a:ext cx="512065" cy="274320"/>
          </a:xfrm>
          <a:prstGeom prst="rect">
            <a:avLst/>
          </a:prstGeom>
        </p:spPr>
      </p:pic>
      <p:sp>
        <p:nvSpPr>
          <p:cNvPr id="38" name="Rectangle 37"/>
          <p:cNvSpPr/>
          <p:nvPr/>
        </p:nvSpPr>
        <p:spPr>
          <a:xfrm>
            <a:off x="690221" y="1008147"/>
            <a:ext cx="5158617" cy="300082"/>
          </a:xfrm>
          <a:prstGeom prst="rect">
            <a:avLst/>
          </a:prstGeom>
        </p:spPr>
        <p:txBody>
          <a:bodyPr wrap="square">
            <a:spAutoFit/>
          </a:bodyPr>
          <a:lstStyle/>
          <a:p>
            <a:pPr lvl="0" algn="just" fontAlgn="b"/>
            <a:r>
              <a:rPr lang="en-US" sz="1350" u="sng" dirty="0">
                <a:solidFill>
                  <a:schemeClr val="accent2">
                    <a:lumMod val="75000"/>
                  </a:schemeClr>
                </a:solidFill>
              </a:rPr>
              <a:t>Prelude To Model Building : Data loading Process. </a:t>
            </a:r>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3894" y="3603386"/>
            <a:ext cx="274320" cy="274320"/>
          </a:xfrm>
          <a:prstGeom prst="rect">
            <a:avLst/>
          </a:prstGeom>
        </p:spPr>
      </p:pic>
      <p:sp>
        <p:nvSpPr>
          <p:cNvPr id="40" name="Rectangle 39"/>
          <p:cNvSpPr/>
          <p:nvPr/>
        </p:nvSpPr>
        <p:spPr>
          <a:xfrm>
            <a:off x="796890" y="1790935"/>
            <a:ext cx="2569459" cy="992579"/>
          </a:xfrm>
          <a:prstGeom prst="rect">
            <a:avLst/>
          </a:prstGeom>
          <a:solidFill>
            <a:schemeClr val="bg1"/>
          </a:solidFill>
          <a:ln>
            <a:solidFill>
              <a:srgbClr val="0070C0"/>
            </a:solidFill>
          </a:ln>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900" b="1" u="sng" kern="0" dirty="0">
                <a:solidFill>
                  <a:srgbClr val="50B3CF">
                    <a:lumMod val="50000"/>
                  </a:srgbClr>
                </a:solidFill>
                <a:latin typeface="Calibri" panose="020F0502020204030204" pitchFamily="34" charset="0"/>
              </a:rPr>
              <a:t>Exclusion Criteria's :</a:t>
            </a:r>
            <a:endParaRPr lang="en-US" sz="900" b="1" i="1" kern="0" dirty="0">
              <a:solidFill>
                <a:srgbClr val="50B3CF">
                  <a:lumMod val="50000"/>
                </a:srgbClr>
              </a:solidFill>
              <a:latin typeface="Calibri" panose="020F0502020204030204" pitchFamily="34" charset="0"/>
            </a:endParaRPr>
          </a:p>
          <a:p>
            <a:pPr marL="128588" indent="-128588">
              <a:buFont typeface="Arial" panose="020B0604020202020204" pitchFamily="34" charset="0"/>
              <a:buChar char="•"/>
            </a:pPr>
            <a:r>
              <a:rPr lang="en-US" sz="825" kern="0" dirty="0">
                <a:solidFill>
                  <a:srgbClr val="50B3CF">
                    <a:lumMod val="50000"/>
                  </a:srgbClr>
                </a:solidFill>
                <a:latin typeface="Candara" panose="020E0502030303020204" pitchFamily="34" charset="0"/>
              </a:rPr>
              <a:t>Patient Names as Patient</a:t>
            </a:r>
          </a:p>
          <a:p>
            <a:pPr marL="128588" indent="-128588">
              <a:buFont typeface="Arial" panose="020B0604020202020204" pitchFamily="34" charset="0"/>
              <a:buChar char="•"/>
            </a:pPr>
            <a:r>
              <a:rPr lang="en-US" sz="825" kern="0" dirty="0">
                <a:solidFill>
                  <a:srgbClr val="50B3CF">
                    <a:lumMod val="50000"/>
                  </a:srgbClr>
                </a:solidFill>
                <a:latin typeface="Candara" panose="020E0502030303020204" pitchFamily="34" charset="0"/>
              </a:rPr>
              <a:t>HCPC not Known </a:t>
            </a:r>
          </a:p>
          <a:p>
            <a:pPr marL="128588" indent="-128588">
              <a:buFont typeface="Arial" panose="020B0604020202020204" pitchFamily="34" charset="0"/>
              <a:buChar char="•"/>
            </a:pPr>
            <a:r>
              <a:rPr lang="en-US" sz="825" kern="0" dirty="0">
                <a:solidFill>
                  <a:srgbClr val="50B3CF">
                    <a:lumMod val="50000"/>
                  </a:srgbClr>
                </a:solidFill>
                <a:latin typeface="Candara" panose="020E0502030303020204" pitchFamily="34" charset="0"/>
              </a:rPr>
              <a:t>Duplicate claims </a:t>
            </a:r>
          </a:p>
          <a:p>
            <a:pPr marL="128588" indent="-128588">
              <a:buFont typeface="Arial" panose="020B0604020202020204" pitchFamily="34" charset="0"/>
              <a:buChar char="•"/>
            </a:pPr>
            <a:r>
              <a:rPr lang="en-US" sz="825" kern="0" dirty="0">
                <a:solidFill>
                  <a:srgbClr val="50B3CF">
                    <a:lumMod val="50000"/>
                  </a:srgbClr>
                </a:solidFill>
                <a:latin typeface="Candara" panose="020E0502030303020204" pitchFamily="34" charset="0"/>
              </a:rPr>
              <a:t>Denial Codes starting with Numbers [Removed from Denial file]</a:t>
            </a:r>
          </a:p>
          <a:p>
            <a:pPr marL="128588" indent="-128588">
              <a:buFont typeface="Arial" panose="020B0604020202020204" pitchFamily="34" charset="0"/>
              <a:buChar char="•"/>
            </a:pPr>
            <a:r>
              <a:rPr lang="en-US" sz="825" kern="0" dirty="0">
                <a:solidFill>
                  <a:srgbClr val="50B3CF">
                    <a:lumMod val="50000"/>
                  </a:srgbClr>
                </a:solidFill>
                <a:latin typeface="Candara" panose="020E0502030303020204" pitchFamily="34" charset="0"/>
              </a:rPr>
              <a:t>Allowable price &lt; = $1.</a:t>
            </a: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26801" y="2090423"/>
            <a:ext cx="530097" cy="530097"/>
          </a:xfrm>
          <a:prstGeom prst="rect">
            <a:avLst/>
          </a:prstGeom>
        </p:spPr>
      </p:pic>
    </p:spTree>
    <p:extLst>
      <p:ext uri="{BB962C8B-B14F-4D97-AF65-F5344CB8AC3E}">
        <p14:creationId xmlns:p14="http://schemas.microsoft.com/office/powerpoint/2010/main" val="2183800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Example</a:t>
            </a:r>
            <a:endParaRPr lang="en-IN" dirty="0"/>
          </a:p>
        </p:txBody>
      </p:sp>
      <p:pic>
        <p:nvPicPr>
          <p:cNvPr id="19458" name="Picture 2"/>
          <p:cNvPicPr>
            <a:picLocks noGrp="1" noChangeAspect="1" noChangeArrowheads="1"/>
          </p:cNvPicPr>
          <p:nvPr>
            <p:ph idx="1"/>
          </p:nvPr>
        </p:nvPicPr>
        <p:blipFill>
          <a:blip r:embed="rId2"/>
          <a:srcRect/>
          <a:stretch>
            <a:fillRect/>
          </a:stretch>
        </p:blipFill>
        <p:spPr bwMode="auto">
          <a:xfrm>
            <a:off x="785786" y="1928802"/>
            <a:ext cx="3133725" cy="310515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2143108" y="5143512"/>
            <a:ext cx="6343650" cy="857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1D59D47C-8F72-4C87-A7E2-70678560D53C}" type="datetime1">
              <a:rPr lang="en-US" smtClean="0"/>
              <a:t>2/8/2018</a:t>
            </a:fld>
            <a:endParaRPr lang="en-US" dirty="0"/>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130</a:t>
            </a:fld>
            <a:endParaRPr lang="en-US"/>
          </a:p>
        </p:txBody>
      </p:sp>
      <p:sp>
        <p:nvSpPr>
          <p:cNvPr id="6" name="Rectangle 5"/>
          <p:cNvSpPr/>
          <p:nvPr/>
        </p:nvSpPr>
        <p:spPr>
          <a:xfrm>
            <a:off x="886206" y="1070171"/>
            <a:ext cx="5158617" cy="300082"/>
          </a:xfrm>
          <a:prstGeom prst="rect">
            <a:avLst/>
          </a:prstGeom>
        </p:spPr>
        <p:txBody>
          <a:bodyPr wrap="square">
            <a:spAutoFit/>
          </a:bodyPr>
          <a:lstStyle/>
          <a:p>
            <a:pPr lvl="0" algn="just" fontAlgn="b"/>
            <a:r>
              <a:rPr lang="en-US" sz="1350" u="sng" dirty="0">
                <a:solidFill>
                  <a:schemeClr val="accent2">
                    <a:lumMod val="75000"/>
                  </a:schemeClr>
                </a:solidFill>
              </a:rPr>
              <a:t>Prelude To Model Building : Master Predictor list</a:t>
            </a:r>
          </a:p>
        </p:txBody>
      </p:sp>
      <p:cxnSp>
        <p:nvCxnSpPr>
          <p:cNvPr id="7" name="Straight Connector 6"/>
          <p:cNvCxnSpPr/>
          <p:nvPr/>
        </p:nvCxnSpPr>
        <p:spPr>
          <a:xfrm flipH="1">
            <a:off x="1413056" y="1890661"/>
            <a:ext cx="5894"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p:nvCxnSpPr>
        <p:spPr>
          <a:xfrm>
            <a:off x="2807636" y="1890661"/>
            <a:ext cx="19675"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p:nvCxnSpPr>
        <p:spPr>
          <a:xfrm>
            <a:off x="4114777" y="1890661"/>
            <a:ext cx="2739" cy="2948940"/>
          </a:xfrm>
          <a:prstGeom prst="line">
            <a:avLst/>
          </a:prstGeom>
          <a:ln w="15875">
            <a:prstDash val="sysDot"/>
            <a:headEnd type="diamond"/>
            <a:tailEnd type="diamond"/>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sp>
        <p:nvSpPr>
          <p:cNvPr id="10" name="Rectangle 9"/>
          <p:cNvSpPr/>
          <p:nvPr/>
        </p:nvSpPr>
        <p:spPr>
          <a:xfrm>
            <a:off x="7083094" y="2035725"/>
            <a:ext cx="1239424" cy="22916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a:spAutoFit/>
          </a:bodyPr>
          <a:lstStyle/>
          <a:p>
            <a:pPr algn="ctr" defTabSz="477847" eaLnBrk="0" hangingPunct="0"/>
            <a:r>
              <a:rPr lang="en-US" sz="889" dirty="0">
                <a:solidFill>
                  <a:srgbClr val="141414"/>
                </a:solidFill>
                <a:latin typeface="Calibri Light" panose="020F0302020204030204" pitchFamily="34" charset="0"/>
                <a:ea typeface="ＭＳ Ｐゴシック" pitchFamily="-12" charset="-128"/>
                <a:cs typeface="ＭＳ Ｐゴシック" pitchFamily="-12" charset="-128"/>
              </a:rPr>
              <a:t>Final Variable  List</a:t>
            </a:r>
          </a:p>
        </p:txBody>
      </p:sp>
      <p:cxnSp>
        <p:nvCxnSpPr>
          <p:cNvPr id="11" name="Straight Connector 10"/>
          <p:cNvCxnSpPr/>
          <p:nvPr/>
        </p:nvCxnSpPr>
        <p:spPr>
          <a:xfrm>
            <a:off x="7518461" y="2214488"/>
            <a:ext cx="5360" cy="1988820"/>
          </a:xfrm>
          <a:prstGeom prst="line">
            <a:avLst/>
          </a:prstGeom>
          <a:ln>
            <a:headEnd type="oval"/>
            <a:tailEnd type="oval"/>
          </a:ln>
        </p:spPr>
        <p:style>
          <a:lnRef idx="1">
            <a:schemeClr val="accent3"/>
          </a:lnRef>
          <a:fillRef idx="0">
            <a:schemeClr val="accent3"/>
          </a:fillRef>
          <a:effectRef idx="0">
            <a:schemeClr val="accent3"/>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7296" y="2353671"/>
            <a:ext cx="273696" cy="273696"/>
          </a:xfrm>
          <a:prstGeom prst="rect">
            <a:avLst/>
          </a:prstGeom>
        </p:spPr>
      </p:pic>
      <p:sp>
        <p:nvSpPr>
          <p:cNvPr id="13" name="Rectangle 12"/>
          <p:cNvSpPr/>
          <p:nvPr/>
        </p:nvSpPr>
        <p:spPr>
          <a:xfrm>
            <a:off x="5904408" y="5763021"/>
            <a:ext cx="3239593" cy="217752"/>
          </a:xfrm>
          <a:prstGeom prst="rect">
            <a:avLst/>
          </a:prstGeom>
        </p:spPr>
        <p:txBody>
          <a:bodyPr wrap="square">
            <a:spAutoFit/>
          </a:bodyPr>
          <a:lstStyle/>
          <a:p>
            <a:r>
              <a:rPr lang="en-US" sz="815" dirty="0">
                <a:solidFill>
                  <a:schemeClr val="accent2">
                    <a:lumMod val="75000"/>
                  </a:schemeClr>
                </a:solidFill>
                <a:latin typeface="Candara" panose="020E0502030303020204" pitchFamily="34" charset="0"/>
                <a:cs typeface="Arial" pitchFamily="34" charset="0"/>
              </a:rPr>
              <a:t>Note: Elements in the group are will differ from one model to another</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098" y="3208897"/>
            <a:ext cx="358301" cy="358301"/>
          </a:xfrm>
          <a:prstGeom prst="rect">
            <a:avLst/>
          </a:prstGeom>
        </p:spPr>
      </p:pic>
      <p:sp>
        <p:nvSpPr>
          <p:cNvPr id="15" name="Rectangle 14"/>
          <p:cNvSpPr/>
          <p:nvPr/>
        </p:nvSpPr>
        <p:spPr>
          <a:xfrm>
            <a:off x="5593861" y="2629587"/>
            <a:ext cx="1712867" cy="22916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a:spAutoFit/>
          </a:bodyPr>
          <a:lstStyle/>
          <a:p>
            <a:pPr algn="ctr" defTabSz="477847" eaLnBrk="0" hangingPunct="0"/>
            <a:r>
              <a:rPr lang="en-US" sz="889" dirty="0">
                <a:solidFill>
                  <a:srgbClr val="141414"/>
                </a:solidFill>
                <a:latin typeface="Calibri Light" panose="020F0302020204030204" pitchFamily="34" charset="0"/>
                <a:ea typeface="ＭＳ Ｐゴシック" pitchFamily="-12" charset="-128"/>
                <a:cs typeface="ＭＳ Ｐゴシック" pitchFamily="-12" charset="-128"/>
              </a:rPr>
              <a:t>Variable  List for model Run &gt;&gt;</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2436" y="2051146"/>
            <a:ext cx="479006" cy="47900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1897" y="2051146"/>
            <a:ext cx="403168" cy="403168"/>
          </a:xfrm>
          <a:prstGeom prst="rect">
            <a:avLst/>
          </a:prstGeom>
        </p:spPr>
      </p:pic>
      <p:graphicFrame>
        <p:nvGraphicFramePr>
          <p:cNvPr id="18" name="Table 17"/>
          <p:cNvGraphicFramePr>
            <a:graphicFrameLocks noGrp="1"/>
          </p:cNvGraphicFramePr>
          <p:nvPr>
            <p:extLst/>
          </p:nvPr>
        </p:nvGraphicFramePr>
        <p:xfrm>
          <a:off x="114451" y="2127027"/>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Claim Number</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Claim Line Number</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Item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Item Desc</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Billed Quantity</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HCPC Code</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Is Collection Exclusion</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Area Director</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Regional Manager</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Territory </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PSC</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Sales Rep No</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19" name="Table 18"/>
          <p:cNvGraphicFramePr>
            <a:graphicFrameLocks noGrp="1"/>
          </p:cNvGraphicFramePr>
          <p:nvPr>
            <p:extLst/>
          </p:nvPr>
        </p:nvGraphicFramePr>
        <p:xfrm>
          <a:off x="1511794" y="2652589"/>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Sales Rep</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Parent Sales Rep</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Customer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Common Customer</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Common Customer No</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SubInventory Desc</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Subinventory Id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Patient </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Original Patient ID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Final Patient ID</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M1</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M2</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20" name="Table 19"/>
          <p:cNvGraphicFramePr>
            <a:graphicFrameLocks noGrp="1"/>
          </p:cNvGraphicFramePr>
          <p:nvPr>
            <p:extLst/>
          </p:nvPr>
        </p:nvGraphicFramePr>
        <p:xfrm>
          <a:off x="2855915" y="2127027"/>
          <a:ext cx="1219200" cy="186451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dirty="0">
                          <a:solidFill>
                            <a:srgbClr val="000000"/>
                          </a:solidFill>
                          <a:effectLst/>
                          <a:latin typeface="Calibri" panose="020F0502020204030204" pitchFamily="34" charset="0"/>
                        </a:rPr>
                        <a:t>M3</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M4</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dirty="0">
                          <a:solidFill>
                            <a:srgbClr val="000000"/>
                          </a:solidFill>
                          <a:effectLst/>
                          <a:latin typeface="Calibri" panose="020F0502020204030204" pitchFamily="34" charset="0"/>
                        </a:rPr>
                        <a:t>Patient DOB</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a:solidFill>
                            <a:srgbClr val="000000"/>
                          </a:solidFill>
                          <a:effectLst/>
                          <a:latin typeface="Calibri" panose="020F0502020204030204" pitchFamily="34" charset="0"/>
                        </a:rPr>
                        <a:t>Patient Address</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Patient City</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Patient State</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Patient Zip</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Date Of Service</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Billed Date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a:solidFill>
                            <a:srgbClr val="000000"/>
                          </a:solidFill>
                          <a:effectLst/>
                          <a:latin typeface="Calibri" panose="020F0502020204030204" pitchFamily="34" charset="0"/>
                        </a:rPr>
                        <a:t>Doctor</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a:solidFill>
                            <a:srgbClr val="000000"/>
                          </a:solidFill>
                          <a:effectLst/>
                          <a:latin typeface="Calibri" panose="020F0502020204030204" pitchFamily="34" charset="0"/>
                        </a:rPr>
                        <a:t>Payer Number</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a:solidFill>
                            <a:srgbClr val="000000"/>
                          </a:solidFill>
                          <a:effectLst/>
                          <a:latin typeface="Calibri" panose="020F0502020204030204" pitchFamily="34" charset="0"/>
                        </a:rPr>
                        <a:t>Payer Name</a:t>
                      </a:r>
                    </a:p>
                  </a:txBody>
                  <a:tcPr marL="7144" marR="7144" marT="7144" marB="0" anchor="b">
                    <a:lnL>
                      <a:noFill/>
                    </a:lnL>
                    <a:lnR>
                      <a:noFill/>
                    </a:lnR>
                    <a:lnT>
                      <a:noFill/>
                    </a:lnT>
                    <a:lnB>
                      <a:noFill/>
                    </a:lnB>
                  </a:tcPr>
                </a:tc>
                <a:extLst>
                  <a:ext uri="{0D108BD9-81ED-4DB2-BD59-A6C34878D82A}">
                    <a16:rowId xmlns:a16="http://schemas.microsoft.com/office/drawing/2014/main" val="10012"/>
                  </a:ext>
                </a:extLst>
              </a:tr>
            </a:tbl>
          </a:graphicData>
        </a:graphic>
      </p:graphicFrame>
      <p:graphicFrame>
        <p:nvGraphicFramePr>
          <p:cNvPr id="21" name="Table 20"/>
          <p:cNvGraphicFramePr>
            <a:graphicFrameLocks noGrp="1"/>
          </p:cNvGraphicFramePr>
          <p:nvPr>
            <p:extLst/>
          </p:nvPr>
        </p:nvGraphicFramePr>
        <p:xfrm>
          <a:off x="4210750" y="2652589"/>
          <a:ext cx="1219200" cy="1578769"/>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a:solidFill>
                            <a:srgbClr val="000000"/>
                          </a:solidFill>
                          <a:effectLst/>
                          <a:latin typeface="Calibri" panose="020F0502020204030204" pitchFamily="34" charset="0"/>
                        </a:rPr>
                        <a:t>Alternate Biller Id</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effectLst/>
                          <a:latin typeface="Calibri" panose="020F0502020204030204" pitchFamily="34" charset="0"/>
                        </a:rPr>
                        <a:t>Alternate Biller Name</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Confidence Level</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dirty="0">
                          <a:solidFill>
                            <a:srgbClr val="000000"/>
                          </a:solidFill>
                          <a:effectLst/>
                          <a:latin typeface="Calibri" panose="020F0502020204030204" pitchFamily="34" charset="0"/>
                        </a:rPr>
                        <a:t>Payor Group</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a:solidFill>
                            <a:srgbClr val="000000"/>
                          </a:solidFill>
                          <a:effectLst/>
                          <a:latin typeface="Calibri" panose="020F0502020204030204" pitchFamily="34" charset="0"/>
                        </a:rPr>
                        <a:t>Insurance Company Name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a:solidFill>
                            <a:srgbClr val="000000"/>
                          </a:solidFill>
                          <a:effectLst/>
                          <a:latin typeface="Calibri" panose="020F0502020204030204" pitchFamily="34" charset="0"/>
                        </a:rPr>
                        <a:t>Breg Price List</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a:solidFill>
                            <a:srgbClr val="000000"/>
                          </a:solidFill>
                          <a:effectLst/>
                          <a:latin typeface="Calibri" panose="020F0502020204030204" pitchFamily="34" charset="0"/>
                        </a:rPr>
                        <a:t>List Price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a:solidFill>
                            <a:srgbClr val="000000"/>
                          </a:solidFill>
                          <a:effectLst/>
                          <a:latin typeface="Calibri" panose="020F0502020204030204" pitchFamily="34" charset="0"/>
                        </a:rPr>
                        <a:t>Allowable Price</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a:solidFill>
                            <a:srgbClr val="000000"/>
                          </a:solidFill>
                          <a:effectLst/>
                          <a:latin typeface="Calibri" panose="020F0502020204030204" pitchFamily="34" charset="0"/>
                        </a:rPr>
                        <a:t>Net Revenue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dirty="0">
                          <a:solidFill>
                            <a:srgbClr val="000000"/>
                          </a:solidFill>
                          <a:effectLst/>
                          <a:latin typeface="Calibri" panose="020F0502020204030204" pitchFamily="34" charset="0"/>
                        </a:rPr>
                        <a:t>Gross Amount</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22" name="Table 21"/>
          <p:cNvGraphicFramePr>
            <a:graphicFrameLocks noGrp="1"/>
          </p:cNvGraphicFramePr>
          <p:nvPr>
            <p:extLst/>
          </p:nvPr>
        </p:nvGraphicFramePr>
        <p:xfrm>
          <a:off x="7619646" y="2327145"/>
          <a:ext cx="1219200" cy="2007394"/>
        </p:xfrm>
        <a:graphic>
          <a:graphicData uri="http://schemas.openxmlformats.org/drawingml/2006/table">
            <a:tbl>
              <a:tblPr/>
              <a:tblGrid>
                <a:gridCol w="1219200">
                  <a:extLst>
                    <a:ext uri="{9D8B030D-6E8A-4147-A177-3AD203B41FA5}">
                      <a16:colId xmlns:a16="http://schemas.microsoft.com/office/drawing/2014/main" val="20000"/>
                    </a:ext>
                  </a:extLst>
                </a:gridCol>
              </a:tblGrid>
              <a:tr h="150019">
                <a:tc>
                  <a:txBody>
                    <a:bodyPr/>
                    <a:lstStyle/>
                    <a:p>
                      <a:pPr algn="l" fontAlgn="b"/>
                      <a:r>
                        <a:rPr lang="en-US" sz="800" b="0" i="0" u="none" strike="noStrike" dirty="0">
                          <a:effectLst/>
                          <a:latin typeface="Calibri" panose="020F0502020204030204" pitchFamily="34" charset="0"/>
                        </a:rPr>
                        <a:t>Variables</a:t>
                      </a:r>
                    </a:p>
                  </a:txBody>
                  <a:tcPr marL="7144" marR="7144" marT="7144"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b"/>
                      <a:r>
                        <a:rPr lang="en-US" sz="800" b="0" i="0" u="none" strike="noStrike" dirty="0">
                          <a:solidFill>
                            <a:srgbClr val="000000"/>
                          </a:solidFill>
                          <a:effectLst/>
                          <a:latin typeface="Calibri" panose="020F0502020204030204" pitchFamily="34" charset="0"/>
                        </a:rPr>
                        <a:t>Allowable Price</a:t>
                      </a:r>
                    </a:p>
                  </a:txBody>
                  <a:tcPr marL="7144" marR="7144" marT="7144" marB="0" anchor="b">
                    <a:lnL>
                      <a:noFill/>
                    </a:lnL>
                    <a:lnR>
                      <a:noFill/>
                    </a:lnR>
                    <a:lnT w="1270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b"/>
                      <a:r>
                        <a:rPr lang="en-US" sz="800" b="0" i="0" u="none" strike="noStrike" dirty="0">
                          <a:solidFill>
                            <a:srgbClr val="000000"/>
                          </a:solidFill>
                          <a:effectLst/>
                          <a:latin typeface="Calibri" panose="020F0502020204030204" pitchFamily="34" charset="0"/>
                        </a:rPr>
                        <a:t>Duration</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b"/>
                      <a:r>
                        <a:rPr lang="en-US" sz="800" b="0" i="0" u="none" strike="noStrike">
                          <a:solidFill>
                            <a:srgbClr val="000000"/>
                          </a:solidFill>
                          <a:effectLst/>
                          <a:latin typeface="Calibri" panose="020F0502020204030204" pitchFamily="34" charset="0"/>
                        </a:rPr>
                        <a:t>PSC</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b"/>
                      <a:r>
                        <a:rPr lang="en-US" sz="800" b="0" i="0" u="none" strike="noStrike" dirty="0">
                          <a:solidFill>
                            <a:srgbClr val="000000"/>
                          </a:solidFill>
                          <a:effectLst/>
                          <a:latin typeface="Calibri" panose="020F0502020204030204" pitchFamily="34" charset="0"/>
                        </a:rPr>
                        <a:t>Gross Amount</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b"/>
                      <a:r>
                        <a:rPr lang="en-US" sz="800" b="0" i="0" u="none" strike="noStrike" dirty="0">
                          <a:solidFill>
                            <a:srgbClr val="000000"/>
                          </a:solidFill>
                          <a:effectLst/>
                          <a:latin typeface="Calibri" panose="020F0502020204030204" pitchFamily="34" charset="0"/>
                        </a:rPr>
                        <a:t>Age</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b"/>
                      <a:r>
                        <a:rPr lang="en-US" sz="800" b="0" i="0" u="none" strike="noStrike" dirty="0">
                          <a:solidFill>
                            <a:srgbClr val="000000"/>
                          </a:solidFill>
                          <a:effectLst/>
                          <a:latin typeface="Calibri" panose="020F0502020204030204" pitchFamily="34" charset="0"/>
                        </a:rPr>
                        <a:t>State Group</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b"/>
                      <a:r>
                        <a:rPr lang="en-US" sz="800" b="0" i="0" u="none" strike="noStrike" dirty="0">
                          <a:solidFill>
                            <a:srgbClr val="000000"/>
                          </a:solidFill>
                          <a:effectLst/>
                          <a:latin typeface="Calibri" panose="020F0502020204030204" pitchFamily="34" charset="0"/>
                        </a:rPr>
                        <a:t>Payer Group</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b"/>
                      <a:r>
                        <a:rPr lang="en-US" sz="800" b="0" i="0" u="none" strike="noStrike" dirty="0">
                          <a:solidFill>
                            <a:srgbClr val="000000"/>
                          </a:solidFill>
                          <a:effectLst/>
                          <a:latin typeface="Calibri" panose="020F0502020204030204" pitchFamily="34" charset="0"/>
                        </a:rPr>
                        <a:t>Territory </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b"/>
                      <a:r>
                        <a:rPr lang="en-US" sz="800" b="0" i="0" u="none" strike="noStrike" dirty="0">
                          <a:solidFill>
                            <a:srgbClr val="000000"/>
                          </a:solidFill>
                          <a:effectLst/>
                          <a:latin typeface="Calibri" panose="020F0502020204030204" pitchFamily="34" charset="0"/>
                        </a:rPr>
                        <a:t>HCPC Group </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b"/>
                      <a:r>
                        <a:rPr lang="en-US" sz="800" b="0" i="0" u="none" strike="noStrike" dirty="0">
                          <a:solidFill>
                            <a:srgbClr val="000000"/>
                          </a:solidFill>
                          <a:effectLst/>
                          <a:latin typeface="Calibri" panose="020F0502020204030204" pitchFamily="34" charset="0"/>
                        </a:rPr>
                        <a:t>Modifier Group</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b"/>
                      <a:r>
                        <a:rPr lang="en-US" sz="800" b="0" i="0" u="none" strike="noStrike" dirty="0">
                          <a:solidFill>
                            <a:srgbClr val="000000"/>
                          </a:solidFill>
                          <a:effectLst/>
                          <a:latin typeface="Calibri" panose="020F0502020204030204" pitchFamily="34" charset="0"/>
                        </a:rPr>
                        <a:t>Keyword</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11"/>
                  </a:ext>
                </a:extLst>
              </a:tr>
              <a:tr h="142875">
                <a:tc>
                  <a:txBody>
                    <a:bodyPr/>
                    <a:lstStyle/>
                    <a:p>
                      <a:pPr algn="l" fontAlgn="b"/>
                      <a:r>
                        <a:rPr lang="en-US" sz="800" b="0" i="0" u="none" strike="noStrike" dirty="0" smtClean="0">
                          <a:solidFill>
                            <a:srgbClr val="000000"/>
                          </a:solidFill>
                          <a:effectLst/>
                          <a:latin typeface="Calibri" panose="020F0502020204030204" pitchFamily="34" charset="0"/>
                        </a:rPr>
                        <a:t>Policy Payor Name</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noFill/>
                  </a:tcPr>
                </a:tc>
                <a:extLst>
                  <a:ext uri="{0D108BD9-81ED-4DB2-BD59-A6C34878D82A}">
                    <a16:rowId xmlns:a16="http://schemas.microsoft.com/office/drawing/2014/main" val="2282346570"/>
                  </a:ext>
                </a:extLst>
              </a:tr>
              <a:tr h="142875">
                <a:tc>
                  <a:txBody>
                    <a:bodyPr/>
                    <a:lstStyle/>
                    <a:p>
                      <a:pPr algn="l" fontAlgn="b"/>
                      <a:r>
                        <a:rPr lang="en-US" sz="800" b="0" i="0" u="none" strike="noStrike" dirty="0" smtClean="0">
                          <a:solidFill>
                            <a:srgbClr val="000000"/>
                          </a:solidFill>
                          <a:effectLst/>
                          <a:latin typeface="Calibri" panose="020F0502020204030204" pitchFamily="34" charset="0"/>
                        </a:rPr>
                        <a:t>Regional</a:t>
                      </a:r>
                      <a:r>
                        <a:rPr lang="en-US" sz="800" b="0" i="0" u="none" strike="noStrike" baseline="0" dirty="0" smtClean="0">
                          <a:solidFill>
                            <a:srgbClr val="000000"/>
                          </a:solidFill>
                          <a:effectLst/>
                          <a:latin typeface="Calibri" panose="020F0502020204030204" pitchFamily="34" charset="0"/>
                        </a:rPr>
                        <a:t> Manager</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chemeClr val="bg1">
                        <a:lumMod val="85000"/>
                      </a:schemeClr>
                    </a:solidFill>
                  </a:tcPr>
                </a:tc>
                <a:extLst>
                  <a:ext uri="{0D108BD9-81ED-4DB2-BD59-A6C34878D82A}">
                    <a16:rowId xmlns:a16="http://schemas.microsoft.com/office/drawing/2014/main" val="2629523707"/>
                  </a:ext>
                </a:extLst>
              </a:tr>
            </a:tbl>
          </a:graphicData>
        </a:graphic>
      </p:graphicFrame>
      <p:sp>
        <p:nvSpPr>
          <p:cNvPr id="23" name="TextBox 22"/>
          <p:cNvSpPr txBox="1">
            <a:spLocks noChangeArrowheads="1"/>
          </p:cNvSpPr>
          <p:nvPr/>
        </p:nvSpPr>
        <p:spPr bwMode="auto">
          <a:xfrm>
            <a:off x="114451" y="1707476"/>
            <a:ext cx="2910530" cy="251928"/>
          </a:xfrm>
          <a:prstGeom prst="rect">
            <a:avLst/>
          </a:prstGeom>
          <a:solidFill>
            <a:schemeClr val="bg1"/>
          </a:solidFill>
          <a:ln>
            <a:solidFill>
              <a:schemeClr val="accent1"/>
            </a:solidFill>
          </a:ln>
          <a:effectLst>
            <a:outerShdw blurRad="50800" dist="38100" dir="2700000" algn="tl" rotWithShape="0">
              <a:prstClr val="black">
                <a:alpha val="40000"/>
              </a:prstClr>
            </a:outerShdw>
          </a:effectLs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1037" i="1" u="sng" dirty="0">
                <a:solidFill>
                  <a:schemeClr val="tx1">
                    <a:lumMod val="95000"/>
                    <a:lumOff val="5000"/>
                  </a:schemeClr>
                </a:solidFill>
                <a:latin typeface="Candara" panose="020E0502030303020204" pitchFamily="34" charset="0"/>
                <a:cs typeface="JasmineUPC" panose="02020603050405020304" pitchFamily="18" charset="-34"/>
              </a:rPr>
              <a:t>Predictor Raw Variables  and Final Variables </a:t>
            </a:r>
            <a:endParaRPr lang="en-US" altLang="en-US" sz="988" i="1" u="sng" dirty="0">
              <a:solidFill>
                <a:schemeClr val="tx1">
                  <a:lumMod val="95000"/>
                  <a:lumOff val="5000"/>
                </a:schemeClr>
              </a:solidFill>
              <a:latin typeface="Candara" panose="020E0502030303020204" pitchFamily="34" charset="0"/>
              <a:cs typeface="JasmineUPC" panose="02020603050405020304" pitchFamily="18" charset="-34"/>
            </a:endParaRPr>
          </a:p>
        </p:txBody>
      </p:sp>
    </p:spTree>
    <p:extLst>
      <p:ext uri="{BB962C8B-B14F-4D97-AF65-F5344CB8AC3E}">
        <p14:creationId xmlns:p14="http://schemas.microsoft.com/office/powerpoint/2010/main" val="425746781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3A53D251-84AB-490E-A051-E5CC57149B09}" type="datetime1">
              <a:rPr lang="en-US" smtClean="0"/>
              <a:t>2/8/2018</a:t>
            </a:fld>
            <a:endParaRPr lang="en-US"/>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131</a:t>
            </a:fld>
            <a:endParaRPr lang="en-US"/>
          </a:p>
        </p:txBody>
      </p:sp>
      <p:graphicFrame>
        <p:nvGraphicFramePr>
          <p:cNvPr id="8" name="Table 7"/>
          <p:cNvGraphicFramePr>
            <a:graphicFrameLocks noGrp="1"/>
          </p:cNvGraphicFramePr>
          <p:nvPr>
            <p:extLst/>
          </p:nvPr>
        </p:nvGraphicFramePr>
        <p:xfrm>
          <a:off x="6096919" y="1441848"/>
          <a:ext cx="1996757" cy="697230"/>
        </p:xfrm>
        <a:graphic>
          <a:graphicData uri="http://schemas.openxmlformats.org/drawingml/2006/table">
            <a:tbl>
              <a:tblPr firstRow="1" firstCol="1" bandRow="1">
                <a:tableStyleId>{5C22544A-7EE6-4342-B048-85BDC9FD1C3A}</a:tableStyleId>
              </a:tblPr>
              <a:tblGrid>
                <a:gridCol w="912712">
                  <a:extLst>
                    <a:ext uri="{9D8B030D-6E8A-4147-A177-3AD203B41FA5}">
                      <a16:colId xmlns:a16="http://schemas.microsoft.com/office/drawing/2014/main" val="20000"/>
                    </a:ext>
                  </a:extLst>
                </a:gridCol>
                <a:gridCol w="624487">
                  <a:extLst>
                    <a:ext uri="{9D8B030D-6E8A-4147-A177-3AD203B41FA5}">
                      <a16:colId xmlns:a16="http://schemas.microsoft.com/office/drawing/2014/main" val="20001"/>
                    </a:ext>
                  </a:extLst>
                </a:gridCol>
                <a:gridCol w="459558">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dirty="0">
                          <a:effectLst/>
                        </a:rPr>
                        <a:t>ND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a:effectLst/>
                        </a:rPr>
                        <a:t>426986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41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a:effectLst/>
                        </a:rPr>
                        <a:t>7987</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9568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9" name="Rectangle 8"/>
          <p:cNvSpPr/>
          <p:nvPr/>
        </p:nvSpPr>
        <p:spPr>
          <a:xfrm>
            <a:off x="4592107" y="1285772"/>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Training</a:t>
            </a:r>
          </a:p>
        </p:txBody>
      </p:sp>
      <p:graphicFrame>
        <p:nvGraphicFramePr>
          <p:cNvPr id="10" name="Table 9"/>
          <p:cNvGraphicFramePr>
            <a:graphicFrameLocks noGrp="1"/>
          </p:cNvGraphicFramePr>
          <p:nvPr>
            <p:extLst/>
          </p:nvPr>
        </p:nvGraphicFramePr>
        <p:xfrm>
          <a:off x="5368981" y="2740517"/>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179131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955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7359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3090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1" name="Rectangle 10"/>
          <p:cNvSpPr/>
          <p:nvPr/>
        </p:nvSpPr>
        <p:spPr>
          <a:xfrm>
            <a:off x="6920307" y="2580367"/>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Test</a:t>
            </a:r>
          </a:p>
        </p:txBody>
      </p:sp>
      <p:graphicFrame>
        <p:nvGraphicFramePr>
          <p:cNvPr id="12" name="Table 11"/>
          <p:cNvGraphicFramePr>
            <a:graphicFrameLocks noGrp="1"/>
          </p:cNvGraphicFramePr>
          <p:nvPr>
            <p:extLst/>
          </p:nvPr>
        </p:nvGraphicFramePr>
        <p:xfrm>
          <a:off x="5910667" y="3842018"/>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35210</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217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1829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534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3" name="Rectangle 12"/>
          <p:cNvSpPr/>
          <p:nvPr/>
        </p:nvSpPr>
        <p:spPr>
          <a:xfrm>
            <a:off x="4592106" y="3662159"/>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Jan OOS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49" y="3433689"/>
            <a:ext cx="342900" cy="342900"/>
          </a:xfrm>
          <a:prstGeom prst="rect">
            <a:avLst/>
          </a:prstGeom>
        </p:spPr>
      </p:pic>
      <p:sp>
        <p:nvSpPr>
          <p:cNvPr id="17" name="Rectangle 16"/>
          <p:cNvSpPr/>
          <p:nvPr/>
        </p:nvSpPr>
        <p:spPr>
          <a:xfrm>
            <a:off x="799349" y="1002629"/>
            <a:ext cx="5158617" cy="300082"/>
          </a:xfrm>
          <a:prstGeom prst="rect">
            <a:avLst/>
          </a:prstGeom>
        </p:spPr>
        <p:txBody>
          <a:bodyPr wrap="square">
            <a:spAutoFit/>
          </a:bodyPr>
          <a:lstStyle/>
          <a:p>
            <a:pPr lvl="0" algn="just" fontAlgn="b"/>
            <a:r>
              <a:rPr lang="en-US" sz="1350" u="sng" dirty="0">
                <a:solidFill>
                  <a:schemeClr val="accent2">
                    <a:lumMod val="75000"/>
                  </a:schemeClr>
                </a:solidFill>
              </a:rPr>
              <a:t>Results | Model 1</a:t>
            </a:r>
          </a:p>
        </p:txBody>
      </p:sp>
      <p:graphicFrame>
        <p:nvGraphicFramePr>
          <p:cNvPr id="18" name="Object 2"/>
          <p:cNvGraphicFramePr>
            <a:graphicFrameLocks noChangeAspect="1"/>
          </p:cNvGraphicFramePr>
          <p:nvPr>
            <p:extLst/>
          </p:nvPr>
        </p:nvGraphicFramePr>
        <p:xfrm>
          <a:off x="2353416" y="1246489"/>
          <a:ext cx="2144315" cy="2050250"/>
        </p:xfrm>
        <a:graphic>
          <a:graphicData uri="http://schemas.openxmlformats.org/presentationml/2006/ole">
            <mc:AlternateContent xmlns:mc="http://schemas.openxmlformats.org/markup-compatibility/2006">
              <mc:Choice xmlns:v="urn:schemas-microsoft-com:vml" Requires="v">
                <p:oleObj spid="_x0000_s3126" name="Chart" r:id="rId4" imgW="11801567" imgH="11801605" progId="MSGraph.Chart.8">
                  <p:embed followColorScheme="full"/>
                </p:oleObj>
              </mc:Choice>
              <mc:Fallback>
                <p:oleObj name="Chart" r:id="rId4" imgW="11801567" imgH="11801605" progId="MSGraph.Chart.8">
                  <p:embed followColorScheme="full"/>
                  <p:pic>
                    <p:nvPicPr>
                      <p:cNvPr id="18" name="Object 2"/>
                      <p:cNvPicPr>
                        <a:picLocks noChangeAspect="1" noChangeArrowheads="1"/>
                      </p:cNvPicPr>
                      <p:nvPr/>
                    </p:nvPicPr>
                    <p:blipFill>
                      <a:blip r:embed="rId5"/>
                      <a:srcRect/>
                      <a:stretch>
                        <a:fillRect/>
                      </a:stretch>
                    </p:blipFill>
                    <p:spPr bwMode="auto">
                      <a:xfrm>
                        <a:off x="2353416" y="1246489"/>
                        <a:ext cx="2144315" cy="2050250"/>
                      </a:xfrm>
                      <a:prstGeom prst="rect">
                        <a:avLst/>
                      </a:prstGeom>
                      <a:noFill/>
                      <a:ln>
                        <a:noFill/>
                      </a:ln>
                      <a:effectLst/>
                    </p:spPr>
                  </p:pic>
                </p:oleObj>
              </mc:Fallback>
            </mc:AlternateContent>
          </a:graphicData>
        </a:graphic>
      </p:graphicFrame>
      <p:graphicFrame>
        <p:nvGraphicFramePr>
          <p:cNvPr id="19" name="Table 18"/>
          <p:cNvGraphicFramePr>
            <a:graphicFrameLocks noGrp="1"/>
          </p:cNvGraphicFramePr>
          <p:nvPr>
            <p:extLst/>
          </p:nvPr>
        </p:nvGraphicFramePr>
        <p:xfrm>
          <a:off x="717095" y="1441848"/>
          <a:ext cx="1590676" cy="1714500"/>
        </p:xfrm>
        <a:graphic>
          <a:graphicData uri="http://schemas.openxmlformats.org/drawingml/2006/table">
            <a:tbl>
              <a:tblPr/>
              <a:tblGrid>
                <a:gridCol w="938711">
                  <a:extLst>
                    <a:ext uri="{9D8B030D-6E8A-4147-A177-3AD203B41FA5}">
                      <a16:colId xmlns:a16="http://schemas.microsoft.com/office/drawing/2014/main" val="20000"/>
                    </a:ext>
                  </a:extLst>
                </a:gridCol>
                <a:gridCol w="651965">
                  <a:extLst>
                    <a:ext uri="{9D8B030D-6E8A-4147-A177-3AD203B41FA5}">
                      <a16:colId xmlns:a16="http://schemas.microsoft.com/office/drawing/2014/main" val="20001"/>
                    </a:ext>
                  </a:extLst>
                </a:gridCol>
              </a:tblGrid>
              <a:tr h="142875">
                <a:tc>
                  <a:txBody>
                    <a:bodyPr/>
                    <a:lstStyle/>
                    <a:p>
                      <a:pPr algn="l" fontAlgn="b"/>
                      <a:r>
                        <a:rPr lang="en-US" sz="800" b="1" i="0" u="none" strike="noStrike" dirty="0">
                          <a:solidFill>
                            <a:srgbClr val="000000"/>
                          </a:solidFill>
                          <a:effectLst/>
                          <a:latin typeface="Calibri" panose="020F0502020204030204" pitchFamily="34" charset="0"/>
                        </a:rPr>
                        <a:t>Variables </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a:solidFill>
                            <a:srgbClr val="000000"/>
                          </a:solidFill>
                          <a:effectLst/>
                          <a:latin typeface="Calibri" panose="020F0502020204030204" pitchFamily="34" charset="0"/>
                        </a:rPr>
                        <a:t>Importance</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ctr"/>
                      <a:r>
                        <a:rPr lang="en-US" sz="800" b="0" i="0" u="none" strike="noStrike" dirty="0">
                          <a:solidFill>
                            <a:srgbClr val="000000"/>
                          </a:solidFill>
                          <a:effectLst/>
                          <a:latin typeface="Calibri" panose="020F0502020204030204" pitchFamily="34" charset="0"/>
                        </a:rPr>
                        <a:t>Age</a:t>
                      </a:r>
                    </a:p>
                  </a:txBody>
                  <a:tcPr marL="7144" marR="7144" marT="714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104.0</a:t>
                      </a: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ctr"/>
                      <a:r>
                        <a:rPr lang="en-US" sz="800" b="0" i="0" u="none" strike="noStrike">
                          <a:solidFill>
                            <a:srgbClr val="000000"/>
                          </a:solidFill>
                          <a:effectLst/>
                          <a:latin typeface="Calibri" panose="020F0502020204030204" pitchFamily="34" charset="0"/>
                        </a:rPr>
                        <a:t>Payer Names</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96.1</a:t>
                      </a: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ctr"/>
                      <a:r>
                        <a:rPr lang="en-US" sz="800" b="0" i="0" u="none" strike="noStrike" dirty="0">
                          <a:solidFill>
                            <a:srgbClr val="000000"/>
                          </a:solidFill>
                          <a:effectLst/>
                          <a:latin typeface="Calibri" panose="020F0502020204030204" pitchFamily="34" charset="0"/>
                        </a:rPr>
                        <a:t>HCPC</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57.7</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ctr"/>
                      <a:r>
                        <a:rPr lang="en-US" sz="800" b="0" i="0" u="none" strike="noStrike">
                          <a:solidFill>
                            <a:srgbClr val="000000"/>
                          </a:solidFill>
                          <a:effectLst/>
                          <a:latin typeface="Calibri" panose="020F0502020204030204" pitchFamily="34" charset="0"/>
                        </a:rPr>
                        <a:t>Keyword</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57.3</a:t>
                      </a: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ctr"/>
                      <a:r>
                        <a:rPr lang="en-US" sz="800" b="0" i="0" u="none" strike="noStrike">
                          <a:solidFill>
                            <a:srgbClr val="000000"/>
                          </a:solidFill>
                          <a:effectLst/>
                          <a:latin typeface="Calibri" panose="020F0502020204030204" pitchFamily="34" charset="0"/>
                        </a:rPr>
                        <a:t>Modifiers</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56.5</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ctr"/>
                      <a:r>
                        <a:rPr lang="en-US" sz="800" b="0" i="0" u="none" strike="noStrike">
                          <a:solidFill>
                            <a:srgbClr val="000000"/>
                          </a:solidFill>
                          <a:effectLst/>
                          <a:latin typeface="Calibri" panose="020F0502020204030204" pitchFamily="34" charset="0"/>
                        </a:rPr>
                        <a:t>Duration</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53.1</a:t>
                      </a: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ctr"/>
                      <a:r>
                        <a:rPr lang="en-US" sz="800" b="0" i="0" u="none" strike="noStrike">
                          <a:solidFill>
                            <a:srgbClr val="000000"/>
                          </a:solidFill>
                          <a:effectLst/>
                          <a:latin typeface="Calibri" panose="020F0502020204030204" pitchFamily="34" charset="0"/>
                        </a:rPr>
                        <a:t>PSC</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a:solidFill>
                            <a:srgbClr val="000000"/>
                          </a:solidFill>
                          <a:effectLst/>
                          <a:latin typeface="Calibri" panose="020F0502020204030204" pitchFamily="34" charset="0"/>
                        </a:rPr>
                        <a:t>41.7</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ctr"/>
                      <a:r>
                        <a:rPr lang="en-US" sz="800" b="0" i="0" u="none" strike="noStrike">
                          <a:solidFill>
                            <a:srgbClr val="000000"/>
                          </a:solidFill>
                          <a:effectLst/>
                          <a:latin typeface="Calibri" panose="020F0502020204030204" pitchFamily="34" charset="0"/>
                        </a:rPr>
                        <a:t>Stategroup</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41.3</a:t>
                      </a: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ctr"/>
                      <a:r>
                        <a:rPr lang="en-US" sz="800" b="0" i="0" u="none" strike="noStrike">
                          <a:solidFill>
                            <a:srgbClr val="000000"/>
                          </a:solidFill>
                          <a:effectLst/>
                          <a:latin typeface="Calibri" panose="020F0502020204030204" pitchFamily="34" charset="0"/>
                        </a:rPr>
                        <a:t>Gross Amt</a:t>
                      </a: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a:solidFill>
                            <a:srgbClr val="000000"/>
                          </a:solidFill>
                          <a:effectLst/>
                          <a:latin typeface="Calibri" panose="020F0502020204030204" pitchFamily="34" charset="0"/>
                        </a:rPr>
                        <a:t>38.0</a:t>
                      </a: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ctr"/>
                      <a:r>
                        <a:rPr lang="en-US" sz="800" b="0" i="0" u="none" strike="noStrike">
                          <a:solidFill>
                            <a:srgbClr val="000000"/>
                          </a:solidFill>
                          <a:effectLst/>
                          <a:latin typeface="Calibri" panose="020F0502020204030204" pitchFamily="34" charset="0"/>
                        </a:rPr>
                        <a:t>Avg. Allowable Pr</a:t>
                      </a:r>
                    </a:p>
                  </a:txBody>
                  <a:tcPr marL="7144" marR="7144" marT="7144" marB="0" anchor="ctr">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32.6</a:t>
                      </a: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ctr"/>
                      <a:r>
                        <a:rPr lang="en-US" sz="800" b="0" i="0" u="none" strike="noStrike">
                          <a:solidFill>
                            <a:srgbClr val="000000"/>
                          </a:solidFill>
                          <a:effectLst/>
                          <a:latin typeface="Calibri" panose="020F0502020204030204" pitchFamily="34" charset="0"/>
                        </a:rPr>
                        <a:t>Territory</a:t>
                      </a:r>
                    </a:p>
                  </a:txBody>
                  <a:tcPr marL="7144" marR="7144" marT="714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800" b="0" i="0" u="none" strike="noStrike" dirty="0">
                          <a:solidFill>
                            <a:srgbClr val="000000"/>
                          </a:solidFill>
                          <a:effectLst/>
                          <a:latin typeface="Calibri" panose="020F0502020204030204" pitchFamily="34" charset="0"/>
                        </a:rPr>
                        <a:t>22.5</a:t>
                      </a: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5799280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28650" y="5723387"/>
            <a:ext cx="883784" cy="273844"/>
          </a:xfrm>
        </p:spPr>
        <p:txBody>
          <a:bodyPr/>
          <a:lstStyle/>
          <a:p>
            <a:fld id="{3A53D251-84AB-490E-A051-E5CC57149B09}" type="datetime1">
              <a:rPr lang="en-US" smtClean="0"/>
              <a:t>2/8/2018</a:t>
            </a:fld>
            <a:endParaRPr lang="en-US"/>
          </a:p>
        </p:txBody>
      </p:sp>
      <p:sp>
        <p:nvSpPr>
          <p:cNvPr id="5" name="Slide Number Placeholder 4"/>
          <p:cNvSpPr>
            <a:spLocks noGrp="1"/>
          </p:cNvSpPr>
          <p:nvPr>
            <p:ph type="sldNum" sz="quarter" idx="12"/>
          </p:nvPr>
        </p:nvSpPr>
        <p:spPr>
          <a:xfrm>
            <a:off x="0" y="5723386"/>
            <a:ext cx="365263" cy="273844"/>
          </a:xfrm>
        </p:spPr>
        <p:txBody>
          <a:bodyPr/>
          <a:lstStyle/>
          <a:p>
            <a:fld id="{6715FE24-4D0A-4B55-834E-8812F59EEEFD}" type="slidenum">
              <a:rPr lang="en-US" smtClean="0"/>
              <a:t>132</a:t>
            </a:fld>
            <a:endParaRPr lang="en-US"/>
          </a:p>
        </p:txBody>
      </p:sp>
      <p:graphicFrame>
        <p:nvGraphicFramePr>
          <p:cNvPr id="6" name="Table 5"/>
          <p:cNvGraphicFramePr>
            <a:graphicFrameLocks noGrp="1"/>
          </p:cNvGraphicFramePr>
          <p:nvPr>
            <p:extLst/>
          </p:nvPr>
        </p:nvGraphicFramePr>
        <p:xfrm>
          <a:off x="717095" y="1441848"/>
          <a:ext cx="1590675" cy="1857375"/>
        </p:xfrm>
        <a:graphic>
          <a:graphicData uri="http://schemas.openxmlformats.org/drawingml/2006/table">
            <a:tbl>
              <a:tblPr/>
              <a:tblGrid>
                <a:gridCol w="1059453">
                  <a:extLst>
                    <a:ext uri="{9D8B030D-6E8A-4147-A177-3AD203B41FA5}">
                      <a16:colId xmlns:a16="http://schemas.microsoft.com/office/drawing/2014/main" val="20000"/>
                    </a:ext>
                  </a:extLst>
                </a:gridCol>
                <a:gridCol w="531222">
                  <a:extLst>
                    <a:ext uri="{9D8B030D-6E8A-4147-A177-3AD203B41FA5}">
                      <a16:colId xmlns:a16="http://schemas.microsoft.com/office/drawing/2014/main" val="20001"/>
                    </a:ext>
                  </a:extLst>
                </a:gridCol>
              </a:tblGrid>
              <a:tr h="142875">
                <a:tc>
                  <a:txBody>
                    <a:bodyPr/>
                    <a:lstStyle/>
                    <a:p>
                      <a:pPr algn="l" fontAlgn="b"/>
                      <a:r>
                        <a:rPr lang="en-US" sz="800" b="1" i="0" u="none" strike="noStrike" dirty="0">
                          <a:solidFill>
                            <a:srgbClr val="000000"/>
                          </a:solidFill>
                          <a:effectLst/>
                          <a:latin typeface="Calibri" panose="020F0502020204030204" pitchFamily="34" charset="0"/>
                        </a:rPr>
                        <a:t>Variables </a:t>
                      </a: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smtClean="0">
                          <a:solidFill>
                            <a:srgbClr val="000000"/>
                          </a:solidFill>
                          <a:effectLst/>
                          <a:latin typeface="Calibri" panose="020F0502020204030204" pitchFamily="34" charset="0"/>
                        </a:rPr>
                        <a:t>Gain (%)</a:t>
                      </a:r>
                      <a:endParaRPr lang="en-US" sz="800" b="1" i="0" u="none" strike="noStrike" dirty="0">
                        <a:solidFill>
                          <a:srgbClr val="000000"/>
                        </a:solidFill>
                        <a:effectLst/>
                        <a:latin typeface="Calibri" panose="020F050202020403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Policy Payor Name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24%</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10001"/>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Patient</a:t>
                      </a:r>
                      <a:r>
                        <a:rPr lang="en-US" sz="800" b="0" i="0" u="none" strike="noStrike" baseline="0" dirty="0" smtClean="0">
                          <a:solidFill>
                            <a:srgbClr val="000000"/>
                          </a:solidFill>
                          <a:effectLst/>
                          <a:latin typeface="Calibri" panose="020F0502020204030204" pitchFamily="34" charset="0"/>
                        </a:rPr>
                        <a:t> City</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15.4%</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2"/>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Item</a:t>
                      </a:r>
                      <a:r>
                        <a:rPr lang="en-US" sz="800" b="0" i="0" u="none" strike="noStrike" baseline="0" dirty="0" smtClean="0">
                          <a:solidFill>
                            <a:srgbClr val="000000"/>
                          </a:solidFill>
                          <a:effectLst/>
                          <a:latin typeface="Calibri" panose="020F0502020204030204" pitchFamily="34" charset="0"/>
                        </a:rPr>
                        <a:t> Description</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14.6%</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3"/>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Modifier</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10.8%</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4"/>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Age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9.01%</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5"/>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Payer Name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7.20%</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6"/>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HCPC Code</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7.02%</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7"/>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Territory</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3.43%</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08"/>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Patient</a:t>
                      </a:r>
                      <a:r>
                        <a:rPr lang="en-US" sz="800" b="0" i="0" u="none" strike="noStrike" baseline="0" dirty="0" smtClean="0">
                          <a:solidFill>
                            <a:srgbClr val="000000"/>
                          </a:solidFill>
                          <a:effectLst/>
                          <a:latin typeface="Calibri" panose="020F0502020204030204" pitchFamily="34" charset="0"/>
                        </a:rPr>
                        <a:t> State </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3.33%</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solidFill>
                      <a:srgbClr val="D9D9D9"/>
                    </a:solidFill>
                  </a:tcPr>
                </a:tc>
                <a:extLst>
                  <a:ext uri="{0D108BD9-81ED-4DB2-BD59-A6C34878D82A}">
                    <a16:rowId xmlns:a16="http://schemas.microsoft.com/office/drawing/2014/main" val="10009"/>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Payor Group</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a:noFill/>
                    </a:lnB>
                  </a:tcPr>
                </a:tc>
                <a:tc>
                  <a:txBody>
                    <a:bodyPr/>
                    <a:lstStyle/>
                    <a:p>
                      <a:pPr algn="r" fontAlgn="b"/>
                      <a:r>
                        <a:rPr lang="en-US" sz="800" b="0" i="0" u="none" strike="noStrike" dirty="0" smtClean="0">
                          <a:solidFill>
                            <a:srgbClr val="000000"/>
                          </a:solidFill>
                          <a:effectLst/>
                          <a:latin typeface="Calibri" panose="020F0502020204030204" pitchFamily="34" charset="0"/>
                        </a:rPr>
                        <a:t>3.31%</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a:noFill/>
                    </a:lnB>
                  </a:tcPr>
                </a:tc>
                <a:extLst>
                  <a:ext uri="{0D108BD9-81ED-4DB2-BD59-A6C34878D82A}">
                    <a16:rowId xmlns:a16="http://schemas.microsoft.com/office/drawing/2014/main" val="10010"/>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Regional Manager </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w="6350" cap="flat" cmpd="sng" algn="ctr">
                      <a:noFill/>
                      <a:prstDash val="solid"/>
                      <a:round/>
                      <a:headEnd type="none" w="med" len="med"/>
                      <a:tailEnd type="none" w="med" len="med"/>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1.36%</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w="6350" cap="flat" cmpd="sng" algn="ctr">
                      <a:noFill/>
                      <a:prstDash val="solid"/>
                      <a:round/>
                      <a:headEnd type="none" w="med" len="med"/>
                      <a:tailEnd type="none" w="med" len="med"/>
                    </a:lnB>
                    <a:solidFill>
                      <a:srgbClr val="D9D9D9"/>
                    </a:solidFill>
                  </a:tcPr>
                </a:tc>
                <a:extLst>
                  <a:ext uri="{0D108BD9-81ED-4DB2-BD59-A6C34878D82A}">
                    <a16:rowId xmlns:a16="http://schemas.microsoft.com/office/drawing/2014/main" val="10011"/>
                  </a:ext>
                </a:extLst>
              </a:tr>
              <a:tr h="142875">
                <a:tc>
                  <a:txBody>
                    <a:bodyPr/>
                    <a:lstStyle/>
                    <a:p>
                      <a:pPr algn="l" fontAlgn="ctr"/>
                      <a:r>
                        <a:rPr lang="en-US" sz="800" b="0" i="0" u="none" strike="noStrike" dirty="0" smtClean="0">
                          <a:solidFill>
                            <a:srgbClr val="000000"/>
                          </a:solidFill>
                          <a:effectLst/>
                          <a:latin typeface="Calibri" panose="020F0502020204030204" pitchFamily="34" charset="0"/>
                        </a:rPr>
                        <a:t>Area Director</a:t>
                      </a:r>
                      <a:endParaRPr lang="en-US" sz="800" b="0" i="0" u="none" strike="noStrike" dirty="0">
                        <a:solidFill>
                          <a:srgbClr val="000000"/>
                        </a:solidFill>
                        <a:effectLst/>
                        <a:latin typeface="Calibri" panose="020F0502020204030204" pitchFamily="34" charset="0"/>
                      </a:endParaRPr>
                    </a:p>
                  </a:txBody>
                  <a:tcPr marL="7144" marR="7144" marT="7144"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800" b="0" i="0" u="none" strike="noStrike" dirty="0" smtClean="0">
                          <a:solidFill>
                            <a:srgbClr val="000000"/>
                          </a:solidFill>
                          <a:effectLst/>
                          <a:latin typeface="Calibri" panose="020F0502020204030204" pitchFamily="34" charset="0"/>
                        </a:rPr>
                        <a:t>0.62%</a:t>
                      </a:r>
                      <a:endParaRPr lang="en-US" sz="800" b="0" i="0" u="none" strike="noStrike" dirty="0">
                        <a:solidFill>
                          <a:srgbClr val="000000"/>
                        </a:solidFill>
                        <a:effectLst/>
                        <a:latin typeface="Calibri" panose="020F0502020204030204" pitchFamily="34" charset="0"/>
                      </a:endParaRPr>
                    </a:p>
                  </a:txBody>
                  <a:tcPr marL="7144" marR="7144" marT="7144" marB="0" anchor="b">
                    <a:lnL>
                      <a:noFill/>
                    </a:lnL>
                    <a:lnR>
                      <a:noFill/>
                    </a:lnR>
                    <a:lnT>
                      <a:noFill/>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24755218"/>
                  </a:ext>
                </a:extLst>
              </a:tr>
            </a:tbl>
          </a:graphicData>
        </a:graphic>
      </p:graphicFrame>
      <p:graphicFrame>
        <p:nvGraphicFramePr>
          <p:cNvPr id="7" name="Table 6"/>
          <p:cNvGraphicFramePr>
            <a:graphicFrameLocks noGrp="1"/>
          </p:cNvGraphicFramePr>
          <p:nvPr>
            <p:extLst/>
          </p:nvPr>
        </p:nvGraphicFramePr>
        <p:xfrm>
          <a:off x="5933191" y="1441848"/>
          <a:ext cx="1996757" cy="697230"/>
        </p:xfrm>
        <a:graphic>
          <a:graphicData uri="http://schemas.openxmlformats.org/drawingml/2006/table">
            <a:tbl>
              <a:tblPr firstRow="1" firstCol="1" bandRow="1">
                <a:tableStyleId>{5C22544A-7EE6-4342-B048-85BDC9FD1C3A}</a:tableStyleId>
              </a:tblPr>
              <a:tblGrid>
                <a:gridCol w="912712">
                  <a:extLst>
                    <a:ext uri="{9D8B030D-6E8A-4147-A177-3AD203B41FA5}">
                      <a16:colId xmlns:a16="http://schemas.microsoft.com/office/drawing/2014/main" val="20000"/>
                    </a:ext>
                  </a:extLst>
                </a:gridCol>
                <a:gridCol w="624487">
                  <a:extLst>
                    <a:ext uri="{9D8B030D-6E8A-4147-A177-3AD203B41FA5}">
                      <a16:colId xmlns:a16="http://schemas.microsoft.com/office/drawing/2014/main" val="20001"/>
                    </a:ext>
                  </a:extLst>
                </a:gridCol>
                <a:gridCol w="459558">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dirty="0">
                          <a:effectLst/>
                        </a:rPr>
                        <a:t> </a:t>
                      </a:r>
                    </a:p>
                    <a:p>
                      <a:pPr marL="0" marR="0" algn="ctr">
                        <a:spcBef>
                          <a:spcPts val="0"/>
                        </a:spcBef>
                        <a:spcAft>
                          <a:spcPts val="0"/>
                        </a:spcAft>
                      </a:pPr>
                      <a:r>
                        <a:rPr lang="en-US" sz="800" dirty="0">
                          <a:effectLst/>
                        </a:rPr>
                        <a:t>Predicted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dirty="0">
                          <a:effectLst/>
                        </a:rPr>
                        <a:t>ND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a:effectLst/>
                        </a:rPr>
                        <a:t>Denials</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477348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112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19671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10811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8" name="Rectangle 7"/>
          <p:cNvSpPr/>
          <p:nvPr/>
        </p:nvSpPr>
        <p:spPr>
          <a:xfrm>
            <a:off x="4588011" y="1285772"/>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Training</a:t>
            </a:r>
          </a:p>
        </p:txBody>
      </p:sp>
      <p:graphicFrame>
        <p:nvGraphicFramePr>
          <p:cNvPr id="9" name="Table 8"/>
          <p:cNvGraphicFramePr>
            <a:graphicFrameLocks noGrp="1"/>
          </p:cNvGraphicFramePr>
          <p:nvPr>
            <p:extLst/>
          </p:nvPr>
        </p:nvGraphicFramePr>
        <p:xfrm>
          <a:off x="5428942" y="2647849"/>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119117</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402</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rPr>
                        <a:t>5138</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rPr>
                        <a:t>2329</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0" name="Rectangle 9"/>
          <p:cNvSpPr/>
          <p:nvPr/>
        </p:nvSpPr>
        <p:spPr>
          <a:xfrm>
            <a:off x="6920307" y="2514915"/>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Test</a:t>
            </a:r>
          </a:p>
        </p:txBody>
      </p:sp>
      <p:graphicFrame>
        <p:nvGraphicFramePr>
          <p:cNvPr id="11" name="Table 10"/>
          <p:cNvGraphicFramePr>
            <a:graphicFrameLocks noGrp="1"/>
          </p:cNvGraphicFramePr>
          <p:nvPr>
            <p:extLst/>
          </p:nvPr>
        </p:nvGraphicFramePr>
        <p:xfrm>
          <a:off x="5910667" y="3798719"/>
          <a:ext cx="2019282" cy="697230"/>
        </p:xfrm>
        <a:graphic>
          <a:graphicData uri="http://schemas.openxmlformats.org/drawingml/2006/table">
            <a:tbl>
              <a:tblPr firstRow="1" firstCol="1" bandRow="1">
                <a:tableStyleId>{5C22544A-7EE6-4342-B048-85BDC9FD1C3A}</a:tableStyleId>
              </a:tblPr>
              <a:tblGrid>
                <a:gridCol w="923008">
                  <a:extLst>
                    <a:ext uri="{9D8B030D-6E8A-4147-A177-3AD203B41FA5}">
                      <a16:colId xmlns:a16="http://schemas.microsoft.com/office/drawing/2014/main" val="20000"/>
                    </a:ext>
                  </a:extLst>
                </a:gridCol>
                <a:gridCol w="631532">
                  <a:extLst>
                    <a:ext uri="{9D8B030D-6E8A-4147-A177-3AD203B41FA5}">
                      <a16:colId xmlns:a16="http://schemas.microsoft.com/office/drawing/2014/main" val="20001"/>
                    </a:ext>
                  </a:extLst>
                </a:gridCol>
                <a:gridCol w="464742">
                  <a:extLst>
                    <a:ext uri="{9D8B030D-6E8A-4147-A177-3AD203B41FA5}">
                      <a16:colId xmlns:a16="http://schemas.microsoft.com/office/drawing/2014/main" val="20002"/>
                    </a:ext>
                  </a:extLst>
                </a:gridCol>
              </a:tblGrid>
              <a:tr h="125730">
                <a:tc gridSpan="3">
                  <a:txBody>
                    <a:bodyPr/>
                    <a:lstStyle/>
                    <a:p>
                      <a:pPr marL="0" marR="0" algn="ctr">
                        <a:spcBef>
                          <a:spcPts val="0"/>
                        </a:spcBef>
                        <a:spcAft>
                          <a:spcPts val="0"/>
                        </a:spcAft>
                      </a:pPr>
                      <a:r>
                        <a:rPr lang="en-US" sz="800" dirty="0">
                          <a:effectLst/>
                        </a:rPr>
                        <a:t>Confusion Matrix</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rowSpan="2">
                  <a:txBody>
                    <a:bodyPr/>
                    <a:lstStyle/>
                    <a:p>
                      <a:pPr marL="0" marR="0">
                        <a:spcBef>
                          <a:spcPts val="0"/>
                        </a:spcBef>
                        <a:spcAft>
                          <a:spcPts val="0"/>
                        </a:spcAft>
                      </a:pPr>
                      <a:r>
                        <a:rPr lang="en-US" sz="800">
                          <a:effectLst/>
                        </a:rPr>
                        <a:t> </a:t>
                      </a:r>
                    </a:p>
                    <a:p>
                      <a:pPr marL="0" marR="0" algn="ctr">
                        <a:spcBef>
                          <a:spcPts val="0"/>
                        </a:spcBef>
                        <a:spcAft>
                          <a:spcPts val="0"/>
                        </a:spcAft>
                      </a:pPr>
                      <a:r>
                        <a:rPr lang="en-US" sz="800">
                          <a:effectLst/>
                        </a:rPr>
                        <a:t>Predicted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gridSpan="2">
                  <a:txBody>
                    <a:bodyPr/>
                    <a:lstStyle/>
                    <a:p>
                      <a:pPr marL="0" marR="0" algn="ctr">
                        <a:spcBef>
                          <a:spcPts val="0"/>
                        </a:spcBef>
                        <a:spcAft>
                          <a:spcPts val="0"/>
                        </a:spcAft>
                      </a:pPr>
                      <a:r>
                        <a:rPr lang="en-US" sz="800">
                          <a:effectLst/>
                        </a:rPr>
                        <a:t>Actual</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hMerge="1">
                  <a:txBody>
                    <a:bodyPr/>
                    <a:lstStyle/>
                    <a:p>
                      <a:endParaRPr lang="en-US"/>
                    </a:p>
                  </a:txBody>
                  <a:tcPr/>
                </a:tc>
                <a:extLst>
                  <a:ext uri="{0D108BD9-81ED-4DB2-BD59-A6C34878D82A}">
                    <a16:rowId xmlns:a16="http://schemas.microsoft.com/office/drawing/2014/main" val="10001"/>
                  </a:ext>
                </a:extLst>
              </a:tr>
              <a:tr h="142875">
                <a:tc vMerge="1">
                  <a:txBody>
                    <a:bodyPr/>
                    <a:lstStyle/>
                    <a:p>
                      <a:endParaRPr lang="en-US"/>
                    </a:p>
                  </a:txBody>
                  <a:tcPr/>
                </a:tc>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2"/>
                  </a:ext>
                </a:extLst>
              </a:tr>
              <a:tr h="142875">
                <a:tc>
                  <a:txBody>
                    <a:bodyPr/>
                    <a:lstStyle/>
                    <a:p>
                      <a:pPr marL="0" marR="0" algn="ctr">
                        <a:spcBef>
                          <a:spcPts val="0"/>
                        </a:spcBef>
                        <a:spcAft>
                          <a:spcPts val="0"/>
                        </a:spcAft>
                      </a:pPr>
                      <a:r>
                        <a:rPr lang="en-US" sz="800">
                          <a:effectLst/>
                        </a:rPr>
                        <a:t>ND</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35465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136</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3"/>
                  </a:ext>
                </a:extLst>
              </a:tr>
              <a:tr h="142875">
                <a:tc>
                  <a:txBody>
                    <a:bodyPr/>
                    <a:lstStyle/>
                    <a:p>
                      <a:pPr marL="0" marR="0" algn="ctr">
                        <a:spcBef>
                          <a:spcPts val="0"/>
                        </a:spcBef>
                        <a:spcAft>
                          <a:spcPts val="0"/>
                        </a:spcAft>
                      </a:pPr>
                      <a:r>
                        <a:rPr lang="en-US" sz="800">
                          <a:effectLst/>
                        </a:rPr>
                        <a:t>Denials</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1564</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tc>
                  <a:txBody>
                    <a:bodyPr/>
                    <a:lstStyle/>
                    <a:p>
                      <a:pPr marL="0" marR="0" algn="ctr">
                        <a:spcBef>
                          <a:spcPts val="0"/>
                        </a:spcBef>
                        <a:spcAft>
                          <a:spcPts val="0"/>
                        </a:spcAft>
                      </a:pPr>
                      <a:r>
                        <a:rPr lang="en-US" sz="800" dirty="0" smtClean="0">
                          <a:effectLst/>
                          <a:latin typeface="Calibri" panose="020F0502020204030204" pitchFamily="34" charset="0"/>
                          <a:ea typeface="Calibri" panose="020F0502020204030204" pitchFamily="34" charset="0"/>
                          <a:cs typeface="Times New Roman" panose="02020603050405020304" pitchFamily="18" charset="0"/>
                        </a:rPr>
                        <a:t>615</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b"/>
                </a:tc>
                <a:extLst>
                  <a:ext uri="{0D108BD9-81ED-4DB2-BD59-A6C34878D82A}">
                    <a16:rowId xmlns:a16="http://schemas.microsoft.com/office/drawing/2014/main" val="10004"/>
                  </a:ext>
                </a:extLst>
              </a:tr>
            </a:tbl>
          </a:graphicData>
        </a:graphic>
      </p:graphicFrame>
      <p:sp>
        <p:nvSpPr>
          <p:cNvPr id="12" name="Rectangle 11"/>
          <p:cNvSpPr/>
          <p:nvPr/>
        </p:nvSpPr>
        <p:spPr>
          <a:xfrm>
            <a:off x="4588011" y="3662159"/>
            <a:ext cx="1850572" cy="251928"/>
          </a:xfrm>
          <a:prstGeom prst="rect">
            <a:avLst/>
          </a:prstGeom>
          <a:solidFill>
            <a:schemeClr val="accent4">
              <a:lumMod val="20000"/>
              <a:lumOff val="80000"/>
            </a:schemeClr>
          </a:solidFill>
          <a:ln w="19050">
            <a:solidFill>
              <a:schemeClr val="accent1">
                <a:lumMod val="75000"/>
              </a:schemeClr>
            </a:solidFill>
          </a:ln>
          <a:effectLst>
            <a:outerShdw blurRad="44450" dist="27940" dir="5400000" algn="ctr">
              <a:srgbClr val="000000">
                <a:alpha val="32000"/>
              </a:srgbClr>
            </a:outerShdw>
          </a:effectLst>
        </p:spPr>
        <p:txBody>
          <a:bodyPr wrap="square">
            <a:spAutoFit/>
          </a:bodyPr>
          <a:lstStyle/>
          <a:p>
            <a:pPr algn="ctr"/>
            <a:r>
              <a:rPr lang="en-US" sz="1037" kern="0" dirty="0">
                <a:solidFill>
                  <a:srgbClr val="000000"/>
                </a:solidFill>
                <a:latin typeface="Calibri" panose="020F0502020204030204" pitchFamily="34" charset="0"/>
              </a:rPr>
              <a:t>Results| Jan OOS</a:t>
            </a:r>
          </a:p>
        </p:txBody>
      </p:sp>
      <p:sp>
        <p:nvSpPr>
          <p:cNvPr id="15" name="Rectangle 14"/>
          <p:cNvSpPr/>
          <p:nvPr/>
        </p:nvSpPr>
        <p:spPr>
          <a:xfrm>
            <a:off x="210364" y="1081558"/>
            <a:ext cx="5158617" cy="300082"/>
          </a:xfrm>
          <a:prstGeom prst="rect">
            <a:avLst/>
          </a:prstGeom>
        </p:spPr>
        <p:txBody>
          <a:bodyPr wrap="square">
            <a:spAutoFit/>
          </a:bodyPr>
          <a:lstStyle/>
          <a:p>
            <a:pPr lvl="0" algn="just" fontAlgn="b"/>
            <a:r>
              <a:rPr lang="en-US" sz="1350" u="sng" dirty="0">
                <a:solidFill>
                  <a:schemeClr val="accent2">
                    <a:lumMod val="75000"/>
                  </a:schemeClr>
                </a:solidFill>
              </a:rPr>
              <a:t>Results | Model 2</a:t>
            </a:r>
          </a:p>
        </p:txBody>
      </p:sp>
      <p:graphicFrame>
        <p:nvGraphicFramePr>
          <p:cNvPr id="17" name="Object 2"/>
          <p:cNvGraphicFramePr>
            <a:graphicFrameLocks noChangeAspect="1"/>
          </p:cNvGraphicFramePr>
          <p:nvPr>
            <p:extLst/>
          </p:nvPr>
        </p:nvGraphicFramePr>
        <p:xfrm>
          <a:off x="2375734" y="1190353"/>
          <a:ext cx="2144315" cy="2282735"/>
        </p:xfrm>
        <a:graphic>
          <a:graphicData uri="http://schemas.openxmlformats.org/presentationml/2006/ole">
            <mc:AlternateContent xmlns:mc="http://schemas.openxmlformats.org/markup-compatibility/2006">
              <mc:Choice xmlns:v="urn:schemas-microsoft-com:vml" Requires="v">
                <p:oleObj spid="_x0000_s4150" name="Chart" r:id="rId3" imgW="11048887" imgH="9429821" progId="MSGraph.Chart.8">
                  <p:embed followColorScheme="full"/>
                </p:oleObj>
              </mc:Choice>
              <mc:Fallback>
                <p:oleObj name="Chart" r:id="rId3" imgW="11048887" imgH="9429821" progId="MSGraph.Chart.8">
                  <p:embed followColorScheme="full"/>
                  <p:pic>
                    <p:nvPicPr>
                      <p:cNvPr id="17" name="Object 2"/>
                      <p:cNvPicPr>
                        <a:picLocks noChangeAspect="1" noChangeArrowheads="1"/>
                      </p:cNvPicPr>
                      <p:nvPr/>
                    </p:nvPicPr>
                    <p:blipFill>
                      <a:blip r:embed="rId4"/>
                      <a:srcRect/>
                      <a:stretch>
                        <a:fillRect/>
                      </a:stretch>
                    </p:blipFill>
                    <p:spPr bwMode="auto">
                      <a:xfrm>
                        <a:off x="2375734" y="1190353"/>
                        <a:ext cx="2144315" cy="228273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2547176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r>
              <a:rPr lang="en-US" dirty="0" smtClean="0"/>
              <a:t>CASE STUDY 2</a:t>
            </a:r>
            <a:endParaRPr lang="en-US" dirty="0"/>
          </a:p>
        </p:txBody>
      </p:sp>
    </p:spTree>
    <p:extLst>
      <p:ext uri="{BB962C8B-B14F-4D97-AF65-F5344CB8AC3E}">
        <p14:creationId xmlns:p14="http://schemas.microsoft.com/office/powerpoint/2010/main" val="116568096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742951" y="914401"/>
            <a:ext cx="6348740" cy="455444"/>
          </a:xfrm>
        </p:spPr>
        <p:txBody>
          <a:bodyPr>
            <a:normAutofit fontScale="90000"/>
          </a:bodyPr>
          <a:lstStyle/>
          <a:p>
            <a:r>
              <a:rPr lang="en-US" dirty="0"/>
              <a:t>Agenda</a:t>
            </a:r>
          </a:p>
        </p:txBody>
      </p:sp>
      <p:sp>
        <p:nvSpPr>
          <p:cNvPr id="4"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134</a:t>
            </a:fld>
            <a:endParaRPr lang="en-US" dirty="0">
              <a:solidFill>
                <a:prstClr val="black"/>
              </a:solidFill>
            </a:endParaRPr>
          </a:p>
        </p:txBody>
      </p:sp>
      <p:sp>
        <p:nvSpPr>
          <p:cNvPr id="6" name="Rectangle 5"/>
          <p:cNvSpPr/>
          <p:nvPr/>
        </p:nvSpPr>
        <p:spPr>
          <a:xfrm>
            <a:off x="457200" y="1657350"/>
            <a:ext cx="6057900" cy="3785652"/>
          </a:xfrm>
          <a:prstGeom prst="rect">
            <a:avLst/>
          </a:prstGeom>
        </p:spPr>
        <p:txBody>
          <a:bodyPr wrap="square">
            <a:spAutoFit/>
          </a:bodyPr>
          <a:lstStyle/>
          <a:p>
            <a:pPr marL="342816" indent="-342816">
              <a:lnSpc>
                <a:spcPct val="250000"/>
              </a:lnSpc>
              <a:buFont typeface="Wingdings" panose="05000000000000000000" pitchFamily="2" charset="2"/>
              <a:buChar char="§"/>
            </a:pPr>
            <a:r>
              <a:rPr lang="en-US" sz="1200" dirty="0">
                <a:ea typeface="Century Gothic" pitchFamily="34" charset="0"/>
                <a:cs typeface="Arial" panose="020B0604020202020204" pitchFamily="34" charset="0"/>
              </a:rPr>
              <a:t>Business Objective &amp; Solution Details</a:t>
            </a:r>
          </a:p>
          <a:p>
            <a:pPr marL="342816" lvl="2" indent="-342816">
              <a:lnSpc>
                <a:spcPct val="250000"/>
              </a:lnSpc>
              <a:buFont typeface="Wingdings" panose="05000000000000000000" pitchFamily="2" charset="2"/>
              <a:buChar char="§"/>
            </a:pPr>
            <a:r>
              <a:rPr lang="en-US" sz="1200" dirty="0">
                <a:ea typeface="Century Gothic" pitchFamily="34" charset="0"/>
                <a:cs typeface="Arial" panose="020B0604020202020204" pitchFamily="34" charset="0"/>
              </a:rPr>
              <a:t>Proposed Solution &amp; Modeling Methodology</a:t>
            </a:r>
          </a:p>
          <a:p>
            <a:pPr marL="342816" lvl="2" indent="-342816">
              <a:lnSpc>
                <a:spcPct val="250000"/>
              </a:lnSpc>
              <a:buFont typeface="Wingdings" panose="05000000000000000000" pitchFamily="2" charset="2"/>
              <a:buChar char="§"/>
            </a:pPr>
            <a:r>
              <a:rPr lang="en-US" sz="1200" dirty="0">
                <a:ea typeface="Century Gothic" pitchFamily="34" charset="0"/>
                <a:cs typeface="Arial" panose="020B0604020202020204" pitchFamily="34" charset="0"/>
              </a:rPr>
              <a:t>Factors which may impact Proposal Conversion rate</a:t>
            </a:r>
          </a:p>
          <a:p>
            <a:pPr marL="342816" indent="-342816">
              <a:lnSpc>
                <a:spcPct val="250000"/>
              </a:lnSpc>
              <a:buFont typeface="Wingdings" panose="05000000000000000000" pitchFamily="2" charset="2"/>
              <a:buChar char="§"/>
            </a:pPr>
            <a:r>
              <a:rPr lang="en-US" sz="1200" dirty="0"/>
              <a:t>Model Design – Master Predictor list versus significant variables</a:t>
            </a:r>
          </a:p>
          <a:p>
            <a:pPr marL="342816" indent="-342816">
              <a:lnSpc>
                <a:spcPct val="250000"/>
              </a:lnSpc>
              <a:buFont typeface="Wingdings" panose="05000000000000000000" pitchFamily="2" charset="2"/>
              <a:buChar char="§"/>
            </a:pPr>
            <a:r>
              <a:rPr lang="en-US" sz="1200" dirty="0">
                <a:latin typeface="Gill Sans MT" panose="020B0502020104020203"/>
              </a:rPr>
              <a:t>Statistical Model Output &amp; Validation Results</a:t>
            </a:r>
          </a:p>
          <a:p>
            <a:pPr marL="342816" indent="-342816">
              <a:lnSpc>
                <a:spcPct val="250000"/>
              </a:lnSpc>
              <a:buFont typeface="Wingdings" panose="05000000000000000000" pitchFamily="2" charset="2"/>
              <a:buChar char="§"/>
            </a:pPr>
            <a:r>
              <a:rPr lang="en-US" sz="1200" dirty="0">
                <a:latin typeface="Gill Sans MT" panose="020B0502020104020203"/>
                <a:ea typeface="Century Gothic" pitchFamily="34" charset="0"/>
                <a:cs typeface="Arial" panose="020B0604020202020204" pitchFamily="34" charset="0"/>
              </a:rPr>
              <a:t>Next Step</a:t>
            </a:r>
          </a:p>
          <a:p>
            <a:pPr marL="342816" indent="-342816">
              <a:lnSpc>
                <a:spcPct val="250000"/>
              </a:lnSpc>
              <a:buFont typeface="Wingdings" panose="05000000000000000000" pitchFamily="2" charset="2"/>
              <a:buChar char="§"/>
            </a:pPr>
            <a:r>
              <a:rPr lang="en-US" sz="1200" dirty="0">
                <a:latin typeface="Gill Sans MT" panose="020B0502020104020203"/>
                <a:ea typeface="Century Gothic" pitchFamily="34" charset="0"/>
                <a:cs typeface="Arial" panose="020B0604020202020204" pitchFamily="34" charset="0"/>
              </a:rPr>
              <a:t>Appendix</a:t>
            </a:r>
          </a:p>
          <a:p>
            <a:pPr marL="342816" indent="-342816">
              <a:lnSpc>
                <a:spcPct val="250000"/>
              </a:lnSpc>
              <a:buFont typeface="Wingdings" panose="05000000000000000000" pitchFamily="2" charset="2"/>
              <a:buChar char="§"/>
            </a:pPr>
            <a:endParaRPr lang="en-US" sz="1200" dirty="0">
              <a:ea typeface="Century Gothic" pitchFamily="34" charset="0"/>
              <a:cs typeface="Arial" panose="020B0604020202020204" pitchFamily="34" charset="0"/>
            </a:endParaRPr>
          </a:p>
        </p:txBody>
      </p:sp>
    </p:spTree>
    <p:extLst>
      <p:ext uri="{BB962C8B-B14F-4D97-AF65-F5344CB8AC3E}">
        <p14:creationId xmlns:p14="http://schemas.microsoft.com/office/powerpoint/2010/main" val="330675009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title"/>
          </p:nvPr>
        </p:nvSpPr>
        <p:spPr>
          <a:xfrm>
            <a:off x="742951" y="914401"/>
            <a:ext cx="6348740" cy="455444"/>
          </a:xfrm>
        </p:spPr>
        <p:txBody>
          <a:bodyPr>
            <a:normAutofit fontScale="90000"/>
          </a:bodyPr>
          <a:lstStyle/>
          <a:p>
            <a:r>
              <a:rPr lang="en-US" dirty="0">
                <a:ea typeface="Century Gothic" pitchFamily="34" charset="0"/>
                <a:cs typeface="Arial" panose="020B0604020202020204" pitchFamily="34" charset="0"/>
              </a:rPr>
              <a:t>Business </a:t>
            </a:r>
            <a:r>
              <a:rPr lang="en-US" dirty="0" smtClean="0">
                <a:ea typeface="Century Gothic" pitchFamily="34" charset="0"/>
                <a:cs typeface="Arial" panose="020B0604020202020204" pitchFamily="34" charset="0"/>
              </a:rPr>
              <a:t>Objective &amp; Solution Details</a:t>
            </a:r>
            <a:endParaRPr lang="en-US" dirty="0"/>
          </a:p>
        </p:txBody>
      </p:sp>
      <p:sp>
        <p:nvSpPr>
          <p:cNvPr id="10"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135</a:t>
            </a:fld>
            <a:endParaRPr lang="en-US" dirty="0">
              <a:solidFill>
                <a:prstClr val="black"/>
              </a:solidFill>
            </a:endParaRPr>
          </a:p>
        </p:txBody>
      </p:sp>
      <p:sp>
        <p:nvSpPr>
          <p:cNvPr id="12" name="Rounded Rectangle 11"/>
          <p:cNvSpPr/>
          <p:nvPr/>
        </p:nvSpPr>
        <p:spPr>
          <a:xfrm>
            <a:off x="228600" y="1600200"/>
            <a:ext cx="3086100" cy="2571750"/>
          </a:xfrm>
          <a:prstGeom prst="round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t"/>
          <a:lstStyle/>
          <a:p>
            <a:r>
              <a:rPr lang="en-US" sz="900" b="1" u="sng" dirty="0"/>
              <a:t>BACKGROUND:</a:t>
            </a:r>
          </a:p>
          <a:p>
            <a:endParaRPr lang="en-US" sz="900" u="sng" dirty="0"/>
          </a:p>
          <a:p>
            <a:pPr marL="128588" indent="-128588" algn="just">
              <a:buFont typeface="Arial" panose="020B0604020202020204" pitchFamily="34" charset="0"/>
              <a:buChar char="•"/>
            </a:pPr>
            <a:r>
              <a:rPr lang="en-US" sz="900" dirty="0"/>
              <a:t>This Company is a $26 billion US-based investment and insurance company. The company provides property-and-casualty insurance, group benefits insurance and mutual funds.</a:t>
            </a:r>
          </a:p>
          <a:p>
            <a:pPr marL="128588" indent="-128588" algn="just">
              <a:buFont typeface="Arial" panose="020B0604020202020204" pitchFamily="34" charset="0"/>
              <a:buChar char="•"/>
            </a:pPr>
            <a:r>
              <a:rPr lang="en-US" sz="900" dirty="0"/>
              <a:t>This project will focus on the Group benefits division and in particular the pre-sales functions of this division. </a:t>
            </a:r>
          </a:p>
          <a:p>
            <a:pPr algn="just"/>
            <a:r>
              <a:rPr lang="en-US" sz="900" dirty="0"/>
              <a:t>. </a:t>
            </a:r>
          </a:p>
        </p:txBody>
      </p:sp>
      <p:sp>
        <p:nvSpPr>
          <p:cNvPr id="13" name="Rounded Rectangle 12"/>
          <p:cNvSpPr/>
          <p:nvPr/>
        </p:nvSpPr>
        <p:spPr>
          <a:xfrm>
            <a:off x="228600" y="4286250"/>
            <a:ext cx="3086100" cy="1261719"/>
          </a:xfrm>
          <a:prstGeom prst="roundRect">
            <a:avLst/>
          </a:prstGeom>
          <a:solidFill>
            <a:schemeClr val="accent1">
              <a:lumMod val="40000"/>
              <a:lumOff val="60000"/>
            </a:schemeClr>
          </a:solidFill>
        </p:spPr>
        <p:style>
          <a:lnRef idx="1">
            <a:schemeClr val="dk1"/>
          </a:lnRef>
          <a:fillRef idx="2">
            <a:schemeClr val="dk1"/>
          </a:fillRef>
          <a:effectRef idx="1">
            <a:schemeClr val="dk1"/>
          </a:effectRef>
          <a:fontRef idx="minor">
            <a:schemeClr val="dk1"/>
          </a:fontRef>
        </p:style>
        <p:txBody>
          <a:bodyPr rtlCol="0" anchor="t"/>
          <a:lstStyle/>
          <a:p>
            <a:r>
              <a:rPr lang="en-US" sz="900" b="1" u="sng" dirty="0"/>
              <a:t>BUSINESS CHALLENGE:</a:t>
            </a:r>
          </a:p>
          <a:p>
            <a:pPr marL="171450" indent="-171450" algn="just">
              <a:buAutoNum type="arabicPeriod"/>
            </a:pPr>
            <a:r>
              <a:rPr lang="en-US" sz="900" dirty="0"/>
              <a:t>The Objective would like to improve their quote conversion rate, or hit ratio – the number of proposals/quotes that are accepted by the client (sold). </a:t>
            </a:r>
          </a:p>
          <a:p>
            <a:pPr marL="171450" indent="-171450" algn="just">
              <a:buAutoNum type="arabicPeriod"/>
            </a:pPr>
            <a:r>
              <a:rPr lang="en-US" sz="900" dirty="0"/>
              <a:t>They would like to reduce the time to quote – completing proposals more quickly which drives move business through more competitive turnaround times </a:t>
            </a:r>
          </a:p>
          <a:p>
            <a:endParaRPr lang="en-US" sz="900" dirty="0"/>
          </a:p>
        </p:txBody>
      </p:sp>
      <p:sp>
        <p:nvSpPr>
          <p:cNvPr id="14" name="Rounded Rectangle 13"/>
          <p:cNvSpPr/>
          <p:nvPr/>
        </p:nvSpPr>
        <p:spPr>
          <a:xfrm>
            <a:off x="3429000" y="1587296"/>
            <a:ext cx="3314701" cy="394335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lIns="34290" rIns="0" rtlCol="0" anchor="t"/>
          <a:lstStyle/>
          <a:p>
            <a:r>
              <a:rPr lang="en-US" sz="900" b="1" u="sng" dirty="0"/>
              <a:t>OBJECTIVE</a:t>
            </a:r>
          </a:p>
          <a:p>
            <a:endParaRPr lang="en-US" sz="900" b="1" u="sng" dirty="0"/>
          </a:p>
          <a:p>
            <a:pPr marL="128588" indent="-128588" algn="just">
              <a:buFont typeface="Arial" panose="020B0604020202020204" pitchFamily="34" charset="0"/>
              <a:buChar char="•"/>
            </a:pPr>
            <a:r>
              <a:rPr lang="en-US" sz="825" dirty="0"/>
              <a:t>Provide a predictive model that will identify proposals that are likely to be confirmed sold or completed quickly so that action can be taken to prioritize these requests. </a:t>
            </a:r>
          </a:p>
          <a:p>
            <a:pPr marL="128588" indent="-128588" algn="just">
              <a:buFont typeface="Arial" panose="020B0604020202020204" pitchFamily="34" charset="0"/>
              <a:buChar char="•"/>
            </a:pPr>
            <a:r>
              <a:rPr lang="en-US" sz="825" dirty="0"/>
              <a:t>Provide a predictive model that will identify the bills likely to be processed quickly, and prescribe action to accelerate these processes. </a:t>
            </a:r>
          </a:p>
          <a:p>
            <a:pPr marL="128588" indent="-128588" algn="just">
              <a:buFont typeface="Arial" panose="020B0604020202020204" pitchFamily="34" charset="0"/>
              <a:buChar char="•"/>
            </a:pPr>
            <a:r>
              <a:rPr lang="en-US" sz="825" dirty="0"/>
              <a:t>Provide an analytics model to identify providers that are typically over subscribing and provide insights to the decision review process to avoid overpayment.  </a:t>
            </a:r>
          </a:p>
          <a:p>
            <a:pPr marL="128588" indent="-128588" algn="just">
              <a:buFont typeface="Arial" panose="020B0604020202020204" pitchFamily="34" charset="0"/>
              <a:buChar char="•"/>
            </a:pPr>
            <a:r>
              <a:rPr lang="en-US" sz="825" dirty="0"/>
              <a:t>Measure the business benefits of the analytics models through a pilot process</a:t>
            </a:r>
          </a:p>
          <a:p>
            <a:pPr lvl="0" algn="just"/>
            <a:endParaRPr lang="en-US" sz="825" dirty="0"/>
          </a:p>
          <a:p>
            <a:pPr lvl="0" algn="just"/>
            <a:r>
              <a:rPr lang="en-US" sz="825" b="1" u="sng" dirty="0">
                <a:solidFill>
                  <a:schemeClr val="tx1"/>
                </a:solidFill>
              </a:rPr>
              <a:t>SOLUTION APPROACH:</a:t>
            </a:r>
          </a:p>
          <a:p>
            <a:pPr marL="128588" indent="-128588">
              <a:buFont typeface="Arial" panose="020B0604020202020204" pitchFamily="34" charset="0"/>
              <a:buChar char="•"/>
            </a:pPr>
            <a:r>
              <a:rPr lang="en-US" sz="825" dirty="0"/>
              <a:t>Predict which proposals will be converted to confirmed sold/active</a:t>
            </a:r>
          </a:p>
          <a:p>
            <a:pPr marL="128588" indent="-128588">
              <a:buFont typeface="Arial" panose="020B0604020202020204" pitchFamily="34" charset="0"/>
              <a:buChar char="•"/>
            </a:pPr>
            <a:r>
              <a:rPr lang="en-US" sz="825" dirty="0"/>
              <a:t>Predict which proposals will be completed quickly, with no complications</a:t>
            </a:r>
          </a:p>
          <a:p>
            <a:endParaRPr lang="en-US" sz="825" b="1" u="sng" dirty="0"/>
          </a:p>
          <a:p>
            <a:r>
              <a:rPr lang="en-US" sz="825" b="1" u="sng" dirty="0"/>
              <a:t>BUSINESS BENEFITS</a:t>
            </a:r>
          </a:p>
          <a:p>
            <a:pPr marL="128588" indent="-128588">
              <a:buFont typeface="Arial" panose="020B0604020202020204" pitchFamily="34" charset="0"/>
              <a:buChar char="•"/>
            </a:pPr>
            <a:r>
              <a:rPr lang="en-US" sz="825" dirty="0"/>
              <a:t>Improve the acceptance rate (% of proposals that are accepted)</a:t>
            </a:r>
          </a:p>
          <a:p>
            <a:pPr marL="128588" indent="-128588">
              <a:buFont typeface="Arial" panose="020B0604020202020204" pitchFamily="34" charset="0"/>
              <a:buChar char="•"/>
            </a:pPr>
            <a:r>
              <a:rPr lang="en-US" sz="825" dirty="0"/>
              <a:t>Improve the conversion rate (% of proposal requests that convert to a sale)</a:t>
            </a:r>
          </a:p>
          <a:p>
            <a:pPr marL="128588" indent="-128588">
              <a:buFont typeface="Arial" panose="020B0604020202020204" pitchFamily="34" charset="0"/>
              <a:buChar char="•"/>
            </a:pPr>
            <a:r>
              <a:rPr lang="en-US" sz="825" dirty="0"/>
              <a:t>Improve the time to quote</a:t>
            </a:r>
          </a:p>
          <a:p>
            <a:pPr marL="128588" indent="-128588">
              <a:buFont typeface="Arial" panose="020B0604020202020204" pitchFamily="34" charset="0"/>
              <a:buChar char="•"/>
            </a:pPr>
            <a:r>
              <a:rPr lang="en-US" sz="825" dirty="0"/>
              <a:t>Increased sales revenue (through increased sales conversion rate)</a:t>
            </a:r>
          </a:p>
          <a:p>
            <a:pPr lvl="0"/>
            <a:endParaRPr lang="en-US" sz="825" dirty="0"/>
          </a:p>
          <a:p>
            <a:pPr marL="128588" indent="-128588" algn="just">
              <a:buFont typeface="Arial" panose="020B0604020202020204" pitchFamily="34" charset="0"/>
              <a:buChar char="•"/>
            </a:pPr>
            <a:endParaRPr lang="en-US" sz="825" dirty="0"/>
          </a:p>
          <a:p>
            <a:endParaRPr lang="en-US" sz="900" dirty="0"/>
          </a:p>
        </p:txBody>
      </p:sp>
    </p:spTree>
    <p:extLst>
      <p:ext uri="{BB962C8B-B14F-4D97-AF65-F5344CB8AC3E}">
        <p14:creationId xmlns:p14="http://schemas.microsoft.com/office/powerpoint/2010/main" val="99573938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742951" y="914401"/>
            <a:ext cx="6348740" cy="455444"/>
          </a:xfrm>
        </p:spPr>
        <p:txBody>
          <a:bodyPr/>
          <a:lstStyle/>
          <a:p>
            <a:pPr lvl="2" algn="l" defTabSz="460835" rtl="0">
              <a:spcBef>
                <a:spcPct val="0"/>
              </a:spcBef>
            </a:pPr>
            <a:r>
              <a:rPr lang="en-US" kern="1200" dirty="0">
                <a:solidFill>
                  <a:schemeClr val="tx1"/>
                </a:solidFill>
                <a:effectLst>
                  <a:outerShdw blurRad="31750" dist="25400" dir="5400000" algn="tl" rotWithShape="0">
                    <a:srgbClr val="000000">
                      <a:alpha val="25000"/>
                    </a:srgbClr>
                  </a:outerShdw>
                </a:effectLst>
                <a:latin typeface="Century Gothic" panose="020B0502020202020204" pitchFamily="34" charset="0"/>
                <a:ea typeface="Century Gothic" pitchFamily="34" charset="0"/>
                <a:cs typeface="Arial" panose="020B0604020202020204" pitchFamily="34" charset="0"/>
              </a:rPr>
              <a:t>Proposed Solution &amp; Modeling Methodology</a:t>
            </a:r>
          </a:p>
        </p:txBody>
      </p:sp>
      <p:sp>
        <p:nvSpPr>
          <p:cNvPr id="4"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136</a:t>
            </a:fld>
            <a:endParaRPr lang="en-US" dirty="0">
              <a:solidFill>
                <a:prstClr val="black"/>
              </a:solidFill>
            </a:endParaRPr>
          </a:p>
        </p:txBody>
      </p:sp>
      <p:sp>
        <p:nvSpPr>
          <p:cNvPr id="6" name="Rounded Rectangle 5"/>
          <p:cNvSpPr/>
          <p:nvPr/>
        </p:nvSpPr>
        <p:spPr>
          <a:xfrm>
            <a:off x="152401" y="1595668"/>
            <a:ext cx="6476999" cy="2061932"/>
          </a:xfrm>
          <a:prstGeom prst="roundRect">
            <a:avLst/>
          </a:prstGeom>
          <a:solidFill>
            <a:schemeClr val="bg1">
              <a:alpha val="50000"/>
            </a:schemeClr>
          </a:solidFill>
          <a:ln>
            <a:solidFill>
              <a:schemeClr val="bg2">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7" name="Group 6"/>
          <p:cNvGrpSpPr/>
          <p:nvPr/>
        </p:nvGrpSpPr>
        <p:grpSpPr>
          <a:xfrm>
            <a:off x="265045" y="1623865"/>
            <a:ext cx="6231536" cy="1961337"/>
            <a:chOff x="381000" y="3298924"/>
            <a:chExt cx="8430904" cy="3221368"/>
          </a:xfrm>
        </p:grpSpPr>
        <p:sp>
          <p:nvSpPr>
            <p:cNvPr id="8" name="Rounded Rectangle 7"/>
            <p:cNvSpPr/>
            <p:nvPr/>
          </p:nvSpPr>
          <p:spPr>
            <a:xfrm>
              <a:off x="705200" y="3904827"/>
              <a:ext cx="1295400" cy="7620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050" dirty="0"/>
                <a:t>Request for Proposal</a:t>
              </a:r>
            </a:p>
          </p:txBody>
        </p:sp>
        <p:sp>
          <p:nvSpPr>
            <p:cNvPr id="9" name="Rounded Rectangle 8"/>
            <p:cNvSpPr/>
            <p:nvPr/>
          </p:nvSpPr>
          <p:spPr>
            <a:xfrm>
              <a:off x="2514600" y="3904120"/>
              <a:ext cx="2438400" cy="762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r"/>
              <a:r>
                <a:rPr lang="en-US" sz="1500" b="1" dirty="0">
                  <a:effectLst>
                    <a:outerShdw blurRad="38100" dist="38100" dir="2700000" algn="tl">
                      <a:srgbClr val="000000">
                        <a:alpha val="43137"/>
                      </a:srgbClr>
                    </a:outerShdw>
                  </a:effectLst>
                </a:rPr>
                <a:t>Pre Sale</a:t>
              </a:r>
            </a:p>
          </p:txBody>
        </p:sp>
        <p:sp>
          <p:nvSpPr>
            <p:cNvPr id="10" name="Rounded Rectangle 9"/>
            <p:cNvSpPr/>
            <p:nvPr/>
          </p:nvSpPr>
          <p:spPr>
            <a:xfrm>
              <a:off x="5371464" y="3904120"/>
              <a:ext cx="1330107" cy="7620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50" dirty="0">
                  <a:effectLst>
                    <a:outerShdw blurRad="38100" dist="38100" dir="2700000" algn="tl">
                      <a:srgbClr val="000000">
                        <a:alpha val="43137"/>
                      </a:srgbClr>
                    </a:outerShdw>
                  </a:effectLst>
                </a:rPr>
                <a:t>Proposed to Broker</a:t>
              </a:r>
            </a:p>
          </p:txBody>
        </p:sp>
        <p:sp>
          <p:nvSpPr>
            <p:cNvPr id="11" name="Rounded Rectangle 10"/>
            <p:cNvSpPr/>
            <p:nvPr/>
          </p:nvSpPr>
          <p:spPr>
            <a:xfrm>
              <a:off x="381000" y="5369256"/>
              <a:ext cx="1295400" cy="60847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25" dirty="0">
                  <a:solidFill>
                    <a:schemeClr val="tx1"/>
                  </a:solidFill>
                </a:rPr>
                <a:t>Decline / Duplicate / Exception</a:t>
              </a:r>
            </a:p>
          </p:txBody>
        </p:sp>
        <p:sp>
          <p:nvSpPr>
            <p:cNvPr id="12" name="Rounded Rectangle 11"/>
            <p:cNvSpPr/>
            <p:nvPr/>
          </p:nvSpPr>
          <p:spPr>
            <a:xfrm>
              <a:off x="7467600" y="4077544"/>
              <a:ext cx="1295400" cy="3773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Initial Sold</a:t>
              </a:r>
            </a:p>
          </p:txBody>
        </p:sp>
        <p:sp>
          <p:nvSpPr>
            <p:cNvPr id="13" name="Rounded Rectangle 12"/>
            <p:cNvSpPr/>
            <p:nvPr/>
          </p:nvSpPr>
          <p:spPr>
            <a:xfrm>
              <a:off x="7467600" y="4701648"/>
              <a:ext cx="1295400" cy="43897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Notified Sold</a:t>
              </a:r>
            </a:p>
          </p:txBody>
        </p:sp>
        <p:sp>
          <p:nvSpPr>
            <p:cNvPr id="14" name="Rounded Rectangle 13"/>
            <p:cNvSpPr/>
            <p:nvPr/>
          </p:nvSpPr>
          <p:spPr>
            <a:xfrm>
              <a:off x="7467600" y="5369256"/>
              <a:ext cx="1295400" cy="4469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Confirmed Sold</a:t>
              </a:r>
            </a:p>
          </p:txBody>
        </p:sp>
        <p:cxnSp>
          <p:nvCxnSpPr>
            <p:cNvPr id="15" name="Straight Arrow Connector 14"/>
            <p:cNvCxnSpPr>
              <a:stCxn id="8" idx="3"/>
              <a:endCxn id="9" idx="1"/>
            </p:cNvCxnSpPr>
            <p:nvPr/>
          </p:nvCxnSpPr>
          <p:spPr>
            <a:xfrm flipV="1">
              <a:off x="2000600" y="4285120"/>
              <a:ext cx="514000" cy="707"/>
            </a:xfrm>
            <a:prstGeom prst="straightConnector1">
              <a:avLst/>
            </a:prstGeom>
            <a:ln>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6" name="Curved Connector 15"/>
            <p:cNvCxnSpPr>
              <a:endCxn id="11" idx="3"/>
            </p:cNvCxnSpPr>
            <p:nvPr/>
          </p:nvCxnSpPr>
          <p:spPr>
            <a:xfrm rot="5400000">
              <a:off x="1551713" y="4714822"/>
              <a:ext cx="1083360" cy="833983"/>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a:stCxn id="9" idx="3"/>
              <a:endCxn id="10" idx="1"/>
            </p:cNvCxnSpPr>
            <p:nvPr/>
          </p:nvCxnSpPr>
          <p:spPr>
            <a:xfrm>
              <a:off x="4953000" y="4285120"/>
              <a:ext cx="418464" cy="0"/>
            </a:xfrm>
            <a:prstGeom prst="straightConnector1">
              <a:avLst/>
            </a:prstGeom>
            <a:ln>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0" idx="3"/>
              <a:endCxn id="12" idx="1"/>
            </p:cNvCxnSpPr>
            <p:nvPr/>
          </p:nvCxnSpPr>
          <p:spPr>
            <a:xfrm flipV="1">
              <a:off x="6701571" y="4266200"/>
              <a:ext cx="766029" cy="18920"/>
            </a:xfrm>
            <a:prstGeom prst="straightConnector1">
              <a:avLst/>
            </a:prstGeom>
            <a:ln>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12" idx="2"/>
              <a:endCxn id="13" idx="0"/>
            </p:cNvCxnSpPr>
            <p:nvPr/>
          </p:nvCxnSpPr>
          <p:spPr>
            <a:xfrm>
              <a:off x="8115300" y="4454856"/>
              <a:ext cx="0" cy="246792"/>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stCxn id="13" idx="2"/>
              <a:endCxn id="14" idx="0"/>
            </p:cNvCxnSpPr>
            <p:nvPr/>
          </p:nvCxnSpPr>
          <p:spPr>
            <a:xfrm>
              <a:off x="8115300" y="5140627"/>
              <a:ext cx="0" cy="228629"/>
            </a:xfrm>
            <a:prstGeom prst="straightConnector1">
              <a:avLst/>
            </a:prstGeom>
            <a:ln>
              <a:tailEnd type="triangle"/>
            </a:ln>
            <a:effectLst/>
          </p:spPr>
          <p:style>
            <a:lnRef idx="3">
              <a:schemeClr val="accent1"/>
            </a:lnRef>
            <a:fillRef idx="0">
              <a:schemeClr val="accent1"/>
            </a:fillRef>
            <a:effectRef idx="2">
              <a:schemeClr val="accent1"/>
            </a:effectRef>
            <a:fontRef idx="minor">
              <a:schemeClr val="tx1"/>
            </a:fontRef>
          </p:style>
        </p:cxnSp>
        <p:cxnSp>
          <p:nvCxnSpPr>
            <p:cNvPr id="21" name="Curved Connector 20"/>
            <p:cNvCxnSpPr>
              <a:stCxn id="10" idx="3"/>
              <a:endCxn id="22" idx="2"/>
            </p:cNvCxnSpPr>
            <p:nvPr/>
          </p:nvCxnSpPr>
          <p:spPr>
            <a:xfrm flipV="1">
              <a:off x="6701571" y="3733800"/>
              <a:ext cx="651729" cy="551320"/>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Rounded Rectangle 21"/>
            <p:cNvSpPr/>
            <p:nvPr/>
          </p:nvSpPr>
          <p:spPr>
            <a:xfrm>
              <a:off x="6705600" y="3298924"/>
              <a:ext cx="1295400" cy="43487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solidFill>
                    <a:srgbClr val="FF0000"/>
                  </a:solidFill>
                </a:rPr>
                <a:t>Broker Decline</a:t>
              </a:r>
            </a:p>
          </p:txBody>
        </p:sp>
        <p:sp>
          <p:nvSpPr>
            <p:cNvPr id="23" name="Rounded Rectangle 22"/>
            <p:cNvSpPr/>
            <p:nvPr/>
          </p:nvSpPr>
          <p:spPr>
            <a:xfrm>
              <a:off x="7452790" y="6139292"/>
              <a:ext cx="1359114"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ACTIVE</a:t>
              </a:r>
            </a:p>
          </p:txBody>
        </p:sp>
        <p:cxnSp>
          <p:nvCxnSpPr>
            <p:cNvPr id="24" name="Straight Arrow Connector 23"/>
            <p:cNvCxnSpPr>
              <a:stCxn id="14" idx="2"/>
              <a:endCxn id="23" idx="0"/>
            </p:cNvCxnSpPr>
            <p:nvPr/>
          </p:nvCxnSpPr>
          <p:spPr>
            <a:xfrm>
              <a:off x="8115300" y="5816173"/>
              <a:ext cx="17047" cy="323119"/>
            </a:xfrm>
            <a:prstGeom prst="straightConnector1">
              <a:avLst/>
            </a:prstGeom>
            <a:ln>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grpSp>
          <p:nvGrpSpPr>
            <p:cNvPr id="25" name="Group 24"/>
            <p:cNvGrpSpPr/>
            <p:nvPr/>
          </p:nvGrpSpPr>
          <p:grpSpPr>
            <a:xfrm>
              <a:off x="2510380" y="3841784"/>
              <a:ext cx="1041468" cy="867752"/>
              <a:chOff x="464119" y="507566"/>
              <a:chExt cx="1059882" cy="973504"/>
            </a:xfrm>
          </p:grpSpPr>
          <p:sp>
            <p:nvSpPr>
              <p:cNvPr id="26" name="Shape 25"/>
              <p:cNvSpPr/>
              <p:nvPr/>
            </p:nvSpPr>
            <p:spPr>
              <a:xfrm>
                <a:off x="464119" y="507566"/>
                <a:ext cx="1059882" cy="973504"/>
              </a:xfrm>
              <a:prstGeom prst="gear9">
                <a:avLst>
                  <a:gd name="adj1" fmla="val 10000"/>
                  <a:gd name="adj2" fmla="val 2679"/>
                </a:avLst>
              </a:prstGeom>
            </p:spPr>
            <p:style>
              <a:lnRef idx="2">
                <a:schemeClr val="accent2">
                  <a:shade val="50000"/>
                </a:schemeClr>
              </a:lnRef>
              <a:fillRef idx="1">
                <a:schemeClr val="accent2"/>
              </a:fillRef>
              <a:effectRef idx="0">
                <a:schemeClr val="accent2"/>
              </a:effectRef>
              <a:fontRef idx="minor">
                <a:schemeClr val="lt1"/>
              </a:fontRef>
            </p:style>
          </p:sp>
          <p:sp>
            <p:nvSpPr>
              <p:cNvPr id="27" name="TextBox 26"/>
              <p:cNvSpPr txBox="1"/>
              <p:nvPr/>
            </p:nvSpPr>
            <p:spPr>
              <a:xfrm>
                <a:off x="579789" y="778873"/>
                <a:ext cx="931412" cy="61696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788" dirty="0"/>
                  <a:t>ANALYTICS MODEL</a:t>
                </a:r>
              </a:p>
            </p:txBody>
          </p:sp>
        </p:grpSp>
      </p:grpSp>
      <p:sp>
        <p:nvSpPr>
          <p:cNvPr id="28" name="TextBox 27"/>
          <p:cNvSpPr txBox="1"/>
          <p:nvPr/>
        </p:nvSpPr>
        <p:spPr bwMode="auto">
          <a:xfrm>
            <a:off x="1652097" y="2855350"/>
            <a:ext cx="3937888" cy="646331"/>
          </a:xfrm>
          <a:prstGeom prst="rect">
            <a:avLst/>
          </a:prstGeom>
          <a:noFill/>
          <a:ln w="9525">
            <a:noFill/>
            <a:miter lim="800000"/>
            <a:headEnd/>
            <a:tailEnd/>
          </a:ln>
        </p:spPr>
        <p:txBody>
          <a:bodyPr wrap="square" rtlCol="0">
            <a:prstTxWarp prst="textNoShape">
              <a:avLst/>
            </a:prstTxWarp>
            <a:spAutoFit/>
          </a:bodyPr>
          <a:lstStyle/>
          <a:p>
            <a:pPr marL="128588" indent="-128588" eaLnBrk="0" hangingPunct="0">
              <a:buFont typeface="Arial" panose="020B0604020202020204" pitchFamily="34" charset="0"/>
              <a:buChar char="•"/>
            </a:pPr>
            <a:r>
              <a:rPr lang="en-US" sz="900" dirty="0">
                <a:cs typeface="Arial" panose="020B0604020202020204" pitchFamily="34" charset="0"/>
              </a:rPr>
              <a:t>Prioritize the proposal requests as per their propensity of getting sold</a:t>
            </a:r>
          </a:p>
          <a:p>
            <a:pPr marL="128588" indent="-128588" eaLnBrk="0" hangingPunct="0">
              <a:buFont typeface="Arial" panose="020B0604020202020204" pitchFamily="34" charset="0"/>
              <a:buChar char="•"/>
            </a:pPr>
            <a:endParaRPr lang="en-US" sz="900" dirty="0">
              <a:cs typeface="Arial" panose="020B0604020202020204" pitchFamily="34" charset="0"/>
            </a:endParaRPr>
          </a:p>
          <a:p>
            <a:pPr marL="128588" indent="-128588" eaLnBrk="0" hangingPunct="0">
              <a:buFont typeface="Arial" panose="020B0604020202020204" pitchFamily="34" charset="0"/>
              <a:buChar char="•"/>
            </a:pPr>
            <a:r>
              <a:rPr lang="en-US" sz="900" dirty="0">
                <a:cs typeface="Arial" panose="020B0604020202020204" pitchFamily="34" charset="0"/>
              </a:rPr>
              <a:t>Requests with high propensity to be actively completed and responded back with top most priority</a:t>
            </a:r>
          </a:p>
        </p:txBody>
      </p:sp>
      <p:pic>
        <p:nvPicPr>
          <p:cNvPr id="29" name="Picture 3" descr="C:\Kapila\IMP_Slides - Get Inspired\Icons\Arrows and Buttons\XBUTTONS V2 GEAR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041" y="4343401"/>
            <a:ext cx="636809" cy="63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Elbow Connector 29"/>
          <p:cNvCxnSpPr/>
          <p:nvPr/>
        </p:nvCxnSpPr>
        <p:spPr>
          <a:xfrm flipV="1">
            <a:off x="1631515" y="4640373"/>
            <a:ext cx="1165860" cy="29929"/>
          </a:xfrm>
          <a:prstGeom prst="bentConnector3">
            <a:avLst>
              <a:gd name="adj1" fmla="val 50613"/>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a:spLocks noChangeArrowheads="1"/>
          </p:cNvSpPr>
          <p:nvPr/>
        </p:nvSpPr>
        <p:spPr bwMode="auto">
          <a:xfrm>
            <a:off x="1471495" y="5118743"/>
            <a:ext cx="2250457"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788" i="1" dirty="0">
                <a:latin typeface="Gill Sans MT" panose="020B0502020104020203" pitchFamily="34" charset="0"/>
              </a:rPr>
              <a:t>Proposal Conversion Propensity Function</a:t>
            </a:r>
            <a:endParaRPr lang="en-US" altLang="en-US" sz="750" i="1" dirty="0">
              <a:latin typeface="Gill Sans MT" pitchFamily="34" charset="0"/>
            </a:endParaRPr>
          </a:p>
        </p:txBody>
      </p:sp>
      <p:sp>
        <p:nvSpPr>
          <p:cNvPr id="32" name="TextBox 31"/>
          <p:cNvSpPr txBox="1">
            <a:spLocks noChangeArrowheads="1"/>
          </p:cNvSpPr>
          <p:nvPr/>
        </p:nvSpPr>
        <p:spPr bwMode="auto">
          <a:xfrm>
            <a:off x="3143250" y="4482090"/>
            <a:ext cx="115740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788" b="1" i="1" dirty="0">
                <a:latin typeface="Gill Sans MT" panose="020B0502020104020203" pitchFamily="34" charset="0"/>
              </a:rPr>
              <a:t>Propensity scores for Proposal Conversion </a:t>
            </a:r>
            <a:endParaRPr lang="en-US" altLang="en-US" sz="750" b="1" i="1" dirty="0">
              <a:latin typeface="Gill Sans MT" pitchFamily="34" charset="0"/>
            </a:endParaRPr>
          </a:p>
        </p:txBody>
      </p:sp>
      <p:grpSp>
        <p:nvGrpSpPr>
          <p:cNvPr id="33" name="Group 32"/>
          <p:cNvGrpSpPr>
            <a:grpSpLocks/>
          </p:cNvGrpSpPr>
          <p:nvPr/>
        </p:nvGrpSpPr>
        <p:grpSpPr bwMode="auto">
          <a:xfrm>
            <a:off x="4457700" y="4133791"/>
            <a:ext cx="529201" cy="1452674"/>
            <a:chOff x="1168690" y="1856096"/>
            <a:chExt cx="936008" cy="1809465"/>
          </a:xfrm>
        </p:grpSpPr>
        <p:pic>
          <p:nvPicPr>
            <p:cNvPr id="34"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21090" y="18560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73490" y="185609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25890" y="185609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8290" y="185609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30689" y="200849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8290" y="20084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25890" y="20084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73490" y="20084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21090" y="20084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68690" y="20084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68690" y="22097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21090" y="22097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73490" y="22098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25890" y="22098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8290" y="22098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30690" y="22098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30689" y="23622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8290" y="23621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25890" y="23621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73490" y="23621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21090" y="23621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68690" y="23621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82338" y="3020704"/>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34738" y="3020704"/>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87138" y="302070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39538" y="302070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91938" y="302070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44338" y="3020705"/>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82338" y="319471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34738" y="319471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87138" y="3194712"/>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39538" y="3194712"/>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91938" y="3194712"/>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44338" y="3194712"/>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90298" y="336076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42698" y="336076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95098" y="33607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47498" y="33607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99898" y="33607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52298" y="33607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78240" y="351316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530640" y="35131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83040" y="35131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35440" y="3513161"/>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32961" y="2541897"/>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80562" y="25418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28162" y="25418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75762" y="25418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23362" y="25418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70962" y="2541896"/>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52297" y="2819400"/>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99898" y="28193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647498" y="28193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495098" y="28193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342698" y="28193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90298" y="2819399"/>
              <a:ext cx="1524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0" name="Group 89"/>
          <p:cNvGrpSpPr/>
          <p:nvPr/>
        </p:nvGrpSpPr>
        <p:grpSpPr>
          <a:xfrm>
            <a:off x="635686" y="4171950"/>
            <a:ext cx="529406" cy="1371600"/>
            <a:chOff x="1781188" y="1047750"/>
            <a:chExt cx="705874" cy="1828800"/>
          </a:xfrm>
        </p:grpSpPr>
        <p:pic>
          <p:nvPicPr>
            <p:cNvPr id="9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86800" y="1071874"/>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01685" y="107187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16570" y="107187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31456" y="107187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46340" y="123500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31456" y="12350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16570" y="12350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01685" y="12350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86800" y="12350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1914" y="12350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1914" y="145048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86800" y="145048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01685" y="145048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16570" y="145048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31456" y="145048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46341" y="145048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46340" y="1613621"/>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31456" y="1613619"/>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16570" y="1613619"/>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01685" y="1613619"/>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86800" y="1613619"/>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1914" y="1613619"/>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57064" y="221040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71949" y="221040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86834" y="2210403"/>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01720" y="2210403"/>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16605" y="2210403"/>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31490" y="2210403"/>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57064" y="2396664"/>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71949" y="2396664"/>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86834" y="239666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01720" y="239666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16605" y="239666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31490" y="2396665"/>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63064" y="25744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77950" y="2574407"/>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92835" y="257440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07720" y="257440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22606" y="257440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37491" y="2574408"/>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04743" y="273754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19628" y="2737541"/>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34513" y="2737541"/>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49399" y="2737541"/>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48053" y="1805973"/>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33168" y="180597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18283" y="180597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8"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003398" y="180597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88512" y="180597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73627" y="1805972"/>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1"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337490" y="1994921"/>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222606" y="199492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2107720" y="199492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992835" y="199492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877950" y="199492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6" name="Picture 2"/>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763064" y="1994920"/>
              <a:ext cx="163133" cy="11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7" name="TextBox 146"/>
          <p:cNvSpPr txBox="1">
            <a:spLocks noChangeArrowheads="1"/>
          </p:cNvSpPr>
          <p:nvPr/>
        </p:nvSpPr>
        <p:spPr bwMode="auto">
          <a:xfrm>
            <a:off x="211652" y="5586465"/>
            <a:ext cx="1303734" cy="21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788" i="1" dirty="0">
                <a:latin typeface="Gill Sans MT" panose="020B0502020104020203" pitchFamily="34" charset="0"/>
              </a:rPr>
              <a:t>Prism Items</a:t>
            </a:r>
            <a:endParaRPr lang="en-US" altLang="en-US" sz="750" i="1" dirty="0">
              <a:latin typeface="Gill Sans MT" pitchFamily="34" charset="0"/>
            </a:endParaRPr>
          </a:p>
        </p:txBody>
      </p:sp>
      <p:sp>
        <p:nvSpPr>
          <p:cNvPr id="148" name="TextBox 147"/>
          <p:cNvSpPr txBox="1">
            <a:spLocks noChangeArrowheads="1"/>
          </p:cNvSpPr>
          <p:nvPr/>
        </p:nvSpPr>
        <p:spPr bwMode="auto">
          <a:xfrm>
            <a:off x="5330015" y="4280469"/>
            <a:ext cx="1199936" cy="4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788" b="1" i="1" dirty="0">
                <a:latin typeface="Gill Sans MT" panose="020B0502020104020203" pitchFamily="34" charset="0"/>
              </a:rPr>
              <a:t>Cases predicted to have high likelihood of proposal conversion</a:t>
            </a:r>
            <a:endParaRPr lang="en-US" altLang="en-US" sz="750" b="1" i="1" dirty="0">
              <a:latin typeface="Gill Sans MT" pitchFamily="34" charset="0"/>
            </a:endParaRPr>
          </a:p>
        </p:txBody>
      </p:sp>
      <p:sp>
        <p:nvSpPr>
          <p:cNvPr id="149" name="Line Callout 1 (Accent Bar) 148"/>
          <p:cNvSpPr/>
          <p:nvPr/>
        </p:nvSpPr>
        <p:spPr>
          <a:xfrm rot="10800000">
            <a:off x="4751987" y="4114800"/>
            <a:ext cx="277145" cy="682446"/>
          </a:xfrm>
          <a:prstGeom prst="accentCallout1">
            <a:avLst>
              <a:gd name="adj1" fmla="val 18750"/>
              <a:gd name="adj2" fmla="val -8333"/>
              <a:gd name="adj3" fmla="val 35566"/>
              <a:gd name="adj4" fmla="val -948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Line Callout 1 (Accent Bar) 149"/>
          <p:cNvSpPr/>
          <p:nvPr/>
        </p:nvSpPr>
        <p:spPr>
          <a:xfrm rot="10800000">
            <a:off x="4759273" y="4905764"/>
            <a:ext cx="277145" cy="682446"/>
          </a:xfrm>
          <a:prstGeom prst="accentCallout1">
            <a:avLst>
              <a:gd name="adj1" fmla="val 75655"/>
              <a:gd name="adj2" fmla="val -5352"/>
              <a:gd name="adj3" fmla="val 58569"/>
              <a:gd name="adj4" fmla="val -97802"/>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TextBox 150"/>
          <p:cNvSpPr txBox="1">
            <a:spLocks noChangeArrowheads="1"/>
          </p:cNvSpPr>
          <p:nvPr/>
        </p:nvSpPr>
        <p:spPr bwMode="auto">
          <a:xfrm>
            <a:off x="5321716" y="4990658"/>
            <a:ext cx="1199936" cy="45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altLang="en-US" sz="788" b="1" i="1" dirty="0">
                <a:latin typeface="Gill Sans MT" panose="020B0502020104020203" pitchFamily="34" charset="0"/>
              </a:rPr>
              <a:t>Cases predicted to have low likelihood of proposal conversion</a:t>
            </a:r>
            <a:endParaRPr lang="en-US" altLang="en-US" sz="750" b="1" i="1" dirty="0">
              <a:latin typeface="Gill Sans MT" pitchFamily="34" charset="0"/>
            </a:endParaRPr>
          </a:p>
        </p:txBody>
      </p:sp>
      <p:sp>
        <p:nvSpPr>
          <p:cNvPr id="152" name="TextBox 151"/>
          <p:cNvSpPr txBox="1">
            <a:spLocks noChangeArrowheads="1"/>
          </p:cNvSpPr>
          <p:nvPr/>
        </p:nvSpPr>
        <p:spPr bwMode="auto">
          <a:xfrm>
            <a:off x="4286250" y="5633093"/>
            <a:ext cx="1303734"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altLang="en-US" sz="788" i="1" dirty="0">
                <a:latin typeface="Gill Sans MT" panose="020B0502020104020203" pitchFamily="34" charset="0"/>
              </a:rPr>
              <a:t>Segregated proposal conversion cases</a:t>
            </a:r>
            <a:endParaRPr lang="en-US" altLang="en-US" sz="750" i="1" dirty="0">
              <a:latin typeface="Gill Sans MT" pitchFamily="34" charset="0"/>
            </a:endParaRPr>
          </a:p>
        </p:txBody>
      </p:sp>
      <p:cxnSp>
        <p:nvCxnSpPr>
          <p:cNvPr id="153" name="Straight Connector 152"/>
          <p:cNvCxnSpPr/>
          <p:nvPr/>
        </p:nvCxnSpPr>
        <p:spPr>
          <a:xfrm flipV="1">
            <a:off x="4400550" y="4846485"/>
            <a:ext cx="742950" cy="122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
        <p:nvSpPr>
          <p:cNvPr id="154" name="Rounded Rectangle 153"/>
          <p:cNvSpPr/>
          <p:nvPr/>
        </p:nvSpPr>
        <p:spPr>
          <a:xfrm>
            <a:off x="301191" y="3681625"/>
            <a:ext cx="6195390" cy="318875"/>
          </a:xfrm>
          <a:prstGeom prst="roundRect">
            <a:avLst/>
          </a:prstGeom>
          <a:solidFill>
            <a:schemeClr val="lt1"/>
          </a:solid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defTabSz="460835">
              <a:spcBef>
                <a:spcPct val="0"/>
              </a:spcBef>
            </a:pPr>
            <a:r>
              <a:rPr lang="en-US" sz="1500" dirty="0">
                <a:solidFill>
                  <a:schemeClr val="tx1"/>
                </a:solidFill>
                <a:effectLst>
                  <a:outerShdw blurRad="31750" dist="25400" dir="5400000" algn="tl" rotWithShape="0">
                    <a:srgbClr val="000000">
                      <a:alpha val="25000"/>
                    </a:srgbClr>
                  </a:outerShdw>
                </a:effectLst>
                <a:ea typeface="+mj-ea"/>
                <a:cs typeface="+mj-cs"/>
              </a:rPr>
              <a:t>Analytics Model Approach to predict Proposal Conversion Propensity</a:t>
            </a:r>
          </a:p>
        </p:txBody>
      </p:sp>
    </p:spTree>
    <p:extLst>
      <p:ext uri="{BB962C8B-B14F-4D97-AF65-F5344CB8AC3E}">
        <p14:creationId xmlns:p14="http://schemas.microsoft.com/office/powerpoint/2010/main" val="144769017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137</a:t>
            </a:fld>
            <a:endParaRPr lang="en-US" dirty="0">
              <a:solidFill>
                <a:prstClr val="black"/>
              </a:solidFill>
            </a:endParaRPr>
          </a:p>
        </p:txBody>
      </p:sp>
      <p:sp>
        <p:nvSpPr>
          <p:cNvPr id="5" name="Title 2"/>
          <p:cNvSpPr txBox="1">
            <a:spLocks/>
          </p:cNvSpPr>
          <p:nvPr/>
        </p:nvSpPr>
        <p:spPr>
          <a:xfrm>
            <a:off x="742951" y="914401"/>
            <a:ext cx="6348740" cy="455444"/>
          </a:xfrm>
          <a:prstGeom prst="rect">
            <a:avLst/>
          </a:prstGeom>
        </p:spPr>
        <p:txBody>
          <a:bodyPr vert="horz" lIns="68580" tIns="34290" rIns="68580" bIns="34290" rtlCol="0" anchor="b">
            <a:normAutofit fontScale="625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ea typeface="Century Gothic" pitchFamily="34" charset="0"/>
                <a:cs typeface="Arial" panose="020B0604020202020204" pitchFamily="34" charset="0"/>
              </a:rPr>
              <a:t>Factors which may impact Proposal Conversion rate</a:t>
            </a:r>
            <a:endParaRPr lang="en-US" sz="3600" dirty="0">
              <a:ea typeface="Century Gothic" pitchFamily="34" charset="0"/>
              <a:cs typeface="Arial" panose="020B0604020202020204" pitchFamily="34" charset="0"/>
            </a:endParaRPr>
          </a:p>
        </p:txBody>
      </p:sp>
      <p:sp>
        <p:nvSpPr>
          <p:cNvPr id="6" name="Oval 5"/>
          <p:cNvSpPr/>
          <p:nvPr/>
        </p:nvSpPr>
        <p:spPr bwMode="auto">
          <a:xfrm>
            <a:off x="285750" y="1567073"/>
            <a:ext cx="1714500" cy="1028700"/>
          </a:xfrm>
          <a:prstGeom prst="ellipse">
            <a:avLst/>
          </a:prstGeom>
          <a:solidFill>
            <a:srgbClr val="F29D56"/>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500" b="1" dirty="0">
              <a:latin typeface="Arial" pitchFamily="-12" charset="0"/>
              <a:ea typeface="ＭＳ Ｐゴシック" pitchFamily="-12" charset="-128"/>
              <a:cs typeface="ＭＳ Ｐゴシック" pitchFamily="-12" charset="-128"/>
            </a:endParaRPr>
          </a:p>
          <a:p>
            <a:pPr algn="ctr" fontAlgn="ctr"/>
            <a:endParaRPr lang="en-US" sz="900" dirty="0">
              <a:solidFill>
                <a:srgbClr val="000000"/>
              </a:solidFill>
            </a:endParaRPr>
          </a:p>
          <a:p>
            <a:pPr algn="ctr" fontAlgn="ctr"/>
            <a:endParaRPr lang="en-US" sz="900" dirty="0">
              <a:solidFill>
                <a:srgbClr val="000000"/>
              </a:solidFill>
            </a:endParaRPr>
          </a:p>
          <a:p>
            <a:pPr algn="ctr" fontAlgn="ctr"/>
            <a:r>
              <a:rPr lang="en-US" sz="900" dirty="0">
                <a:solidFill>
                  <a:srgbClr val="000000"/>
                </a:solidFill>
              </a:rPr>
              <a:t>Policy Information</a:t>
            </a:r>
          </a:p>
        </p:txBody>
      </p:sp>
      <p:pic>
        <p:nvPicPr>
          <p:cNvPr id="7" name="Picture 6"/>
          <p:cNvPicPr>
            <a:picLocks noChangeAspect="1"/>
          </p:cNvPicPr>
          <p:nvPr/>
        </p:nvPicPr>
        <p:blipFill>
          <a:blip r:embed="rId2"/>
          <a:stretch>
            <a:fillRect/>
          </a:stretch>
        </p:blipFill>
        <p:spPr>
          <a:xfrm>
            <a:off x="2628900" y="2595772"/>
            <a:ext cx="1571612" cy="1538051"/>
          </a:xfrm>
          <a:prstGeom prst="ellipse">
            <a:avLst/>
          </a:prstGeom>
          <a:ln>
            <a:noFill/>
            <a:prstDash val="lg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8" name="Straight Arrow Connector 7"/>
          <p:cNvCxnSpPr/>
          <p:nvPr/>
        </p:nvCxnSpPr>
        <p:spPr bwMode="auto">
          <a:xfrm>
            <a:off x="2000250" y="2228850"/>
            <a:ext cx="864910" cy="514350"/>
          </a:xfrm>
          <a:prstGeom prst="straightConnector1">
            <a:avLst/>
          </a:prstGeom>
          <a:solidFill>
            <a:schemeClr val="accent1"/>
          </a:solidFill>
          <a:ln w="31750" cap="flat" cmpd="sng" algn="ctr">
            <a:solidFill>
              <a:srgbClr val="FF0000"/>
            </a:solidFill>
            <a:prstDash val="lgDash"/>
            <a:round/>
            <a:headEnd type="triangle"/>
            <a:tailEnd type="triangle"/>
          </a:ln>
          <a:effectLst/>
        </p:spPr>
      </p:cxnSp>
      <p:sp>
        <p:nvSpPr>
          <p:cNvPr id="9" name="Oval 8"/>
          <p:cNvSpPr/>
          <p:nvPr/>
        </p:nvSpPr>
        <p:spPr bwMode="auto">
          <a:xfrm>
            <a:off x="176164" y="3440195"/>
            <a:ext cx="1714500" cy="1028700"/>
          </a:xfrm>
          <a:prstGeom prst="ellipse">
            <a:avLst/>
          </a:prstGeom>
          <a:solidFill>
            <a:srgbClr val="FFFF00"/>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825" dirty="0">
              <a:latin typeface="Arial" pitchFamily="-12" charset="0"/>
              <a:ea typeface="ＭＳ Ｐゴシック" pitchFamily="-12" charset="-128"/>
              <a:cs typeface="ＭＳ Ｐゴシック" pitchFamily="-12" charset="-128"/>
            </a:endParaRPr>
          </a:p>
          <a:p>
            <a:pPr algn="ctr" fontAlgn="ctr"/>
            <a:endParaRPr lang="en-US" sz="825" dirty="0">
              <a:solidFill>
                <a:srgbClr val="000000"/>
              </a:solidFill>
            </a:endParaRPr>
          </a:p>
          <a:p>
            <a:pPr algn="ctr" fontAlgn="ctr"/>
            <a:endParaRPr lang="en-US" sz="825" dirty="0">
              <a:solidFill>
                <a:srgbClr val="000000"/>
              </a:solidFill>
            </a:endParaRPr>
          </a:p>
          <a:p>
            <a:pPr algn="ctr" fontAlgn="ctr"/>
            <a:r>
              <a:rPr lang="en-US" sz="825" dirty="0">
                <a:solidFill>
                  <a:srgbClr val="000000"/>
                </a:solidFill>
              </a:rPr>
              <a:t>Agent Information</a:t>
            </a:r>
          </a:p>
        </p:txBody>
      </p:sp>
      <p:sp>
        <p:nvSpPr>
          <p:cNvPr id="10" name="Oval 9"/>
          <p:cNvSpPr/>
          <p:nvPr/>
        </p:nvSpPr>
        <p:spPr bwMode="auto">
          <a:xfrm>
            <a:off x="2604744" y="4865749"/>
            <a:ext cx="1714500" cy="906401"/>
          </a:xfrm>
          <a:prstGeom prst="ellipse">
            <a:avLst/>
          </a:prstGeom>
          <a:solidFill>
            <a:srgbClr val="92D050"/>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788" b="1" dirty="0">
              <a:latin typeface="Arial" pitchFamily="-12" charset="0"/>
              <a:ea typeface="ＭＳ Ｐゴシック" pitchFamily="-12" charset="-128"/>
              <a:cs typeface="ＭＳ Ｐゴシック" pitchFamily="-12" charset="-128"/>
            </a:endParaRPr>
          </a:p>
          <a:p>
            <a:pPr algn="ctr" fontAlgn="ctr"/>
            <a:endParaRPr lang="en-US" sz="788" dirty="0">
              <a:solidFill>
                <a:srgbClr val="000000"/>
              </a:solidFill>
            </a:endParaRPr>
          </a:p>
          <a:p>
            <a:pPr algn="ctr" fontAlgn="ctr"/>
            <a:endParaRPr lang="en-US" sz="788" dirty="0">
              <a:solidFill>
                <a:srgbClr val="000000"/>
              </a:solidFill>
            </a:endParaRPr>
          </a:p>
          <a:p>
            <a:pPr algn="ctr" fontAlgn="ctr"/>
            <a:r>
              <a:rPr lang="en-US" sz="788" dirty="0">
                <a:solidFill>
                  <a:srgbClr val="000000"/>
                </a:solidFill>
              </a:rPr>
              <a:t>Covered Employee Information</a:t>
            </a:r>
          </a:p>
        </p:txBody>
      </p:sp>
      <p:sp>
        <p:nvSpPr>
          <p:cNvPr id="11" name="Oval 10"/>
          <p:cNvSpPr/>
          <p:nvPr/>
        </p:nvSpPr>
        <p:spPr bwMode="auto">
          <a:xfrm>
            <a:off x="4428830" y="1613162"/>
            <a:ext cx="1714500" cy="1028700"/>
          </a:xfrm>
          <a:prstGeom prst="ellipse">
            <a:avLst/>
          </a:prstGeom>
          <a:solidFill>
            <a:schemeClr val="tx1">
              <a:lumMod val="50000"/>
              <a:lumOff val="50000"/>
            </a:schemeClr>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500" b="1" dirty="0">
              <a:latin typeface="Arial" pitchFamily="-12" charset="0"/>
              <a:ea typeface="ＭＳ Ｐゴシック" pitchFamily="-12" charset="-128"/>
              <a:cs typeface="ＭＳ Ｐゴシック" pitchFamily="-12" charset="-128"/>
            </a:endParaRPr>
          </a:p>
          <a:p>
            <a:pPr algn="ctr" fontAlgn="ctr"/>
            <a:endParaRPr lang="en-US" sz="900" dirty="0">
              <a:solidFill>
                <a:srgbClr val="000000"/>
              </a:solidFill>
            </a:endParaRPr>
          </a:p>
          <a:p>
            <a:pPr algn="ctr" fontAlgn="ctr"/>
            <a:endParaRPr lang="en-US" sz="900" dirty="0">
              <a:solidFill>
                <a:srgbClr val="000000"/>
              </a:solidFill>
            </a:endParaRPr>
          </a:p>
          <a:p>
            <a:pPr algn="ctr" fontAlgn="ctr"/>
            <a:r>
              <a:rPr lang="en-US" sz="900" dirty="0">
                <a:solidFill>
                  <a:srgbClr val="000000"/>
                </a:solidFill>
              </a:rPr>
              <a:t>Benefits Information</a:t>
            </a:r>
          </a:p>
        </p:txBody>
      </p:sp>
      <p:cxnSp>
        <p:nvCxnSpPr>
          <p:cNvPr id="12" name="Straight Arrow Connector 11"/>
          <p:cNvCxnSpPr/>
          <p:nvPr/>
        </p:nvCxnSpPr>
        <p:spPr bwMode="auto">
          <a:xfrm flipH="1">
            <a:off x="4114800" y="2628900"/>
            <a:ext cx="800100" cy="514350"/>
          </a:xfrm>
          <a:prstGeom prst="straightConnector1">
            <a:avLst/>
          </a:prstGeom>
          <a:solidFill>
            <a:schemeClr val="accent1"/>
          </a:solidFill>
          <a:ln w="31750" cap="flat" cmpd="sng" algn="ctr">
            <a:solidFill>
              <a:srgbClr val="FF0000"/>
            </a:solidFill>
            <a:prstDash val="lgDash"/>
            <a:round/>
            <a:headEnd type="triangle"/>
            <a:tailEnd type="triangle"/>
          </a:ln>
          <a:effectLst/>
        </p:spPr>
      </p:cxnSp>
      <p:sp>
        <p:nvSpPr>
          <p:cNvPr id="13" name="Oval 12"/>
          <p:cNvSpPr/>
          <p:nvPr/>
        </p:nvSpPr>
        <p:spPr bwMode="auto">
          <a:xfrm>
            <a:off x="5078102" y="3798752"/>
            <a:ext cx="1714500" cy="1028700"/>
          </a:xfrm>
          <a:prstGeom prst="ellipse">
            <a:avLst/>
          </a:prstGeom>
          <a:solidFill>
            <a:srgbClr val="92D050"/>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788" b="1" dirty="0">
              <a:latin typeface="Arial" pitchFamily="-12" charset="0"/>
              <a:ea typeface="ＭＳ Ｐゴシック" pitchFamily="-12" charset="-128"/>
              <a:cs typeface="ＭＳ Ｐゴシック" pitchFamily="-12" charset="-128"/>
            </a:endParaRPr>
          </a:p>
          <a:p>
            <a:pPr algn="ctr" fontAlgn="ctr"/>
            <a:endParaRPr lang="en-US" sz="788" dirty="0">
              <a:solidFill>
                <a:srgbClr val="000000"/>
              </a:solidFill>
            </a:endParaRPr>
          </a:p>
          <a:p>
            <a:pPr algn="ctr" fontAlgn="ctr"/>
            <a:endParaRPr lang="en-US" sz="788" dirty="0">
              <a:solidFill>
                <a:srgbClr val="000000"/>
              </a:solidFill>
            </a:endParaRPr>
          </a:p>
          <a:p>
            <a:pPr algn="ctr" fontAlgn="ctr"/>
            <a:endParaRPr lang="en-US" sz="788" dirty="0">
              <a:solidFill>
                <a:srgbClr val="000000"/>
              </a:solidFill>
            </a:endParaRPr>
          </a:p>
          <a:p>
            <a:pPr algn="ctr" fontAlgn="ctr"/>
            <a:r>
              <a:rPr lang="en-US" sz="788" dirty="0">
                <a:solidFill>
                  <a:srgbClr val="000000"/>
                </a:solidFill>
              </a:rPr>
              <a:t>Client Information</a:t>
            </a:r>
          </a:p>
        </p:txBody>
      </p:sp>
      <p:cxnSp>
        <p:nvCxnSpPr>
          <p:cNvPr id="14" name="Straight Arrow Connector 13"/>
          <p:cNvCxnSpPr>
            <a:stCxn id="13" idx="2"/>
          </p:cNvCxnSpPr>
          <p:nvPr/>
        </p:nvCxnSpPr>
        <p:spPr bwMode="auto">
          <a:xfrm flipH="1" flipV="1">
            <a:off x="4057650" y="3886201"/>
            <a:ext cx="1020452" cy="426902"/>
          </a:xfrm>
          <a:prstGeom prst="straightConnector1">
            <a:avLst/>
          </a:prstGeom>
          <a:solidFill>
            <a:schemeClr val="accent1"/>
          </a:solidFill>
          <a:ln w="31750" cap="flat" cmpd="sng" algn="ctr">
            <a:solidFill>
              <a:srgbClr val="FF0000"/>
            </a:solidFill>
            <a:prstDash val="lgDash"/>
            <a:round/>
            <a:headEnd type="triangle"/>
            <a:tailEnd type="triangle"/>
          </a:ln>
          <a:effectLst/>
        </p:spPr>
      </p:cxnSp>
      <p:cxnSp>
        <p:nvCxnSpPr>
          <p:cNvPr id="15" name="Straight Arrow Connector 14"/>
          <p:cNvCxnSpPr/>
          <p:nvPr/>
        </p:nvCxnSpPr>
        <p:spPr bwMode="auto">
          <a:xfrm flipV="1">
            <a:off x="3429000" y="4133824"/>
            <a:ext cx="0" cy="693629"/>
          </a:xfrm>
          <a:prstGeom prst="straightConnector1">
            <a:avLst/>
          </a:prstGeom>
          <a:solidFill>
            <a:schemeClr val="accent1"/>
          </a:solidFill>
          <a:ln w="31750" cap="flat" cmpd="sng" algn="ctr">
            <a:solidFill>
              <a:srgbClr val="FF0000"/>
            </a:solidFill>
            <a:prstDash val="lgDash"/>
            <a:round/>
            <a:headEnd type="triangle"/>
            <a:tailEnd type="triangle"/>
          </a:ln>
          <a:effectLst/>
        </p:spPr>
      </p:cxnSp>
      <p:cxnSp>
        <p:nvCxnSpPr>
          <p:cNvPr id="16" name="Straight Arrow Connector 15"/>
          <p:cNvCxnSpPr/>
          <p:nvPr/>
        </p:nvCxnSpPr>
        <p:spPr bwMode="auto">
          <a:xfrm flipH="1">
            <a:off x="1890664" y="3886200"/>
            <a:ext cx="909686" cy="147125"/>
          </a:xfrm>
          <a:prstGeom prst="straightConnector1">
            <a:avLst/>
          </a:prstGeom>
          <a:solidFill>
            <a:schemeClr val="accent1"/>
          </a:solidFill>
          <a:ln w="31750" cap="flat" cmpd="sng" algn="ctr">
            <a:solidFill>
              <a:srgbClr val="FF0000"/>
            </a:solidFill>
            <a:prstDash val="lgDash"/>
            <a:round/>
            <a:headEnd type="triangle"/>
            <a:tailEnd type="triangle"/>
          </a:ln>
          <a:effectLst/>
        </p:spPr>
      </p:cxnSp>
      <p:pic>
        <p:nvPicPr>
          <p:cNvPr id="17" name="Picture 2" descr="https://media.licdn.com/mpr/mpr/p/3/005/093/317/3c378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 y="-102394"/>
            <a:ext cx="14288" cy="71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26" y="3555541"/>
            <a:ext cx="814388" cy="404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9719" y="3959763"/>
            <a:ext cx="433007" cy="43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0400" y="5022267"/>
            <a:ext cx="514350" cy="34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66546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138</a:t>
            </a:fld>
            <a:endParaRPr lang="en-US" dirty="0">
              <a:solidFill>
                <a:prstClr val="black"/>
              </a:solidFill>
            </a:endParaRPr>
          </a:p>
        </p:txBody>
      </p:sp>
      <p:sp>
        <p:nvSpPr>
          <p:cNvPr id="5" name="Title 2"/>
          <p:cNvSpPr txBox="1">
            <a:spLocks/>
          </p:cNvSpPr>
          <p:nvPr/>
        </p:nvSpPr>
        <p:spPr>
          <a:xfrm>
            <a:off x="742951" y="914401"/>
            <a:ext cx="6348740" cy="455444"/>
          </a:xfrm>
          <a:prstGeom prst="rect">
            <a:avLst/>
          </a:prstGeom>
        </p:spPr>
        <p:txBody>
          <a:bodyPr vert="horz" lIns="68580" tIns="34290" rIns="68580" bIns="3429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500"/>
              <a:t>Model Design – Master Predictor list versus significant variables</a:t>
            </a:r>
            <a:endParaRPr lang="en-US" sz="1500" dirty="0"/>
          </a:p>
        </p:txBody>
      </p:sp>
      <p:graphicFrame>
        <p:nvGraphicFramePr>
          <p:cNvPr id="6" name="Table 5"/>
          <p:cNvGraphicFramePr>
            <a:graphicFrameLocks noGrp="1"/>
          </p:cNvGraphicFramePr>
          <p:nvPr>
            <p:extLst/>
          </p:nvPr>
        </p:nvGraphicFramePr>
        <p:xfrm>
          <a:off x="228600" y="1771650"/>
          <a:ext cx="2800350" cy="3543306"/>
        </p:xfrm>
        <a:graphic>
          <a:graphicData uri="http://schemas.openxmlformats.org/drawingml/2006/table">
            <a:tbl>
              <a:tblPr/>
              <a:tblGrid>
                <a:gridCol w="125730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tblGrid>
              <a:tr h="222104">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dirty="0" smtClean="0">
                          <a:latin typeface="Candara" panose="020E0502030303020204" pitchFamily="34" charset="0"/>
                        </a:rPr>
                        <a:t>Master Predictor list</a:t>
                      </a: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pPr lvl="0" algn="l" rtl="0" fontAlgn="ctr"/>
                      <a:endParaRPr lang="en-US" sz="900" b="1" i="0" u="none" strike="noStrike" dirty="0">
                        <a:solidFill>
                          <a:srgbClr val="000000"/>
                        </a:solidFill>
                        <a:effectLst/>
                        <a:latin typeface="+mn-lt"/>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22104">
                <a:tc>
                  <a:txBody>
                    <a:bodyPr/>
                    <a:lstStyle/>
                    <a:p>
                      <a:pPr lvl="0" algn="l" rtl="0" fontAlgn="ctr"/>
                      <a:r>
                        <a:rPr lang="en-US" sz="700" b="1" i="0" u="none" strike="noStrike" dirty="0">
                          <a:solidFill>
                            <a:srgbClr val="000000"/>
                          </a:solidFill>
                          <a:effectLst/>
                          <a:latin typeface="+mn-lt"/>
                        </a:rPr>
                        <a:t>Column Name</a:t>
                      </a: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lvl="0" algn="l" rtl="0" fontAlgn="ctr"/>
                      <a:r>
                        <a:rPr lang="en-US" sz="700" b="1" i="0" u="none" strike="noStrike" dirty="0">
                          <a:solidFill>
                            <a:srgbClr val="000000"/>
                          </a:solidFill>
                          <a:effectLst/>
                          <a:latin typeface="+mn-lt"/>
                        </a:rPr>
                        <a:t>Description</a:t>
                      </a: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279840">
                <a:tc>
                  <a:txBody>
                    <a:bodyPr/>
                    <a:lstStyle/>
                    <a:p>
                      <a:pPr algn="l" rtl="0" fontAlgn="ctr"/>
                      <a:r>
                        <a:rPr lang="en-US" sz="800" b="0" i="0" u="none" strike="noStrike" dirty="0">
                          <a:solidFill>
                            <a:srgbClr val="000000"/>
                          </a:solidFill>
                          <a:effectLst/>
                          <a:latin typeface="+mn-lt"/>
                        </a:rPr>
                        <a:t>AGENCY</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a:solidFill>
                            <a:srgbClr val="000000"/>
                          </a:solidFill>
                          <a:effectLst/>
                          <a:latin typeface="+mn-lt"/>
                        </a:rPr>
                        <a:t>Broker Name Or Agency Name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387907">
                <a:tc>
                  <a:txBody>
                    <a:bodyPr/>
                    <a:lstStyle/>
                    <a:p>
                      <a:pPr algn="l" rtl="0" fontAlgn="ctr"/>
                      <a:r>
                        <a:rPr lang="en-US" sz="800" b="0" i="0" u="none" strike="noStrike" dirty="0">
                          <a:solidFill>
                            <a:srgbClr val="000000"/>
                          </a:solidFill>
                          <a:effectLst/>
                          <a:latin typeface="+mn-lt"/>
                        </a:rPr>
                        <a:t>NUMBER OF ELLIGIBLE EMPLOYEES</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a:solidFill>
                            <a:srgbClr val="000000"/>
                          </a:solidFill>
                          <a:effectLst/>
                          <a:latin typeface="+mn-lt"/>
                        </a:rPr>
                        <a:t>Number Of Elligible Employees In Policy</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15372">
                <a:tc>
                  <a:txBody>
                    <a:bodyPr/>
                    <a:lstStyle/>
                    <a:p>
                      <a:pPr algn="l" rtl="0" fontAlgn="ctr"/>
                      <a:r>
                        <a:rPr lang="en-US" sz="800" b="0" i="0" u="none" strike="noStrike" dirty="0">
                          <a:solidFill>
                            <a:srgbClr val="000000"/>
                          </a:solidFill>
                          <a:effectLst/>
                          <a:latin typeface="+mn-lt"/>
                        </a:rPr>
                        <a:t>CROSS QUOTE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 </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326298">
                <a:tc>
                  <a:txBody>
                    <a:bodyPr/>
                    <a:lstStyle/>
                    <a:p>
                      <a:pPr algn="l" fontAlgn="b"/>
                      <a:r>
                        <a:rPr lang="en-US" sz="800" b="0" i="0" u="none" strike="noStrike" dirty="0" err="1" smtClean="0">
                          <a:solidFill>
                            <a:srgbClr val="000000"/>
                          </a:solidFill>
                          <a:effectLst/>
                          <a:latin typeface="+mn-lt"/>
                        </a:rPr>
                        <a:t>RECEIVED_VS_EFFECTIVE_Flag</a:t>
                      </a:r>
                      <a:endParaRPr lang="en-US" sz="800" b="0" i="0" u="none" strike="noStrike" dirty="0">
                        <a:solidFill>
                          <a:srgbClr val="000000"/>
                        </a:solidFill>
                        <a:effectLst/>
                        <a:latin typeface="+mn-lt"/>
                      </a:endParaRP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dirty="0" smtClean="0">
                          <a:solidFill>
                            <a:srgbClr val="000000"/>
                          </a:solidFill>
                          <a:effectLst/>
                          <a:latin typeface="+mn-lt"/>
                        </a:rPr>
                        <a:t>RECEIVED</a:t>
                      </a:r>
                      <a:r>
                        <a:rPr lang="en-US" sz="800" b="0" i="0" u="none" strike="noStrike" baseline="0" dirty="0" smtClean="0">
                          <a:solidFill>
                            <a:srgbClr val="000000"/>
                          </a:solidFill>
                          <a:effectLst/>
                          <a:latin typeface="+mn-lt"/>
                        </a:rPr>
                        <a:t> </a:t>
                      </a:r>
                      <a:r>
                        <a:rPr lang="en-US" sz="800" b="0" i="0" u="none" strike="noStrike" dirty="0" smtClean="0">
                          <a:solidFill>
                            <a:srgbClr val="000000"/>
                          </a:solidFill>
                          <a:effectLst/>
                          <a:latin typeface="+mn-lt"/>
                        </a:rPr>
                        <a:t>VS EFFECTIVE</a:t>
                      </a:r>
                      <a:r>
                        <a:rPr lang="en-US" sz="800" b="0" i="0" u="none" strike="noStrike" baseline="0" dirty="0" smtClean="0">
                          <a:solidFill>
                            <a:srgbClr val="000000"/>
                          </a:solidFill>
                          <a:effectLst/>
                          <a:latin typeface="+mn-lt"/>
                        </a:rPr>
                        <a:t> </a:t>
                      </a:r>
                      <a:r>
                        <a:rPr lang="en-US" sz="800" b="0" i="0" u="none" strike="noStrike" dirty="0" smtClean="0">
                          <a:solidFill>
                            <a:srgbClr val="000000"/>
                          </a:solidFill>
                          <a:effectLst/>
                          <a:latin typeface="+mn-lt"/>
                        </a:rPr>
                        <a:t>Flag</a:t>
                      </a:r>
                      <a:endParaRPr lang="en-US" sz="800" b="0" i="0" u="none" strike="noStrike" dirty="0">
                        <a:solidFill>
                          <a:srgbClr val="000000"/>
                        </a:solidFill>
                        <a:effectLst/>
                        <a:latin typeface="+mn-lt"/>
                      </a:endParaRP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5"/>
                  </a:ext>
                </a:extLst>
              </a:tr>
              <a:tr h="199831">
                <a:tc>
                  <a:txBody>
                    <a:bodyPr/>
                    <a:lstStyle/>
                    <a:p>
                      <a:pPr algn="l" rtl="0" fontAlgn="ctr"/>
                      <a:r>
                        <a:rPr lang="en-US" sz="800" b="0" i="0" u="none" strike="noStrike" dirty="0">
                          <a:solidFill>
                            <a:srgbClr val="000000"/>
                          </a:solidFill>
                          <a:effectLst/>
                          <a:latin typeface="+mn-lt"/>
                        </a:rPr>
                        <a:t>BUSINESS GROUP TYPE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smtClean="0">
                          <a:solidFill>
                            <a:srgbClr val="000000"/>
                          </a:solidFill>
                          <a:effectLst/>
                          <a:latin typeface="+mn-lt"/>
                        </a:rPr>
                        <a:t>FLOW/SBS</a:t>
                      </a:r>
                      <a:endParaRPr lang="en-US" sz="800" b="0" i="0" u="none" strike="noStrike" dirty="0">
                        <a:solidFill>
                          <a:srgbClr val="000000"/>
                        </a:solidFill>
                        <a:effectLst/>
                        <a:latin typeface="+mn-lt"/>
                      </a:endParaRP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6"/>
                  </a:ext>
                </a:extLst>
              </a:tr>
              <a:tr h="387907">
                <a:tc>
                  <a:txBody>
                    <a:bodyPr/>
                    <a:lstStyle/>
                    <a:p>
                      <a:pPr algn="l" rtl="0" fontAlgn="ctr"/>
                      <a:r>
                        <a:rPr lang="en-US" sz="800" b="0" i="0" u="none" strike="noStrike">
                          <a:solidFill>
                            <a:srgbClr val="000000"/>
                          </a:solidFill>
                          <a:effectLst/>
                          <a:latin typeface="+mn-lt"/>
                        </a:rPr>
                        <a:t>SALES OFFICE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The Office Under Which The Case Will Be Serviced</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7"/>
                  </a:ext>
                </a:extLst>
              </a:tr>
              <a:tr h="387907">
                <a:tc>
                  <a:txBody>
                    <a:bodyPr/>
                    <a:lstStyle/>
                    <a:p>
                      <a:pPr algn="l" rtl="0" fontAlgn="ctr"/>
                      <a:r>
                        <a:rPr lang="en-US" sz="800" b="0" i="0" u="none" strike="noStrike">
                          <a:solidFill>
                            <a:srgbClr val="000000"/>
                          </a:solidFill>
                          <a:effectLst/>
                          <a:latin typeface="+mn-lt"/>
                        </a:rPr>
                        <a:t>SALES REP</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The Person Who Handles The Policy Sales For The Hartford</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8"/>
                  </a:ext>
                </a:extLst>
              </a:tr>
              <a:tr h="199831">
                <a:tc>
                  <a:txBody>
                    <a:bodyPr/>
                    <a:lstStyle/>
                    <a:p>
                      <a:pPr algn="l" rtl="0" fontAlgn="ctr"/>
                      <a:r>
                        <a:rPr lang="en-US" sz="800" b="0" i="0" u="none" strike="noStrike">
                          <a:solidFill>
                            <a:srgbClr val="000000"/>
                          </a:solidFill>
                          <a:effectLst/>
                          <a:latin typeface="+mn-lt"/>
                        </a:rPr>
                        <a:t>CASE LABEL</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 </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9"/>
                  </a:ext>
                </a:extLst>
              </a:tr>
              <a:tr h="387907">
                <a:tc>
                  <a:txBody>
                    <a:bodyPr/>
                    <a:lstStyle/>
                    <a:p>
                      <a:pPr algn="l" rtl="0" fontAlgn="ctr"/>
                      <a:r>
                        <a:rPr lang="en-US" sz="800" b="0" i="0" u="none" strike="noStrike">
                          <a:solidFill>
                            <a:srgbClr val="000000"/>
                          </a:solidFill>
                          <a:effectLst/>
                          <a:latin typeface="+mn-lt"/>
                        </a:rPr>
                        <a:t>MISSING INFO RECEIVED DATE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Additional Information Received Date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10"/>
                  </a:ext>
                </a:extLst>
              </a:tr>
              <a:tr h="326298">
                <a:tc>
                  <a:txBody>
                    <a:bodyPr/>
                    <a:lstStyle/>
                    <a:p>
                      <a:pPr algn="l" rtl="0" fontAlgn="ctr"/>
                      <a:r>
                        <a:rPr lang="en-US" sz="800" b="0" i="0" u="none" strike="noStrike" dirty="0">
                          <a:solidFill>
                            <a:srgbClr val="000000"/>
                          </a:solidFill>
                          <a:effectLst/>
                          <a:latin typeface="+mn-lt"/>
                        </a:rPr>
                        <a:t>DUE DT</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Quote Completion Date ( 5 Days Sla)</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7" name="Right Arrow 6"/>
          <p:cNvSpPr/>
          <p:nvPr/>
        </p:nvSpPr>
        <p:spPr>
          <a:xfrm>
            <a:off x="3086100" y="2914651"/>
            <a:ext cx="914400" cy="514349"/>
          </a:xfrm>
          <a:prstGeom prst="rightArrow">
            <a:avLst/>
          </a:prstGeom>
          <a:solidFill>
            <a:srgbClr val="13B196"/>
          </a:solidFill>
          <a:ln w="12700">
            <a:solidFill>
              <a:srgbClr val="13B1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Candara" panose="020E0502030303020204" pitchFamily="34" charset="0"/>
            </a:endParaRPr>
          </a:p>
        </p:txBody>
      </p:sp>
      <p:graphicFrame>
        <p:nvGraphicFramePr>
          <p:cNvPr id="8" name="Table 7"/>
          <p:cNvGraphicFramePr>
            <a:graphicFrameLocks noGrp="1"/>
          </p:cNvGraphicFramePr>
          <p:nvPr>
            <p:extLst/>
          </p:nvPr>
        </p:nvGraphicFramePr>
        <p:xfrm>
          <a:off x="4057650" y="2084795"/>
          <a:ext cx="2343150" cy="2059761"/>
        </p:xfrm>
        <a:graphic>
          <a:graphicData uri="http://schemas.openxmlformats.org/drawingml/2006/table">
            <a:tbl>
              <a:tblPr/>
              <a:tblGrid>
                <a:gridCol w="1120314">
                  <a:extLst>
                    <a:ext uri="{9D8B030D-6E8A-4147-A177-3AD203B41FA5}">
                      <a16:colId xmlns:a16="http://schemas.microsoft.com/office/drawing/2014/main" val="20000"/>
                    </a:ext>
                  </a:extLst>
                </a:gridCol>
                <a:gridCol w="1222836">
                  <a:extLst>
                    <a:ext uri="{9D8B030D-6E8A-4147-A177-3AD203B41FA5}">
                      <a16:colId xmlns:a16="http://schemas.microsoft.com/office/drawing/2014/main" val="20001"/>
                    </a:ext>
                  </a:extLst>
                </a:gridCol>
              </a:tblGrid>
              <a:tr h="276653">
                <a:tc gridSpan="2">
                  <a:txBody>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900" b="1" i="0" u="none" strike="noStrike" cap="none" normalizeH="0" baseline="0" dirty="0" smtClean="0">
                          <a:ln>
                            <a:noFill/>
                          </a:ln>
                          <a:solidFill>
                            <a:schemeClr val="tx1"/>
                          </a:solidFill>
                          <a:effectLst/>
                          <a:latin typeface="Arial" pitchFamily="-12" charset="0"/>
                          <a:ea typeface="ＭＳ Ｐゴシック" pitchFamily="-12" charset="-128"/>
                          <a:cs typeface="ＭＳ Ｐゴシック" pitchFamily="-12" charset="-128"/>
                        </a:rPr>
                        <a:t>Final Variable</a:t>
                      </a:r>
                      <a:endParaRPr kumimoji="0" lang="en-US" sz="9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pPr lvl="0" algn="l" rtl="0" fontAlgn="ctr"/>
                      <a:endParaRPr lang="en-US" sz="900" b="1" i="0" u="none" strike="noStrike" dirty="0">
                        <a:solidFill>
                          <a:srgbClr val="000000"/>
                        </a:solidFill>
                        <a:effectLst/>
                        <a:latin typeface="+mn-lt"/>
                      </a:endParaRPr>
                    </a:p>
                  </a:txBody>
                  <a:tcPr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76653">
                <a:tc>
                  <a:txBody>
                    <a:bodyPr/>
                    <a:lstStyle/>
                    <a:p>
                      <a:pPr lvl="0" algn="l" rtl="0" fontAlgn="ctr"/>
                      <a:r>
                        <a:rPr lang="en-US" sz="700" b="1" i="0" u="none" strike="noStrike" dirty="0">
                          <a:solidFill>
                            <a:srgbClr val="000000"/>
                          </a:solidFill>
                          <a:effectLst/>
                          <a:latin typeface="+mn-lt"/>
                        </a:rPr>
                        <a:t>Column Name</a:t>
                      </a: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lvl="0" algn="l" rtl="0" fontAlgn="ctr"/>
                      <a:r>
                        <a:rPr lang="en-US" sz="700" b="1" i="0" u="none" strike="noStrike" dirty="0">
                          <a:solidFill>
                            <a:srgbClr val="000000"/>
                          </a:solidFill>
                          <a:effectLst/>
                          <a:latin typeface="+mn-lt"/>
                        </a:rPr>
                        <a:t>Description</a:t>
                      </a:r>
                    </a:p>
                  </a:txBody>
                  <a:tcPr marL="68580"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348570">
                <a:tc>
                  <a:txBody>
                    <a:bodyPr/>
                    <a:lstStyle/>
                    <a:p>
                      <a:pPr algn="l" rtl="0" fontAlgn="ctr"/>
                      <a:r>
                        <a:rPr lang="en-US" sz="800" b="0" i="0" u="none" strike="noStrike" dirty="0">
                          <a:solidFill>
                            <a:srgbClr val="000000"/>
                          </a:solidFill>
                          <a:effectLst/>
                          <a:latin typeface="+mn-lt"/>
                        </a:rPr>
                        <a:t>AGENCY</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a:solidFill>
                            <a:srgbClr val="000000"/>
                          </a:solidFill>
                          <a:effectLst/>
                          <a:latin typeface="+mn-lt"/>
                        </a:rPr>
                        <a:t>Broker Name Or Agency Name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2"/>
                  </a:ext>
                </a:extLst>
              </a:tr>
              <a:tr h="483179">
                <a:tc>
                  <a:txBody>
                    <a:bodyPr/>
                    <a:lstStyle/>
                    <a:p>
                      <a:pPr algn="l" rtl="0" fontAlgn="ctr"/>
                      <a:r>
                        <a:rPr lang="en-US" sz="800" b="0" i="0" u="none" strike="noStrike" dirty="0">
                          <a:solidFill>
                            <a:srgbClr val="000000"/>
                          </a:solidFill>
                          <a:effectLst/>
                          <a:latin typeface="+mn-lt"/>
                        </a:rPr>
                        <a:t>NUMBER OF ELLIGIBLE EMPLOYEES</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a:solidFill>
                            <a:srgbClr val="000000"/>
                          </a:solidFill>
                          <a:effectLst/>
                          <a:latin typeface="+mn-lt"/>
                        </a:rPr>
                        <a:t>Number Of Elligible Employees In Policy</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3"/>
                  </a:ext>
                </a:extLst>
              </a:tr>
              <a:tr h="268268">
                <a:tc>
                  <a:txBody>
                    <a:bodyPr/>
                    <a:lstStyle/>
                    <a:p>
                      <a:pPr algn="l" rtl="0" fontAlgn="ctr"/>
                      <a:r>
                        <a:rPr lang="en-US" sz="800" b="0" i="0" u="none" strike="noStrike" dirty="0">
                          <a:solidFill>
                            <a:srgbClr val="000000"/>
                          </a:solidFill>
                          <a:effectLst/>
                          <a:latin typeface="+mn-lt"/>
                        </a:rPr>
                        <a:t>CROSS QUOTE</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rtl="0" fontAlgn="ctr"/>
                      <a:r>
                        <a:rPr lang="en-US" sz="800" b="0" i="0" u="none" strike="noStrike" dirty="0">
                          <a:solidFill>
                            <a:srgbClr val="000000"/>
                          </a:solidFill>
                          <a:effectLst/>
                          <a:latin typeface="+mn-lt"/>
                        </a:rPr>
                        <a:t> </a:t>
                      </a: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0004"/>
                  </a:ext>
                </a:extLst>
              </a:tr>
              <a:tr h="406438">
                <a:tc>
                  <a:txBody>
                    <a:bodyPr/>
                    <a:lstStyle/>
                    <a:p>
                      <a:pPr algn="l" fontAlgn="b"/>
                      <a:r>
                        <a:rPr lang="en-US" sz="800" b="0" i="0" u="none" strike="noStrike" dirty="0" err="1" smtClean="0">
                          <a:solidFill>
                            <a:srgbClr val="000000"/>
                          </a:solidFill>
                          <a:effectLst/>
                          <a:latin typeface="+mn-lt"/>
                        </a:rPr>
                        <a:t>RECEIVED_VS_EFFECTIVE_Flag</a:t>
                      </a:r>
                      <a:endParaRPr lang="en-US" sz="800" b="0" i="0" u="none" strike="noStrike" dirty="0">
                        <a:solidFill>
                          <a:srgbClr val="000000"/>
                        </a:solidFill>
                        <a:effectLst/>
                        <a:latin typeface="+mn-lt"/>
                      </a:endParaRP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smtClean="0">
                          <a:solidFill>
                            <a:srgbClr val="000000"/>
                          </a:solidFill>
                          <a:effectLst/>
                          <a:latin typeface="+mn-lt"/>
                        </a:rPr>
                        <a:t>RECEIVED</a:t>
                      </a:r>
                      <a:r>
                        <a:rPr lang="en-US" sz="800" b="0" i="0" u="none" strike="noStrike" baseline="0" dirty="0" smtClean="0">
                          <a:solidFill>
                            <a:srgbClr val="000000"/>
                          </a:solidFill>
                          <a:effectLst/>
                          <a:latin typeface="+mn-lt"/>
                        </a:rPr>
                        <a:t> </a:t>
                      </a:r>
                      <a:r>
                        <a:rPr lang="en-US" sz="800" b="0" i="0" u="none" strike="noStrike" dirty="0" smtClean="0">
                          <a:solidFill>
                            <a:srgbClr val="000000"/>
                          </a:solidFill>
                          <a:effectLst/>
                          <a:latin typeface="+mn-lt"/>
                        </a:rPr>
                        <a:t>VS EFFECTIVE</a:t>
                      </a:r>
                      <a:r>
                        <a:rPr lang="en-US" sz="800" b="0" i="0" u="none" strike="noStrike" baseline="0" dirty="0" smtClean="0">
                          <a:solidFill>
                            <a:srgbClr val="000000"/>
                          </a:solidFill>
                          <a:effectLst/>
                          <a:latin typeface="+mn-lt"/>
                        </a:rPr>
                        <a:t> </a:t>
                      </a:r>
                      <a:r>
                        <a:rPr lang="en-US" sz="800" b="0" i="0" u="none" strike="noStrike" dirty="0" smtClean="0">
                          <a:solidFill>
                            <a:srgbClr val="000000"/>
                          </a:solidFill>
                          <a:effectLst/>
                          <a:latin typeface="+mn-lt"/>
                        </a:rPr>
                        <a:t>Flag</a:t>
                      </a:r>
                      <a:endParaRPr lang="en-US" sz="800" b="0" i="0" u="none" strike="noStrike" dirty="0">
                        <a:solidFill>
                          <a:srgbClr val="000000"/>
                        </a:solidFill>
                        <a:effectLst/>
                        <a:latin typeface="+mn-lt"/>
                      </a:endParaRPr>
                    </a:p>
                  </a:txBody>
                  <a:tcPr marL="6429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0083550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12"/>
          </p:nvPr>
        </p:nvSpPr>
        <p:spPr>
          <a:xfrm>
            <a:off x="1014675" y="5747469"/>
            <a:ext cx="274320" cy="273844"/>
          </a:xfrm>
        </p:spPr>
        <p:txBody>
          <a:bodyPr/>
          <a:lstStyle/>
          <a:p>
            <a:fld id="{671C97F3-19C9-4063-AC16-963CB8D9C4F0}" type="slidenum">
              <a:rPr lang="en-US" smtClean="0">
                <a:solidFill>
                  <a:prstClr val="black"/>
                </a:solidFill>
              </a:rPr>
              <a:pPr/>
              <a:t>139</a:t>
            </a:fld>
            <a:endParaRPr lang="en-US" dirty="0">
              <a:solidFill>
                <a:prstClr val="black"/>
              </a:solidFill>
            </a:endParaRPr>
          </a:p>
        </p:txBody>
      </p:sp>
      <p:sp>
        <p:nvSpPr>
          <p:cNvPr id="5" name="Title 2"/>
          <p:cNvSpPr txBox="1">
            <a:spLocks/>
          </p:cNvSpPr>
          <p:nvPr/>
        </p:nvSpPr>
        <p:spPr>
          <a:xfrm>
            <a:off x="742951" y="914401"/>
            <a:ext cx="6348740" cy="455444"/>
          </a:xfrm>
          <a:prstGeom prst="rect">
            <a:avLst/>
          </a:prstGeom>
        </p:spPr>
        <p:txBody>
          <a:bodyPr vert="horz" lIns="68580" tIns="34290" rIns="68580" bIns="34290" rtlCol="0" anchor="b">
            <a:normAutofit fontScale="775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a:latin typeface="Gill Sans MT" panose="020B0502020104020203"/>
              </a:rPr>
              <a:t>Statistical Model Output &amp; Validation Results</a:t>
            </a:r>
            <a:endParaRPr lang="en-US" sz="3600" dirty="0">
              <a:latin typeface="Gill Sans MT" panose="020B0502020104020203"/>
            </a:endParaRPr>
          </a:p>
        </p:txBody>
      </p:sp>
      <p:graphicFrame>
        <p:nvGraphicFramePr>
          <p:cNvPr id="6" name="Table 5"/>
          <p:cNvGraphicFramePr>
            <a:graphicFrameLocks noGrp="1"/>
          </p:cNvGraphicFramePr>
          <p:nvPr>
            <p:extLst/>
          </p:nvPr>
        </p:nvGraphicFramePr>
        <p:xfrm>
          <a:off x="57150" y="1600200"/>
          <a:ext cx="4229102" cy="2141224"/>
        </p:xfrm>
        <a:graphic>
          <a:graphicData uri="http://schemas.openxmlformats.org/drawingml/2006/table">
            <a:tbl>
              <a:tblPr/>
              <a:tblGrid>
                <a:gridCol w="1600200">
                  <a:extLst>
                    <a:ext uri="{9D8B030D-6E8A-4147-A177-3AD203B41FA5}">
                      <a16:colId xmlns:a16="http://schemas.microsoft.com/office/drawing/2014/main" val="20000"/>
                    </a:ext>
                  </a:extLst>
                </a:gridCol>
                <a:gridCol w="483704">
                  <a:extLst>
                    <a:ext uri="{9D8B030D-6E8A-4147-A177-3AD203B41FA5}">
                      <a16:colId xmlns:a16="http://schemas.microsoft.com/office/drawing/2014/main" val="20001"/>
                    </a:ext>
                  </a:extLst>
                </a:gridCol>
                <a:gridCol w="490331">
                  <a:extLst>
                    <a:ext uri="{9D8B030D-6E8A-4147-A177-3AD203B41FA5}">
                      <a16:colId xmlns:a16="http://schemas.microsoft.com/office/drawing/2014/main" val="20002"/>
                    </a:ext>
                  </a:extLst>
                </a:gridCol>
                <a:gridCol w="551622">
                  <a:extLst>
                    <a:ext uri="{9D8B030D-6E8A-4147-A177-3AD203B41FA5}">
                      <a16:colId xmlns:a16="http://schemas.microsoft.com/office/drawing/2014/main" val="20003"/>
                    </a:ext>
                  </a:extLst>
                </a:gridCol>
                <a:gridCol w="612914">
                  <a:extLst>
                    <a:ext uri="{9D8B030D-6E8A-4147-A177-3AD203B41FA5}">
                      <a16:colId xmlns:a16="http://schemas.microsoft.com/office/drawing/2014/main" val="20004"/>
                    </a:ext>
                  </a:extLst>
                </a:gridCol>
                <a:gridCol w="490331">
                  <a:extLst>
                    <a:ext uri="{9D8B030D-6E8A-4147-A177-3AD203B41FA5}">
                      <a16:colId xmlns:a16="http://schemas.microsoft.com/office/drawing/2014/main" val="20005"/>
                    </a:ext>
                  </a:extLst>
                </a:gridCol>
              </a:tblGrid>
              <a:tr h="218765">
                <a:tc>
                  <a:txBody>
                    <a:bodyPr/>
                    <a:lstStyle/>
                    <a:p>
                      <a:pPr algn="l" fontAlgn="ctr"/>
                      <a:r>
                        <a:rPr lang="en-US" sz="700" b="0" i="0" u="none" strike="noStrike" dirty="0">
                          <a:solidFill>
                            <a:srgbClr val="000000"/>
                          </a:solidFill>
                          <a:effectLst/>
                          <a:latin typeface="Lucida Console"/>
                        </a:rPr>
                        <a:t>Variables</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Arial"/>
                        </a:rPr>
                        <a:t>Estimate</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Arial"/>
                        </a:rPr>
                        <a:t>Std. Error</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a:solidFill>
                            <a:srgbClr val="000000"/>
                          </a:solidFill>
                          <a:effectLst/>
                          <a:latin typeface="Arial"/>
                        </a:rPr>
                        <a:t>z value</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err="1">
                          <a:solidFill>
                            <a:srgbClr val="000000"/>
                          </a:solidFill>
                          <a:effectLst/>
                          <a:latin typeface="Arial"/>
                        </a:rPr>
                        <a:t>Pr</a:t>
                      </a:r>
                      <a:r>
                        <a:rPr lang="en-US" sz="700" b="0" i="0" u="none" strike="noStrike" dirty="0">
                          <a:solidFill>
                            <a:srgbClr val="000000"/>
                          </a:solidFill>
                          <a:effectLst/>
                          <a:latin typeface="Arial"/>
                        </a:rPr>
                        <a:t>(&gt;|z|)</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dirty="0" err="1">
                          <a:solidFill>
                            <a:srgbClr val="000000"/>
                          </a:solidFill>
                          <a:effectLst/>
                          <a:latin typeface="Arial"/>
                        </a:rPr>
                        <a:t>Signif</a:t>
                      </a:r>
                      <a:r>
                        <a:rPr lang="en-US" sz="700" b="0" i="0" u="none" strike="noStrike" dirty="0">
                          <a:solidFill>
                            <a:srgbClr val="000000"/>
                          </a:solidFill>
                          <a:effectLst/>
                          <a:latin typeface="Arial"/>
                        </a:rPr>
                        <a:t>. Codes</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13053">
                <a:tc>
                  <a:txBody>
                    <a:bodyPr/>
                    <a:lstStyle/>
                    <a:p>
                      <a:pPr algn="l" fontAlgn="ctr"/>
                      <a:r>
                        <a:rPr lang="en-US" sz="700" b="0" i="0" u="none" strike="noStrike" dirty="0">
                          <a:solidFill>
                            <a:srgbClr val="000000"/>
                          </a:solidFill>
                          <a:effectLst/>
                          <a:latin typeface="Lucida Console"/>
                        </a:rPr>
                        <a:t>(Intercept)</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-0.570829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Arial"/>
                        </a:rPr>
                        <a:t>0.069466</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-8.217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8765">
                <a:tc>
                  <a:txBody>
                    <a:bodyPr/>
                    <a:lstStyle/>
                    <a:p>
                      <a:pPr algn="l" fontAlgn="ctr"/>
                      <a:r>
                        <a:rPr lang="en-US" sz="700" b="0" i="0" u="none" strike="noStrike" dirty="0" err="1" smtClean="0">
                          <a:solidFill>
                            <a:srgbClr val="000000"/>
                          </a:solidFill>
                          <a:effectLst/>
                          <a:latin typeface="Lucida Console"/>
                        </a:rPr>
                        <a:t>Received_vs_effective-Same_year</a:t>
                      </a:r>
                      <a:endParaRPr lang="en-US" sz="700" b="0" i="0" u="none" strike="noStrike" dirty="0">
                        <a:solidFill>
                          <a:srgbClr val="000000"/>
                        </a:solidFill>
                        <a:effectLst/>
                        <a:latin typeface="Lucida Console"/>
                      </a:endParaRP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-0.578862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0.051289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-11.286</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5218">
                <a:tc>
                  <a:txBody>
                    <a:bodyPr/>
                    <a:lstStyle/>
                    <a:p>
                      <a:pPr algn="l" fontAlgn="ctr"/>
                      <a:r>
                        <a:rPr lang="en-US" sz="700" b="0" i="0" u="none" strike="noStrike" dirty="0">
                          <a:solidFill>
                            <a:srgbClr val="000000"/>
                          </a:solidFill>
                          <a:effectLst/>
                          <a:latin typeface="Lucida Console"/>
                        </a:rPr>
                        <a:t>NUMBER.OF.ELLIGIBLE.EMPLOYEES</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-0.04297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0.002122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-20.25</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3053">
                <a:tc>
                  <a:txBody>
                    <a:bodyPr/>
                    <a:lstStyle/>
                    <a:p>
                      <a:pPr algn="l" fontAlgn="ctr"/>
                      <a:r>
                        <a:rPr lang="en-US" sz="700" b="0" i="0" u="none" strike="noStrike" dirty="0">
                          <a:solidFill>
                            <a:srgbClr val="000000"/>
                          </a:solidFill>
                          <a:effectLst/>
                          <a:latin typeface="Lucida Console"/>
                        </a:rPr>
                        <a:t>Agecny_cluster1</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-0.613982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0.170088</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-3.61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0.000306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3053">
                <a:tc>
                  <a:txBody>
                    <a:bodyPr/>
                    <a:lstStyle/>
                    <a:p>
                      <a:pPr algn="l" fontAlgn="ctr"/>
                      <a:r>
                        <a:rPr lang="en-US" sz="700" b="0" i="0" u="none" strike="noStrike" dirty="0">
                          <a:solidFill>
                            <a:srgbClr val="000000"/>
                          </a:solidFill>
                          <a:effectLst/>
                          <a:latin typeface="Lucida Console"/>
                        </a:rPr>
                        <a:t>Agecny_cluster10</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1.375696</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0.090181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15.255</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3053">
                <a:tc>
                  <a:txBody>
                    <a:bodyPr/>
                    <a:lstStyle/>
                    <a:p>
                      <a:pPr algn="l" fontAlgn="ctr"/>
                      <a:r>
                        <a:rPr lang="en-US" sz="700" b="0" i="0" u="none" strike="noStrike" dirty="0">
                          <a:solidFill>
                            <a:srgbClr val="000000"/>
                          </a:solidFill>
                          <a:effectLst/>
                          <a:latin typeface="Lucida Console"/>
                        </a:rPr>
                        <a:t>Agecny_cluster11</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1.711572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0.919055</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1.862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0.062558</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13053">
                <a:tc>
                  <a:txBody>
                    <a:bodyPr/>
                    <a:lstStyle/>
                    <a:p>
                      <a:pPr algn="l" fontAlgn="ctr"/>
                      <a:r>
                        <a:rPr lang="en-US" sz="700" b="0" i="0" u="none" strike="noStrike" dirty="0">
                          <a:solidFill>
                            <a:srgbClr val="000000"/>
                          </a:solidFill>
                          <a:effectLst/>
                          <a:latin typeface="Lucida Console"/>
                        </a:rPr>
                        <a:t>Agecny_cluster2</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-1.064867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0.101922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-10.448</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3053">
                <a:tc>
                  <a:txBody>
                    <a:bodyPr/>
                    <a:lstStyle/>
                    <a:p>
                      <a:pPr algn="l" fontAlgn="ctr"/>
                      <a:r>
                        <a:rPr lang="en-US" sz="700" b="0" i="0" u="none" strike="noStrike" dirty="0">
                          <a:solidFill>
                            <a:srgbClr val="000000"/>
                          </a:solidFill>
                          <a:effectLst/>
                          <a:latin typeface="Lucida Console"/>
                        </a:rPr>
                        <a:t>Agecny_cluster3</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-0.074143</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0.143529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-0.517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0.605457</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 </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13053">
                <a:tc>
                  <a:txBody>
                    <a:bodyPr/>
                    <a:lstStyle/>
                    <a:p>
                      <a:pPr algn="l" fontAlgn="ctr"/>
                      <a:r>
                        <a:rPr lang="en-US" sz="700" b="0" i="0" u="none" strike="noStrike" dirty="0">
                          <a:solidFill>
                            <a:srgbClr val="000000"/>
                          </a:solidFill>
                          <a:effectLst/>
                          <a:latin typeface="Lucida Console"/>
                        </a:rPr>
                        <a:t>Agecny_cluster4</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-1.500947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0.286624</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-5.237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1.64E-07</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13053">
                <a:tc>
                  <a:txBody>
                    <a:bodyPr/>
                    <a:lstStyle/>
                    <a:p>
                      <a:pPr algn="l" fontAlgn="ctr"/>
                      <a:r>
                        <a:rPr lang="en-US" sz="700" b="0" i="0" u="none" strike="noStrike" dirty="0">
                          <a:solidFill>
                            <a:srgbClr val="000000"/>
                          </a:solidFill>
                          <a:effectLst/>
                          <a:latin typeface="Lucida Console"/>
                        </a:rPr>
                        <a:t>Agecny_cluster5</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-0.692971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0.06181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-11.211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&lt; 2e-16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13053">
                <a:tc>
                  <a:txBody>
                    <a:bodyPr/>
                    <a:lstStyle/>
                    <a:p>
                      <a:pPr algn="l" fontAlgn="ctr"/>
                      <a:r>
                        <a:rPr lang="en-US" sz="700" b="0" i="0" u="none" strike="noStrike" dirty="0">
                          <a:solidFill>
                            <a:srgbClr val="000000"/>
                          </a:solidFill>
                          <a:effectLst/>
                          <a:latin typeface="Lucida Console"/>
                        </a:rPr>
                        <a:t>Agecny_cluster6</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-0.533973</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0.113377</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-4.71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2.48E-06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13053">
                <a:tc>
                  <a:txBody>
                    <a:bodyPr/>
                    <a:lstStyle/>
                    <a:p>
                      <a:pPr algn="l" fontAlgn="ctr"/>
                      <a:r>
                        <a:rPr lang="en-US" sz="700" b="0" i="0" u="none" strike="noStrike" dirty="0">
                          <a:solidFill>
                            <a:srgbClr val="000000"/>
                          </a:solidFill>
                          <a:effectLst/>
                          <a:latin typeface="Lucida Console"/>
                        </a:rPr>
                        <a:t>Agecny_cluster7</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-0.286445</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0.143579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-1.995</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0.046039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13053">
                <a:tc>
                  <a:txBody>
                    <a:bodyPr/>
                    <a:lstStyle/>
                    <a:p>
                      <a:pPr algn="l" fontAlgn="ctr"/>
                      <a:r>
                        <a:rPr lang="en-US" sz="700" b="0" i="0" u="none" strike="noStrike" dirty="0">
                          <a:solidFill>
                            <a:srgbClr val="000000"/>
                          </a:solidFill>
                          <a:effectLst/>
                          <a:latin typeface="Lucida Console"/>
                        </a:rPr>
                        <a:t>Agecny_cluster8</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-0.573409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0.070068</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-8.184</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2.76E-16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13053">
                <a:tc>
                  <a:txBody>
                    <a:bodyPr/>
                    <a:lstStyle/>
                    <a:p>
                      <a:pPr algn="l" fontAlgn="ctr"/>
                      <a:r>
                        <a:rPr lang="en-US" sz="700" b="0" i="0" u="none" strike="noStrike" dirty="0">
                          <a:solidFill>
                            <a:srgbClr val="000000"/>
                          </a:solidFill>
                          <a:effectLst/>
                          <a:latin typeface="Lucida Console"/>
                        </a:rPr>
                        <a:t>Agecny_cluster9</a:t>
                      </a: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-0.760018</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0.143349</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-5.302</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1.15E-07</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13053">
                <a:tc>
                  <a:txBody>
                    <a:bodyPr/>
                    <a:lstStyle/>
                    <a:p>
                      <a:pPr algn="l" fontAlgn="ctr"/>
                      <a:r>
                        <a:rPr lang="en-US" sz="700" b="0" i="0" u="none" strike="noStrike" dirty="0" smtClean="0">
                          <a:solidFill>
                            <a:srgbClr val="000000"/>
                          </a:solidFill>
                          <a:effectLst/>
                          <a:latin typeface="Lucida Console"/>
                        </a:rPr>
                        <a:t>CROSS.QUOTE-Yes</a:t>
                      </a:r>
                      <a:endParaRPr lang="en-US" sz="700" b="0" i="0" u="none" strike="noStrike" dirty="0">
                        <a:solidFill>
                          <a:srgbClr val="000000"/>
                        </a:solidFill>
                        <a:effectLst/>
                        <a:latin typeface="Lucida Console"/>
                      </a:endParaRPr>
                    </a:p>
                  </a:txBody>
                  <a:tcPr marL="68580"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-0.367261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0.163641</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a:solidFill>
                            <a:srgbClr val="000000"/>
                          </a:solidFill>
                          <a:effectLst/>
                          <a:latin typeface="Arial"/>
                        </a:rPr>
                        <a:t>-2.244</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0.024813</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700" b="0" i="0" u="none" strike="noStrike" dirty="0">
                          <a:solidFill>
                            <a:srgbClr val="000000"/>
                          </a:solidFill>
                          <a:effectLst/>
                          <a:latin typeface="Arial"/>
                        </a:rPr>
                        <a:t>*</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7" name="Rectangle 1"/>
          <p:cNvSpPr>
            <a:spLocks noChangeArrowheads="1"/>
          </p:cNvSpPr>
          <p:nvPr/>
        </p:nvSpPr>
        <p:spPr bwMode="auto">
          <a:xfrm>
            <a:off x="171450" y="5614283"/>
            <a:ext cx="3714750" cy="1154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defTabSz="685800" fontAlgn="base">
              <a:spcBef>
                <a:spcPct val="0"/>
              </a:spcBef>
              <a:spcAft>
                <a:spcPct val="0"/>
              </a:spcAft>
            </a:pPr>
            <a:r>
              <a:rPr lang="en-US" altLang="en-US" sz="750" dirty="0" err="1">
                <a:solidFill>
                  <a:srgbClr val="000000"/>
                </a:solidFill>
                <a:latin typeface="Lucida Console" pitchFamily="49" charset="0"/>
                <a:cs typeface="Arial" pitchFamily="34" charset="0"/>
              </a:rPr>
              <a:t>Signif</a:t>
            </a:r>
            <a:r>
              <a:rPr lang="en-US" altLang="en-US" sz="750" dirty="0">
                <a:solidFill>
                  <a:srgbClr val="000000"/>
                </a:solidFill>
                <a:latin typeface="Lucida Console" pitchFamily="49" charset="0"/>
                <a:cs typeface="Arial" pitchFamily="34" charset="0"/>
              </a:rPr>
              <a:t>. codes: 0 ‘***’ 0.001 ‘**’ 0.01 ‘*’ 0.05 ‘.’ 0.1 ‘ ’ 1</a:t>
            </a:r>
            <a:endParaRPr lang="en-US" altLang="en-US" sz="1350" dirty="0">
              <a:latin typeface="Arial" pitchFamily="34" charset="0"/>
              <a:cs typeface="Arial" pitchFamily="34" charset="0"/>
            </a:endParaRPr>
          </a:p>
        </p:txBody>
      </p:sp>
      <p:graphicFrame>
        <p:nvGraphicFramePr>
          <p:cNvPr id="8" name="Table 7"/>
          <p:cNvGraphicFramePr>
            <a:graphicFrameLocks noGrp="1"/>
          </p:cNvGraphicFramePr>
          <p:nvPr>
            <p:extLst/>
          </p:nvPr>
        </p:nvGraphicFramePr>
        <p:xfrm>
          <a:off x="4400550" y="1885951"/>
          <a:ext cx="2171700" cy="935273"/>
        </p:xfrm>
        <a:graphic>
          <a:graphicData uri="http://schemas.openxmlformats.org/drawingml/2006/table">
            <a:tbl>
              <a:tblPr/>
              <a:tblGrid>
                <a:gridCol w="560439">
                  <a:extLst>
                    <a:ext uri="{9D8B030D-6E8A-4147-A177-3AD203B41FA5}">
                      <a16:colId xmlns:a16="http://schemas.microsoft.com/office/drawing/2014/main" val="20000"/>
                    </a:ext>
                  </a:extLst>
                </a:gridCol>
                <a:gridCol w="680269">
                  <a:extLst>
                    <a:ext uri="{9D8B030D-6E8A-4147-A177-3AD203B41FA5}">
                      <a16:colId xmlns:a16="http://schemas.microsoft.com/office/drawing/2014/main" val="20001"/>
                    </a:ext>
                  </a:extLst>
                </a:gridCol>
                <a:gridCol w="481166">
                  <a:extLst>
                    <a:ext uri="{9D8B030D-6E8A-4147-A177-3AD203B41FA5}">
                      <a16:colId xmlns:a16="http://schemas.microsoft.com/office/drawing/2014/main" val="20002"/>
                    </a:ext>
                  </a:extLst>
                </a:gridCol>
                <a:gridCol w="449826">
                  <a:extLst>
                    <a:ext uri="{9D8B030D-6E8A-4147-A177-3AD203B41FA5}">
                      <a16:colId xmlns:a16="http://schemas.microsoft.com/office/drawing/2014/main" val="20003"/>
                    </a:ext>
                  </a:extLst>
                </a:gridCol>
              </a:tblGrid>
              <a:tr h="132874">
                <a:tc>
                  <a:txBody>
                    <a:bodyPr/>
                    <a:lstStyle/>
                    <a:p>
                      <a:pPr algn="ctr" fontAlgn="b"/>
                      <a:endParaRPr lang="en-US" sz="800" b="0" i="0" u="none" strike="noStrike" dirty="0">
                        <a:solidFill>
                          <a:srgbClr val="000000"/>
                        </a:solidFill>
                        <a:effectLst/>
                        <a:latin typeface="+mn-lt"/>
                      </a:endParaRPr>
                    </a:p>
                  </a:txBody>
                  <a:tcPr marL="7144" marR="7144" marT="7144"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gridSpan="2">
                  <a:txBody>
                    <a:bodyPr/>
                    <a:lstStyle/>
                    <a:p>
                      <a:pPr algn="ctr" rtl="0" fontAlgn="b"/>
                      <a:r>
                        <a:rPr lang="en-US" sz="800" b="0" i="0" u="none" strike="noStrike" dirty="0" smtClean="0">
                          <a:solidFill>
                            <a:srgbClr val="000000"/>
                          </a:solidFill>
                          <a:effectLst/>
                          <a:latin typeface="+mn-lt"/>
                        </a:rPr>
                        <a:t>Predicted</a:t>
                      </a:r>
                      <a:endParaRPr lang="en-US" sz="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a:txBody>
                    <a:bodyPr/>
                    <a:lstStyle/>
                    <a:p>
                      <a:pPr algn="ctr" fontAlgn="b"/>
                      <a:endParaRPr lang="en-US" sz="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32874">
                <a:tc>
                  <a:txBody>
                    <a:bodyPr/>
                    <a:lstStyle/>
                    <a:p>
                      <a:pPr algn="ctr" rtl="0" fontAlgn="b"/>
                      <a:r>
                        <a:rPr lang="en-US" sz="800" b="0" i="0" u="none" strike="noStrike" dirty="0" smtClean="0">
                          <a:solidFill>
                            <a:srgbClr val="000000"/>
                          </a:solidFill>
                          <a:effectLst/>
                          <a:latin typeface="+mn-lt"/>
                        </a:rPr>
                        <a:t>Actuals</a:t>
                      </a:r>
                      <a:endParaRPr lang="en-US" sz="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a:solidFill>
                            <a:srgbClr val="000000"/>
                          </a:solidFill>
                          <a:effectLst/>
                          <a:latin typeface="+mn-lt"/>
                        </a:rPr>
                        <a:t>Proposed</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a:solidFill>
                            <a:srgbClr val="000000"/>
                          </a:solidFill>
                          <a:effectLst/>
                          <a:latin typeface="+mn-lt"/>
                        </a:rPr>
                        <a:t>Active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a:solidFill>
                            <a:srgbClr val="000000"/>
                          </a:solidFill>
                          <a:effectLst/>
                          <a:latin typeface="+mn-lt"/>
                        </a:rPr>
                        <a:t>Total</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223175">
                <a:tc>
                  <a:txBody>
                    <a:bodyPr/>
                    <a:lstStyle/>
                    <a:p>
                      <a:pPr algn="ctr" rtl="0" fontAlgn="ctr"/>
                      <a:r>
                        <a:rPr lang="en-US" sz="800" b="0" i="0" u="none" strike="noStrike" dirty="0">
                          <a:solidFill>
                            <a:srgbClr val="000000"/>
                          </a:solidFill>
                          <a:effectLst/>
                          <a:latin typeface="+mn-lt"/>
                        </a:rPr>
                        <a:t>Proposed</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800" b="0" i="0" u="none" strike="noStrike" dirty="0" smtClean="0">
                          <a:solidFill>
                            <a:srgbClr val="000000"/>
                          </a:solidFill>
                          <a:effectLst/>
                          <a:latin typeface="+mn-lt"/>
                        </a:rPr>
                        <a:t>14,035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mn-lt"/>
                        </a:rPr>
                        <a:t>7,301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smtClean="0">
                          <a:solidFill>
                            <a:srgbClr val="000000"/>
                          </a:solidFill>
                          <a:effectLst/>
                          <a:latin typeface="+mn-lt"/>
                        </a:rPr>
                        <a:t>21,336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175">
                <a:tc>
                  <a:txBody>
                    <a:bodyPr/>
                    <a:lstStyle/>
                    <a:p>
                      <a:pPr algn="ctr" rtl="0" fontAlgn="ctr"/>
                      <a:r>
                        <a:rPr lang="en-US" sz="800" b="0" i="0" u="none" strike="noStrike" dirty="0">
                          <a:solidFill>
                            <a:srgbClr val="000000"/>
                          </a:solidFill>
                          <a:effectLst/>
                          <a:latin typeface="+mn-lt"/>
                        </a:rPr>
                        <a:t>Active</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800" b="0" i="0" u="none" strike="noStrike" dirty="0" smtClean="0">
                          <a:solidFill>
                            <a:srgbClr val="000000"/>
                          </a:solidFill>
                          <a:effectLst/>
                          <a:latin typeface="+mn-lt"/>
                        </a:rPr>
                        <a:t>825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mn-lt"/>
                        </a:rPr>
                        <a:t>1,510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dirty="0" smtClean="0">
                          <a:solidFill>
                            <a:srgbClr val="000000"/>
                          </a:solidFill>
                          <a:effectLst/>
                          <a:latin typeface="+mn-lt"/>
                        </a:rPr>
                        <a:t>2,335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3175">
                <a:tc>
                  <a:txBody>
                    <a:bodyPr/>
                    <a:lstStyle/>
                    <a:p>
                      <a:pPr algn="ctr" rtl="0" fontAlgn="b"/>
                      <a:r>
                        <a:rPr lang="en-US" sz="800" b="0" i="0" u="none" strike="noStrike" dirty="0">
                          <a:solidFill>
                            <a:srgbClr val="000000"/>
                          </a:solidFill>
                          <a:effectLst/>
                          <a:latin typeface="+mn-lt"/>
                        </a:rPr>
                        <a:t>Total</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smtClean="0">
                          <a:solidFill>
                            <a:srgbClr val="000000"/>
                          </a:solidFill>
                          <a:effectLst/>
                          <a:latin typeface="+mn-lt"/>
                        </a:rPr>
                        <a:t>14,860 </a:t>
                      </a:r>
                      <a:endParaRPr lang="en-US" sz="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smtClean="0">
                          <a:solidFill>
                            <a:srgbClr val="000000"/>
                          </a:solidFill>
                          <a:effectLst/>
                          <a:latin typeface="+mn-lt"/>
                        </a:rPr>
                        <a:t>8,811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800" b="0" i="0" u="none" strike="noStrike" dirty="0" smtClean="0">
                          <a:solidFill>
                            <a:srgbClr val="000000"/>
                          </a:solidFill>
                          <a:effectLst/>
                          <a:latin typeface="+mn-lt"/>
                        </a:rPr>
                        <a:t>23,671 </a:t>
                      </a:r>
                      <a:endParaRPr lang="en-US" sz="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
        <p:nvSpPr>
          <p:cNvPr id="9" name="Rounded Rectangle 8"/>
          <p:cNvSpPr/>
          <p:nvPr/>
        </p:nvSpPr>
        <p:spPr>
          <a:xfrm>
            <a:off x="4743450" y="1600200"/>
            <a:ext cx="1428750" cy="228600"/>
          </a:xfrm>
          <a:prstGeom prst="roundRect">
            <a:avLst/>
          </a:prstGeom>
          <a:solidFill>
            <a:schemeClr val="accent1">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050" b="1" dirty="0">
                <a:solidFill>
                  <a:schemeClr val="tx1"/>
                </a:solidFill>
              </a:rPr>
              <a:t>Confusion Matrix</a:t>
            </a:r>
          </a:p>
        </p:txBody>
      </p:sp>
      <p:sp>
        <p:nvSpPr>
          <p:cNvPr id="10" name="Rectangle 9"/>
          <p:cNvSpPr/>
          <p:nvPr/>
        </p:nvSpPr>
        <p:spPr bwMode="auto">
          <a:xfrm>
            <a:off x="4514850" y="2914650"/>
            <a:ext cx="2071116" cy="2057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r>
              <a:rPr lang="en-US" sz="900" b="1" dirty="0">
                <a:ea typeface="ＭＳ Ｐゴシック" pitchFamily="-12" charset="-128"/>
                <a:cs typeface="ＭＳ Ｐゴシック" pitchFamily="-12" charset="-128"/>
              </a:rPr>
              <a:t>AUC</a:t>
            </a:r>
          </a:p>
          <a:p>
            <a:pPr defTabSz="685800" eaLnBrk="0" fontAlgn="base" hangingPunct="0">
              <a:spcBef>
                <a:spcPct val="0"/>
              </a:spcBef>
              <a:spcAft>
                <a:spcPct val="0"/>
              </a:spcAft>
            </a:pPr>
            <a:endParaRPr lang="en-US" sz="900" b="1" dirty="0">
              <a:ea typeface="ＭＳ Ｐゴシック" pitchFamily="-12" charset="-128"/>
              <a:cs typeface="ＭＳ Ｐゴシック" pitchFamily="-12" charset="-128"/>
            </a:endParaRPr>
          </a:p>
        </p:txBody>
      </p:sp>
      <p:sp>
        <p:nvSpPr>
          <p:cNvPr id="11" name="Rectangle 10"/>
          <p:cNvSpPr/>
          <p:nvPr/>
        </p:nvSpPr>
        <p:spPr bwMode="auto">
          <a:xfrm>
            <a:off x="4514850" y="3158837"/>
            <a:ext cx="2071116" cy="20574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r>
              <a:rPr lang="en-US" sz="900" b="1" dirty="0">
                <a:ea typeface="ＭＳ Ｐゴシック" pitchFamily="-12" charset="-128"/>
                <a:cs typeface="ＭＳ Ｐゴシック" pitchFamily="-12" charset="-128"/>
              </a:rPr>
              <a:t>Accuracy</a:t>
            </a:r>
          </a:p>
          <a:p>
            <a:pPr defTabSz="685800" eaLnBrk="0" fontAlgn="base" hangingPunct="0">
              <a:spcBef>
                <a:spcPct val="0"/>
              </a:spcBef>
              <a:spcAft>
                <a:spcPct val="0"/>
              </a:spcAft>
            </a:pPr>
            <a:endParaRPr lang="en-US" sz="900" b="1" dirty="0">
              <a:ea typeface="ＭＳ Ｐゴシック" pitchFamily="-12" charset="-128"/>
              <a:cs typeface="ＭＳ Ｐゴシック" pitchFamily="-12" charset="-128"/>
            </a:endParaRPr>
          </a:p>
        </p:txBody>
      </p:sp>
      <p:sp>
        <p:nvSpPr>
          <p:cNvPr id="12" name="Rectangle 11"/>
          <p:cNvSpPr/>
          <p:nvPr/>
        </p:nvSpPr>
        <p:spPr bwMode="auto">
          <a:xfrm>
            <a:off x="5550408" y="2914650"/>
            <a:ext cx="1035558" cy="205740"/>
          </a:xfrm>
          <a:prstGeom prst="rect">
            <a:avLst/>
          </a:prstGeom>
          <a:solidFill>
            <a:srgbClr val="EAF868"/>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r>
              <a:rPr lang="en-US" sz="900" b="1" dirty="0">
                <a:ea typeface="ＭＳ Ｐゴシック" pitchFamily="-12" charset="-128"/>
                <a:cs typeface="ＭＳ Ｐゴシック" pitchFamily="-12" charset="-128"/>
              </a:rPr>
              <a:t>.704</a:t>
            </a:r>
          </a:p>
        </p:txBody>
      </p:sp>
      <p:sp>
        <p:nvSpPr>
          <p:cNvPr id="13" name="Rectangle 12"/>
          <p:cNvSpPr/>
          <p:nvPr/>
        </p:nvSpPr>
        <p:spPr bwMode="auto">
          <a:xfrm>
            <a:off x="5536692" y="3176501"/>
            <a:ext cx="1035558" cy="205740"/>
          </a:xfrm>
          <a:prstGeom prst="rect">
            <a:avLst/>
          </a:prstGeom>
          <a:solidFill>
            <a:srgbClr val="EAF868"/>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r>
              <a:rPr lang="en-US" sz="900" b="1" dirty="0">
                <a:ea typeface="ＭＳ Ｐゴシック" pitchFamily="-12" charset="-128"/>
                <a:cs typeface="ＭＳ Ｐゴシック" pitchFamily="-12" charset="-128"/>
              </a:rPr>
              <a:t>65.7%</a:t>
            </a:r>
          </a:p>
        </p:txBody>
      </p:sp>
      <p:graphicFrame>
        <p:nvGraphicFramePr>
          <p:cNvPr id="14" name="Table 13"/>
          <p:cNvGraphicFramePr>
            <a:graphicFrameLocks noGrp="1"/>
          </p:cNvGraphicFramePr>
          <p:nvPr>
            <p:extLst/>
          </p:nvPr>
        </p:nvGraphicFramePr>
        <p:xfrm>
          <a:off x="76758" y="3829050"/>
          <a:ext cx="5744013" cy="1688035"/>
        </p:xfrm>
        <a:graphic>
          <a:graphicData uri="http://schemas.openxmlformats.org/drawingml/2006/table">
            <a:tbl>
              <a:tblPr/>
              <a:tblGrid>
                <a:gridCol w="577102">
                  <a:extLst>
                    <a:ext uri="{9D8B030D-6E8A-4147-A177-3AD203B41FA5}">
                      <a16:colId xmlns:a16="http://schemas.microsoft.com/office/drawing/2014/main" val="20000"/>
                    </a:ext>
                  </a:extLst>
                </a:gridCol>
                <a:gridCol w="664847">
                  <a:extLst>
                    <a:ext uri="{9D8B030D-6E8A-4147-A177-3AD203B41FA5}">
                      <a16:colId xmlns:a16="http://schemas.microsoft.com/office/drawing/2014/main" val="20001"/>
                    </a:ext>
                  </a:extLst>
                </a:gridCol>
                <a:gridCol w="567244">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gridCol w="514350">
                  <a:extLst>
                    <a:ext uri="{9D8B030D-6E8A-4147-A177-3AD203B41FA5}">
                      <a16:colId xmlns:a16="http://schemas.microsoft.com/office/drawing/2014/main" val="20004"/>
                    </a:ext>
                  </a:extLst>
                </a:gridCol>
                <a:gridCol w="571500">
                  <a:extLst>
                    <a:ext uri="{9D8B030D-6E8A-4147-A177-3AD203B41FA5}">
                      <a16:colId xmlns:a16="http://schemas.microsoft.com/office/drawing/2014/main" val="20005"/>
                    </a:ext>
                  </a:extLst>
                </a:gridCol>
                <a:gridCol w="571500">
                  <a:extLst>
                    <a:ext uri="{9D8B030D-6E8A-4147-A177-3AD203B41FA5}">
                      <a16:colId xmlns:a16="http://schemas.microsoft.com/office/drawing/2014/main" val="20006"/>
                    </a:ext>
                  </a:extLst>
                </a:gridCol>
                <a:gridCol w="571500">
                  <a:extLst>
                    <a:ext uri="{9D8B030D-6E8A-4147-A177-3AD203B41FA5}">
                      <a16:colId xmlns:a16="http://schemas.microsoft.com/office/drawing/2014/main" val="20007"/>
                    </a:ext>
                  </a:extLst>
                </a:gridCol>
                <a:gridCol w="514350">
                  <a:extLst>
                    <a:ext uri="{9D8B030D-6E8A-4147-A177-3AD203B41FA5}">
                      <a16:colId xmlns:a16="http://schemas.microsoft.com/office/drawing/2014/main" val="20008"/>
                    </a:ext>
                  </a:extLst>
                </a:gridCol>
                <a:gridCol w="677270">
                  <a:extLst>
                    <a:ext uri="{9D8B030D-6E8A-4147-A177-3AD203B41FA5}">
                      <a16:colId xmlns:a16="http://schemas.microsoft.com/office/drawing/2014/main" val="20009"/>
                    </a:ext>
                  </a:extLst>
                </a:gridCol>
              </a:tblGrid>
              <a:tr h="417813">
                <a:tc>
                  <a:txBody>
                    <a:bodyPr/>
                    <a:lstStyle/>
                    <a:p>
                      <a:pPr algn="ctr" rtl="0" fontAlgn="ctr"/>
                      <a:r>
                        <a:rPr lang="en-US" sz="700" b="0" i="0" u="none" strike="noStrike" dirty="0" err="1">
                          <a:solidFill>
                            <a:srgbClr val="000000"/>
                          </a:solidFill>
                          <a:effectLst/>
                          <a:latin typeface="+mn-lt"/>
                        </a:rPr>
                        <a:t>Decile</a:t>
                      </a:r>
                      <a:endParaRPr lang="en-US" sz="700" b="0" i="0" u="none" strike="noStrike" dirty="0">
                        <a:solidFill>
                          <a:srgbClr val="000000"/>
                        </a:solidFill>
                        <a:effectLst/>
                        <a:latin typeface="+mn-lt"/>
                      </a:endParaRPr>
                    </a:p>
                  </a:txBody>
                  <a:tcPr marL="6333" marR="6333" marT="6333" marB="0" anchor="ctr">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TOTAL PROPOSALS</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PROPOSED SOLD</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PROPOSED Not SOLD</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1270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 of PROPOSED SOLD </a:t>
                      </a:r>
                    </a:p>
                    <a:p>
                      <a:pPr algn="ctr" rtl="0" fontAlgn="ctr"/>
                      <a:r>
                        <a:rPr lang="en-US" sz="7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MIN PROB</a:t>
                      </a:r>
                    </a:p>
                    <a:p>
                      <a:pPr algn="ctr" rtl="0" fontAlgn="ctr"/>
                      <a:r>
                        <a:rPr lang="en-US" sz="7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MAX PROB</a:t>
                      </a:r>
                    </a:p>
                    <a:p>
                      <a:pPr algn="ctr" rtl="0" fontAlgn="ctr"/>
                      <a:r>
                        <a:rPr lang="en-US" sz="7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AVG PROB</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Gain</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Cumulative Lift</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09203">
                <a:tc>
                  <a:txBody>
                    <a:bodyPr/>
                    <a:lstStyle/>
                    <a:p>
                      <a:pPr algn="ctr" rtl="0" fontAlgn="t"/>
                      <a:r>
                        <a:rPr lang="en-US" sz="700" b="0" i="0" u="none" strike="noStrike">
                          <a:solidFill>
                            <a:srgbClr val="000000"/>
                          </a:solidFill>
                          <a:effectLst/>
                          <a:latin typeface="+mn-lt"/>
                        </a:rPr>
                        <a:t>D-1</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2366</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671</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1695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29%</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0.177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0.698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0.276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29%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2.87%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1"/>
                  </a:ext>
                </a:extLst>
              </a:tr>
              <a:tr h="109203">
                <a:tc>
                  <a:txBody>
                    <a:bodyPr/>
                    <a:lstStyle/>
                    <a:p>
                      <a:pPr algn="ctr" rtl="0" fontAlgn="t"/>
                      <a:r>
                        <a:rPr lang="en-US" sz="700" b="0" i="0" u="none" strike="noStrike">
                          <a:solidFill>
                            <a:srgbClr val="000000"/>
                          </a:solidFill>
                          <a:effectLst/>
                          <a:latin typeface="+mn-lt"/>
                        </a:rPr>
                        <a:t>D-2</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356</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2011</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15%</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0.131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0.177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0.154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44%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2.20%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2"/>
                  </a:ext>
                </a:extLst>
              </a:tr>
              <a:tr h="109203">
                <a:tc>
                  <a:txBody>
                    <a:bodyPr/>
                    <a:lstStyle/>
                    <a:p>
                      <a:pPr algn="ctr" rtl="0" fontAlgn="t"/>
                      <a:r>
                        <a:rPr lang="en-US" sz="700" b="0" i="0" u="none" strike="noStrike">
                          <a:solidFill>
                            <a:srgbClr val="000000"/>
                          </a:solidFill>
                          <a:effectLst/>
                          <a:latin typeface="+mn-lt"/>
                        </a:rPr>
                        <a:t>D-3</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297</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2070</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13%</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0.109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0.131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0.119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57%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1.89%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3"/>
                  </a:ext>
                </a:extLst>
              </a:tr>
              <a:tr h="109203">
                <a:tc>
                  <a:txBody>
                    <a:bodyPr/>
                    <a:lstStyle/>
                    <a:p>
                      <a:pPr algn="ctr" rtl="0" fontAlgn="t"/>
                      <a:r>
                        <a:rPr lang="en-US" sz="700" b="0" i="0" u="none" strike="noStrike">
                          <a:solidFill>
                            <a:srgbClr val="000000"/>
                          </a:solidFill>
                          <a:effectLst/>
                          <a:latin typeface="+mn-lt"/>
                        </a:rPr>
                        <a:t>D-4</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243</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2124</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10%</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dirty="0">
                          <a:solidFill>
                            <a:srgbClr val="000000"/>
                          </a:solidFill>
                          <a:effectLst/>
                          <a:latin typeface="+mn-lt"/>
                        </a:rPr>
                        <a:t>0.093</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0.109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0.102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67%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1.68%</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4"/>
                  </a:ext>
                </a:extLst>
              </a:tr>
              <a:tr h="109203">
                <a:tc>
                  <a:txBody>
                    <a:bodyPr/>
                    <a:lstStyle/>
                    <a:p>
                      <a:pPr algn="ctr" rtl="0" fontAlgn="t"/>
                      <a:r>
                        <a:rPr lang="en-US" sz="700" b="0" i="0" u="none" strike="noStrike">
                          <a:solidFill>
                            <a:srgbClr val="000000"/>
                          </a:solidFill>
                          <a:effectLst/>
                          <a:latin typeface="+mn-lt"/>
                        </a:rPr>
                        <a:t>D-5</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172</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2195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7%</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0.081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dirty="0">
                          <a:solidFill>
                            <a:srgbClr val="000000"/>
                          </a:solidFill>
                          <a:effectLst/>
                          <a:latin typeface="+mn-lt"/>
                        </a:rPr>
                        <a:t>0.093</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0.087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74%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1.49%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5"/>
                  </a:ext>
                </a:extLst>
              </a:tr>
              <a:tr h="109203">
                <a:tc>
                  <a:txBody>
                    <a:bodyPr/>
                    <a:lstStyle/>
                    <a:p>
                      <a:pPr algn="ctr" rtl="0" fontAlgn="t"/>
                      <a:r>
                        <a:rPr lang="en-US" sz="700" b="0" i="0" u="none" strike="noStrike">
                          <a:solidFill>
                            <a:srgbClr val="000000"/>
                          </a:solidFill>
                          <a:effectLst/>
                          <a:latin typeface="+mn-lt"/>
                        </a:rPr>
                        <a:t>D-6</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148</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2219</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0.068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dirty="0">
                          <a:solidFill>
                            <a:srgbClr val="000000"/>
                          </a:solidFill>
                          <a:effectLst/>
                          <a:latin typeface="+mn-lt"/>
                        </a:rPr>
                        <a:t>0.081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dirty="0">
                          <a:solidFill>
                            <a:srgbClr val="000000"/>
                          </a:solidFill>
                          <a:effectLst/>
                          <a:latin typeface="+mn-lt"/>
                        </a:rPr>
                        <a:t>0.075</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81%</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1.35%</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6"/>
                  </a:ext>
                </a:extLst>
              </a:tr>
              <a:tr h="109203">
                <a:tc>
                  <a:txBody>
                    <a:bodyPr/>
                    <a:lstStyle/>
                    <a:p>
                      <a:pPr algn="ctr" rtl="0" fontAlgn="t"/>
                      <a:r>
                        <a:rPr lang="en-US" sz="700" b="0" i="0" u="none" strike="noStrike">
                          <a:solidFill>
                            <a:srgbClr val="000000"/>
                          </a:solidFill>
                          <a:effectLst/>
                          <a:latin typeface="+mn-lt"/>
                        </a:rPr>
                        <a:t>D-7</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140</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2227</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0.056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0.068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dirty="0">
                          <a:solidFill>
                            <a:srgbClr val="000000"/>
                          </a:solidFill>
                          <a:effectLst/>
                          <a:latin typeface="+mn-lt"/>
                        </a:rPr>
                        <a:t>0.062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87%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1.24%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7"/>
                  </a:ext>
                </a:extLst>
              </a:tr>
              <a:tr h="109203">
                <a:tc>
                  <a:txBody>
                    <a:bodyPr/>
                    <a:lstStyle/>
                    <a:p>
                      <a:pPr algn="ctr" rtl="0" fontAlgn="t"/>
                      <a:r>
                        <a:rPr lang="en-US" sz="700" b="0" i="0" u="none" strike="noStrike">
                          <a:solidFill>
                            <a:srgbClr val="000000"/>
                          </a:solidFill>
                          <a:effectLst/>
                          <a:latin typeface="+mn-lt"/>
                        </a:rPr>
                        <a:t>D-8</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138</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2229</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0.044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0.056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0.05</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mn-lt"/>
                        </a:rPr>
                        <a:t>93%</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1.16%</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8"/>
                  </a:ext>
                </a:extLst>
              </a:tr>
              <a:tr h="109203">
                <a:tc>
                  <a:txBody>
                    <a:bodyPr/>
                    <a:lstStyle/>
                    <a:p>
                      <a:pPr algn="ctr" rtl="0" fontAlgn="t"/>
                      <a:r>
                        <a:rPr lang="en-US" sz="700" b="0" i="0" u="none" strike="noStrike">
                          <a:solidFill>
                            <a:srgbClr val="000000"/>
                          </a:solidFill>
                          <a:effectLst/>
                          <a:latin typeface="+mn-lt"/>
                        </a:rPr>
                        <a:t>D-9</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106</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2261</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5%</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0.032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0.044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0.038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97%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mn-lt"/>
                        </a:rPr>
                        <a:t>1.08%</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9"/>
                  </a:ext>
                </a:extLst>
              </a:tr>
              <a:tr h="109203">
                <a:tc>
                  <a:txBody>
                    <a:bodyPr/>
                    <a:lstStyle/>
                    <a:p>
                      <a:pPr algn="ctr" rtl="0" fontAlgn="t"/>
                      <a:r>
                        <a:rPr lang="en-US" sz="700" b="0" i="0" u="none" strike="noStrike">
                          <a:solidFill>
                            <a:srgbClr val="000000"/>
                          </a:solidFill>
                          <a:effectLst/>
                          <a:latin typeface="+mn-lt"/>
                        </a:rPr>
                        <a:t>D-10</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2369</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a:solidFill>
                            <a:srgbClr val="000000"/>
                          </a:solidFill>
                          <a:effectLst/>
                          <a:latin typeface="+mn-lt"/>
                        </a:rPr>
                        <a:t>64</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700" b="0" i="0" u="none" strike="noStrike" dirty="0">
                          <a:solidFill>
                            <a:srgbClr val="000000"/>
                          </a:solidFill>
                          <a:effectLst/>
                          <a:latin typeface="+mn-lt"/>
                        </a:rPr>
                        <a:t>2305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3%</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0.001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0.032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700" b="0" i="0" u="none" strike="noStrike">
                          <a:solidFill>
                            <a:srgbClr val="000000"/>
                          </a:solidFill>
                          <a:effectLst/>
                          <a:latin typeface="+mn-lt"/>
                        </a:rPr>
                        <a:t>0.024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a:solidFill>
                            <a:srgbClr val="000000"/>
                          </a:solidFill>
                          <a:effectLst/>
                          <a:latin typeface="+mn-lt"/>
                        </a:rPr>
                        <a:t>100%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700" b="0" i="0" u="none" strike="noStrike" dirty="0">
                          <a:solidFill>
                            <a:srgbClr val="000000"/>
                          </a:solidFill>
                          <a:effectLst/>
                          <a:latin typeface="+mn-lt"/>
                        </a:rPr>
                        <a:t>1.00%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10"/>
                  </a:ext>
                </a:extLst>
              </a:tr>
              <a:tr h="124852">
                <a:tc>
                  <a:txBody>
                    <a:bodyPr/>
                    <a:lstStyle/>
                    <a:p>
                      <a:pPr algn="ctr" fontAlgn="b"/>
                      <a:r>
                        <a:rPr lang="en-US" sz="700" b="0" i="0" u="none" strike="noStrike">
                          <a:solidFill>
                            <a:srgbClr val="000000"/>
                          </a:solidFill>
                          <a:effectLst/>
                          <a:latin typeface="+mn-lt"/>
                        </a:rPr>
                        <a:t> </a:t>
                      </a:r>
                    </a:p>
                  </a:txBody>
                  <a:tcPr marL="6333" marR="6333" marT="6333" marB="0" anchor="b">
                    <a:lnL>
                      <a:noFill/>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a:noFill/>
                    </a:lnB>
                  </a:tcPr>
                </a:tc>
                <a:tc>
                  <a:txBody>
                    <a:bodyPr/>
                    <a:lstStyle/>
                    <a:p>
                      <a:pPr algn="ctr" rtl="0" fontAlgn="ctr"/>
                      <a:r>
                        <a:rPr lang="en-US" sz="700" b="0" i="0" u="none" strike="noStrike" dirty="0">
                          <a:solidFill>
                            <a:srgbClr val="000000"/>
                          </a:solidFill>
                          <a:effectLst/>
                          <a:latin typeface="+mn-lt"/>
                        </a:rPr>
                        <a:t>23671</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2335</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700" b="0" i="0" u="none" strike="noStrike" dirty="0">
                          <a:solidFill>
                            <a:srgbClr val="000000"/>
                          </a:solidFill>
                          <a:effectLst/>
                          <a:latin typeface="+mn-lt"/>
                        </a:rPr>
                        <a:t>21336</a:t>
                      </a:r>
                    </a:p>
                  </a:txBody>
                  <a:tcPr marL="6333" marR="6333" marT="633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700" b="0" i="0" u="none" strike="noStrike">
                          <a:solidFill>
                            <a:srgbClr val="000000"/>
                          </a:solidFill>
                          <a:effectLst/>
                          <a:latin typeface="+mn-lt"/>
                        </a:rPr>
                        <a:t> </a:t>
                      </a:r>
                    </a:p>
                  </a:txBody>
                  <a:tcPr marL="6333" marR="6333" marT="6333" marB="0" anchor="b">
                    <a:lnL w="12700" cap="flat" cmpd="sng" algn="ctr">
                      <a:solidFill>
                        <a:srgbClr val="000000"/>
                      </a:solidFill>
                      <a:prstDash val="solid"/>
                      <a:round/>
                      <a:headEnd type="none" w="med" len="med"/>
                      <a:tailEnd type="none" w="med" len="med"/>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7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7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700" b="0" i="0" u="none" strike="noStrike">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700" b="0" i="0" u="none" strike="noStrike">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7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660342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Example</a:t>
            </a:r>
            <a:endParaRPr lang="en-IN" dirty="0"/>
          </a:p>
        </p:txBody>
      </p:sp>
      <p:pic>
        <p:nvPicPr>
          <p:cNvPr id="20482" name="Picture 2"/>
          <p:cNvPicPr>
            <a:picLocks noGrp="1" noChangeAspect="1" noChangeArrowheads="1"/>
          </p:cNvPicPr>
          <p:nvPr>
            <p:ph idx="1"/>
          </p:nvPr>
        </p:nvPicPr>
        <p:blipFill>
          <a:blip r:embed="rId2"/>
          <a:stretch>
            <a:fillRect/>
          </a:stretch>
        </p:blipFill>
        <p:spPr bwMode="auto">
          <a:xfrm>
            <a:off x="896944" y="1825625"/>
            <a:ext cx="7350112"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1599871790"/>
              </p:ext>
            </p:extLst>
          </p:nvPr>
        </p:nvGraphicFramePr>
        <p:xfrm>
          <a:off x="2051720" y="764706"/>
          <a:ext cx="4520530" cy="2056519"/>
        </p:xfrm>
        <a:graphic>
          <a:graphicData uri="http://schemas.openxmlformats.org/drawingml/2006/table">
            <a:tbl>
              <a:tblPr/>
              <a:tblGrid>
                <a:gridCol w="1166589">
                  <a:extLst>
                    <a:ext uri="{9D8B030D-6E8A-4147-A177-3AD203B41FA5}">
                      <a16:colId xmlns:a16="http://schemas.microsoft.com/office/drawing/2014/main" val="20000"/>
                    </a:ext>
                  </a:extLst>
                </a:gridCol>
                <a:gridCol w="1416023">
                  <a:extLst>
                    <a:ext uri="{9D8B030D-6E8A-4147-A177-3AD203B41FA5}">
                      <a16:colId xmlns:a16="http://schemas.microsoft.com/office/drawing/2014/main" val="20001"/>
                    </a:ext>
                  </a:extLst>
                </a:gridCol>
                <a:gridCol w="1001577">
                  <a:extLst>
                    <a:ext uri="{9D8B030D-6E8A-4147-A177-3AD203B41FA5}">
                      <a16:colId xmlns:a16="http://schemas.microsoft.com/office/drawing/2014/main" val="20002"/>
                    </a:ext>
                  </a:extLst>
                </a:gridCol>
                <a:gridCol w="936341">
                  <a:extLst>
                    <a:ext uri="{9D8B030D-6E8A-4147-A177-3AD203B41FA5}">
                      <a16:colId xmlns:a16="http://schemas.microsoft.com/office/drawing/2014/main" val="20003"/>
                    </a:ext>
                  </a:extLst>
                </a:gridCol>
              </a:tblGrid>
              <a:tr h="292169">
                <a:tc>
                  <a:txBody>
                    <a:bodyPr/>
                    <a:lstStyle/>
                    <a:p>
                      <a:pPr algn="ctr" fontAlgn="b"/>
                      <a:endParaRPr lang="en-US" sz="800" b="0" i="0" u="none" strike="noStrike" dirty="0">
                        <a:solidFill>
                          <a:srgbClr val="000000"/>
                        </a:solidFill>
                        <a:effectLst/>
                        <a:latin typeface="+mn-lt"/>
                      </a:endParaRPr>
                    </a:p>
                  </a:txBody>
                  <a:tcPr marL="7144" marR="7144" marT="7144"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tc gridSpan="2">
                  <a:txBody>
                    <a:bodyPr/>
                    <a:lstStyle/>
                    <a:p>
                      <a:pPr algn="ctr" rtl="0" fontAlgn="b"/>
                      <a:r>
                        <a:rPr lang="en-US" sz="1800" b="0" i="0" u="none" strike="noStrike" dirty="0" smtClean="0">
                          <a:solidFill>
                            <a:srgbClr val="000000"/>
                          </a:solidFill>
                          <a:effectLst/>
                          <a:latin typeface="+mn-lt"/>
                        </a:rPr>
                        <a:t>Predicted</a:t>
                      </a:r>
                      <a:endParaRPr lang="en-US" sz="1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tc>
                  <a:txBody>
                    <a:bodyPr/>
                    <a:lstStyle/>
                    <a:p>
                      <a:pPr algn="ctr" fontAlgn="b"/>
                      <a:endParaRPr lang="en-US" sz="1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92169">
                <a:tc>
                  <a:txBody>
                    <a:bodyPr/>
                    <a:lstStyle/>
                    <a:p>
                      <a:pPr algn="ctr" rtl="0" fontAlgn="b"/>
                      <a:r>
                        <a:rPr lang="en-US" sz="1800" b="0" i="0" u="none" strike="noStrike" dirty="0" smtClean="0">
                          <a:solidFill>
                            <a:srgbClr val="000000"/>
                          </a:solidFill>
                          <a:effectLst/>
                          <a:latin typeface="+mn-lt"/>
                        </a:rPr>
                        <a:t>Actuals</a:t>
                      </a:r>
                      <a:endParaRPr lang="en-US" sz="1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a:solidFill>
                            <a:srgbClr val="000000"/>
                          </a:solidFill>
                          <a:effectLst/>
                          <a:latin typeface="+mn-lt"/>
                        </a:rPr>
                        <a:t>Proposed</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a:solidFill>
                            <a:srgbClr val="000000"/>
                          </a:solidFill>
                          <a:effectLst/>
                          <a:latin typeface="+mn-lt"/>
                        </a:rPr>
                        <a:t>Active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a:solidFill>
                            <a:srgbClr val="000000"/>
                          </a:solidFill>
                          <a:effectLst/>
                          <a:latin typeface="+mn-lt"/>
                        </a:rPr>
                        <a:t>Total</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490727">
                <a:tc>
                  <a:txBody>
                    <a:bodyPr/>
                    <a:lstStyle/>
                    <a:p>
                      <a:pPr algn="ctr" rtl="0" fontAlgn="ctr"/>
                      <a:r>
                        <a:rPr lang="en-US" sz="1800" b="0" i="0" u="none" strike="noStrike" dirty="0">
                          <a:solidFill>
                            <a:srgbClr val="000000"/>
                          </a:solidFill>
                          <a:effectLst/>
                          <a:latin typeface="+mn-lt"/>
                        </a:rPr>
                        <a:t>Proposed</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dirty="0" smtClean="0">
                          <a:solidFill>
                            <a:srgbClr val="000000"/>
                          </a:solidFill>
                          <a:effectLst/>
                          <a:latin typeface="+mn-lt"/>
                        </a:rPr>
                        <a:t>14,035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smtClean="0">
                          <a:solidFill>
                            <a:srgbClr val="000000"/>
                          </a:solidFill>
                          <a:effectLst/>
                          <a:latin typeface="+mn-lt"/>
                        </a:rPr>
                        <a:t>7,301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smtClean="0">
                          <a:solidFill>
                            <a:srgbClr val="000000"/>
                          </a:solidFill>
                          <a:effectLst/>
                          <a:latin typeface="+mn-lt"/>
                        </a:rPr>
                        <a:t>21,336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90727">
                <a:tc>
                  <a:txBody>
                    <a:bodyPr/>
                    <a:lstStyle/>
                    <a:p>
                      <a:pPr algn="ctr" rtl="0" fontAlgn="ctr"/>
                      <a:r>
                        <a:rPr lang="en-US" sz="1800" b="0" i="0" u="none" strike="noStrike" dirty="0">
                          <a:solidFill>
                            <a:srgbClr val="000000"/>
                          </a:solidFill>
                          <a:effectLst/>
                          <a:latin typeface="+mn-lt"/>
                        </a:rPr>
                        <a:t>Active</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800" b="0" i="0" u="none" strike="noStrike" dirty="0" smtClean="0">
                          <a:solidFill>
                            <a:srgbClr val="000000"/>
                          </a:solidFill>
                          <a:effectLst/>
                          <a:latin typeface="+mn-lt"/>
                        </a:rPr>
                        <a:t>825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smtClean="0">
                          <a:solidFill>
                            <a:srgbClr val="000000"/>
                          </a:solidFill>
                          <a:effectLst/>
                          <a:latin typeface="+mn-lt"/>
                        </a:rPr>
                        <a:t>1,510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smtClean="0">
                          <a:solidFill>
                            <a:srgbClr val="000000"/>
                          </a:solidFill>
                          <a:effectLst/>
                          <a:latin typeface="+mn-lt"/>
                        </a:rPr>
                        <a:t>2,335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90727">
                <a:tc>
                  <a:txBody>
                    <a:bodyPr/>
                    <a:lstStyle/>
                    <a:p>
                      <a:pPr algn="ctr" rtl="0" fontAlgn="b"/>
                      <a:r>
                        <a:rPr lang="en-US" sz="1800" b="0" i="0" u="none" strike="noStrike" dirty="0">
                          <a:solidFill>
                            <a:srgbClr val="000000"/>
                          </a:solidFill>
                          <a:effectLst/>
                          <a:latin typeface="+mn-lt"/>
                        </a:rPr>
                        <a:t>Total</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smtClean="0">
                          <a:solidFill>
                            <a:srgbClr val="000000"/>
                          </a:solidFill>
                          <a:effectLst/>
                          <a:latin typeface="+mn-lt"/>
                        </a:rPr>
                        <a:t>14,860 </a:t>
                      </a:r>
                      <a:endParaRPr lang="en-US" sz="1800" b="0" i="0" u="none" strike="noStrike" dirty="0">
                        <a:solidFill>
                          <a:srgbClr val="000000"/>
                        </a:solidFill>
                        <a:effectLst/>
                        <a:latin typeface="+mn-lt"/>
                      </a:endParaRP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smtClean="0">
                          <a:solidFill>
                            <a:srgbClr val="000000"/>
                          </a:solidFill>
                          <a:effectLst/>
                          <a:latin typeface="+mn-lt"/>
                        </a:rPr>
                        <a:t>8,811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b"/>
                      <a:r>
                        <a:rPr lang="en-US" sz="1800" b="0" i="0" u="none" strike="noStrike" dirty="0" smtClean="0">
                          <a:solidFill>
                            <a:srgbClr val="000000"/>
                          </a:solidFill>
                          <a:effectLst/>
                          <a:latin typeface="+mn-lt"/>
                        </a:rPr>
                        <a:t>23,671 </a:t>
                      </a:r>
                      <a:endParaRPr lang="en-US" sz="1800" b="0" i="0" u="none" strike="noStrike" dirty="0">
                        <a:solidFill>
                          <a:srgbClr val="000000"/>
                        </a:solidFill>
                        <a:effectLst/>
                        <a:latin typeface="+mn-lt"/>
                      </a:endParaRP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184967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7838643"/>
              </p:ext>
            </p:extLst>
          </p:nvPr>
        </p:nvGraphicFramePr>
        <p:xfrm>
          <a:off x="628650" y="1825625"/>
          <a:ext cx="8239660" cy="4465116"/>
        </p:xfrm>
        <a:graphic>
          <a:graphicData uri="http://schemas.openxmlformats.org/drawingml/2006/table">
            <a:tbl>
              <a:tblPr/>
              <a:tblGrid>
                <a:gridCol w="827840">
                  <a:extLst>
                    <a:ext uri="{9D8B030D-6E8A-4147-A177-3AD203B41FA5}">
                      <a16:colId xmlns:a16="http://schemas.microsoft.com/office/drawing/2014/main" val="20000"/>
                    </a:ext>
                  </a:extLst>
                </a:gridCol>
                <a:gridCol w="953708">
                  <a:extLst>
                    <a:ext uri="{9D8B030D-6E8A-4147-A177-3AD203B41FA5}">
                      <a16:colId xmlns:a16="http://schemas.microsoft.com/office/drawing/2014/main" val="20001"/>
                    </a:ext>
                  </a:extLst>
                </a:gridCol>
                <a:gridCol w="813699">
                  <a:extLst>
                    <a:ext uri="{9D8B030D-6E8A-4147-A177-3AD203B41FA5}">
                      <a16:colId xmlns:a16="http://schemas.microsoft.com/office/drawing/2014/main" val="20002"/>
                    </a:ext>
                  </a:extLst>
                </a:gridCol>
                <a:gridCol w="737824">
                  <a:extLst>
                    <a:ext uri="{9D8B030D-6E8A-4147-A177-3AD203B41FA5}">
                      <a16:colId xmlns:a16="http://schemas.microsoft.com/office/drawing/2014/main" val="20003"/>
                    </a:ext>
                  </a:extLst>
                </a:gridCol>
                <a:gridCol w="737824">
                  <a:extLst>
                    <a:ext uri="{9D8B030D-6E8A-4147-A177-3AD203B41FA5}">
                      <a16:colId xmlns:a16="http://schemas.microsoft.com/office/drawing/2014/main" val="20004"/>
                    </a:ext>
                  </a:extLst>
                </a:gridCol>
                <a:gridCol w="819804">
                  <a:extLst>
                    <a:ext uri="{9D8B030D-6E8A-4147-A177-3AD203B41FA5}">
                      <a16:colId xmlns:a16="http://schemas.microsoft.com/office/drawing/2014/main" val="20005"/>
                    </a:ext>
                  </a:extLst>
                </a:gridCol>
                <a:gridCol w="819804">
                  <a:extLst>
                    <a:ext uri="{9D8B030D-6E8A-4147-A177-3AD203B41FA5}">
                      <a16:colId xmlns:a16="http://schemas.microsoft.com/office/drawing/2014/main" val="20006"/>
                    </a:ext>
                  </a:extLst>
                </a:gridCol>
                <a:gridCol w="819804">
                  <a:extLst>
                    <a:ext uri="{9D8B030D-6E8A-4147-A177-3AD203B41FA5}">
                      <a16:colId xmlns:a16="http://schemas.microsoft.com/office/drawing/2014/main" val="20007"/>
                    </a:ext>
                  </a:extLst>
                </a:gridCol>
                <a:gridCol w="737824">
                  <a:extLst>
                    <a:ext uri="{9D8B030D-6E8A-4147-A177-3AD203B41FA5}">
                      <a16:colId xmlns:a16="http://schemas.microsoft.com/office/drawing/2014/main" val="20008"/>
                    </a:ext>
                  </a:extLst>
                </a:gridCol>
                <a:gridCol w="971529">
                  <a:extLst>
                    <a:ext uri="{9D8B030D-6E8A-4147-A177-3AD203B41FA5}">
                      <a16:colId xmlns:a16="http://schemas.microsoft.com/office/drawing/2014/main" val="20009"/>
                    </a:ext>
                  </a:extLst>
                </a:gridCol>
              </a:tblGrid>
              <a:tr h="831290">
                <a:tc>
                  <a:txBody>
                    <a:bodyPr/>
                    <a:lstStyle/>
                    <a:p>
                      <a:pPr algn="ctr" rtl="0" fontAlgn="ctr"/>
                      <a:r>
                        <a:rPr lang="en-US" sz="1800" b="0" i="0" u="none" strike="noStrike" dirty="0" err="1">
                          <a:solidFill>
                            <a:srgbClr val="000000"/>
                          </a:solidFill>
                          <a:effectLst/>
                          <a:latin typeface="+mn-lt"/>
                        </a:rPr>
                        <a:t>Decile</a:t>
                      </a:r>
                      <a:endParaRPr lang="en-US" sz="1800" b="0" i="0" u="none" strike="noStrike" dirty="0">
                        <a:solidFill>
                          <a:srgbClr val="000000"/>
                        </a:solidFill>
                        <a:effectLst/>
                        <a:latin typeface="+mn-lt"/>
                      </a:endParaRPr>
                    </a:p>
                  </a:txBody>
                  <a:tcPr marL="6333" marR="6333" marT="6333" marB="0" anchor="ctr">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TOTAL PROPOSALS</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PROPOSED SOLD</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PROPOSED Not SOLD</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1270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 of PROPOSED SOLD </a:t>
                      </a:r>
                    </a:p>
                    <a:p>
                      <a:pPr algn="ctr" rtl="0" fontAlgn="ctr"/>
                      <a:r>
                        <a:rPr lang="en-US" sz="18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MIN PROB</a:t>
                      </a:r>
                    </a:p>
                    <a:p>
                      <a:pPr algn="ctr" rtl="0" fontAlgn="ctr"/>
                      <a:r>
                        <a:rPr lang="en-US" sz="18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MAX PROB</a:t>
                      </a:r>
                    </a:p>
                    <a:p>
                      <a:pPr algn="ctr" rtl="0" fontAlgn="ctr"/>
                      <a:r>
                        <a:rPr lang="en-US" sz="1800" b="0" i="0" u="none" strike="noStrike" dirty="0">
                          <a:solidFill>
                            <a:srgbClr val="000000"/>
                          </a:solidFill>
                          <a:effectLst/>
                          <a:latin typeface="+mn-lt"/>
                        </a:rPr>
                        <a:t> </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AVG PROB</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Gain</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Cumulative Lift</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216941">
                <a:tc>
                  <a:txBody>
                    <a:bodyPr/>
                    <a:lstStyle/>
                    <a:p>
                      <a:pPr algn="ctr" rtl="0" fontAlgn="t"/>
                      <a:r>
                        <a:rPr lang="en-US" sz="1800" b="0" i="0" u="none" strike="noStrike">
                          <a:solidFill>
                            <a:srgbClr val="000000"/>
                          </a:solidFill>
                          <a:effectLst/>
                          <a:latin typeface="+mn-lt"/>
                        </a:rPr>
                        <a:t>D-1</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2366</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671</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1695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29%</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0.177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0.698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0.276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29%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2.87%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1"/>
                  </a:ext>
                </a:extLst>
              </a:tr>
              <a:tr h="216941">
                <a:tc>
                  <a:txBody>
                    <a:bodyPr/>
                    <a:lstStyle/>
                    <a:p>
                      <a:pPr algn="ctr" rtl="0" fontAlgn="t"/>
                      <a:r>
                        <a:rPr lang="en-US" sz="1800" b="0" i="0" u="none" strike="noStrike">
                          <a:solidFill>
                            <a:srgbClr val="000000"/>
                          </a:solidFill>
                          <a:effectLst/>
                          <a:latin typeface="+mn-lt"/>
                        </a:rPr>
                        <a:t>D-2</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356</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2011</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15%</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0.131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0.177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0.154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44%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2.20%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2"/>
                  </a:ext>
                </a:extLst>
              </a:tr>
              <a:tr h="216941">
                <a:tc>
                  <a:txBody>
                    <a:bodyPr/>
                    <a:lstStyle/>
                    <a:p>
                      <a:pPr algn="ctr" rtl="0" fontAlgn="t"/>
                      <a:r>
                        <a:rPr lang="en-US" sz="1800" b="0" i="0" u="none" strike="noStrike">
                          <a:solidFill>
                            <a:srgbClr val="000000"/>
                          </a:solidFill>
                          <a:effectLst/>
                          <a:latin typeface="+mn-lt"/>
                        </a:rPr>
                        <a:t>D-3</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297</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2070</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13%</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0.109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0.131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0.119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mn-lt"/>
                        </a:rPr>
                        <a:t>57%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1.89%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3"/>
                  </a:ext>
                </a:extLst>
              </a:tr>
              <a:tr h="216941">
                <a:tc>
                  <a:txBody>
                    <a:bodyPr/>
                    <a:lstStyle/>
                    <a:p>
                      <a:pPr algn="ctr" rtl="0" fontAlgn="t"/>
                      <a:r>
                        <a:rPr lang="en-US" sz="1800" b="0" i="0" u="none" strike="noStrike">
                          <a:solidFill>
                            <a:srgbClr val="000000"/>
                          </a:solidFill>
                          <a:effectLst/>
                          <a:latin typeface="+mn-lt"/>
                        </a:rPr>
                        <a:t>D-4</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243</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2124</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10%</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0.093</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0.109</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0.102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67%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1.68%</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4"/>
                  </a:ext>
                </a:extLst>
              </a:tr>
              <a:tr h="216941">
                <a:tc>
                  <a:txBody>
                    <a:bodyPr/>
                    <a:lstStyle/>
                    <a:p>
                      <a:pPr algn="ctr" rtl="0" fontAlgn="t"/>
                      <a:r>
                        <a:rPr lang="en-US" sz="1800" b="0" i="0" u="none" strike="noStrike">
                          <a:solidFill>
                            <a:srgbClr val="000000"/>
                          </a:solidFill>
                          <a:effectLst/>
                          <a:latin typeface="+mn-lt"/>
                        </a:rPr>
                        <a:t>D-5</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172</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2195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7%</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0.081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0.093</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0.087</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74%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1.49%</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5"/>
                  </a:ext>
                </a:extLst>
              </a:tr>
              <a:tr h="216941">
                <a:tc>
                  <a:txBody>
                    <a:bodyPr/>
                    <a:lstStyle/>
                    <a:p>
                      <a:pPr algn="ctr" rtl="0" fontAlgn="t"/>
                      <a:r>
                        <a:rPr lang="en-US" sz="1800" b="0" i="0" u="none" strike="noStrike">
                          <a:solidFill>
                            <a:srgbClr val="000000"/>
                          </a:solidFill>
                          <a:effectLst/>
                          <a:latin typeface="+mn-lt"/>
                        </a:rPr>
                        <a:t>D-6</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148</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2219</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0.068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0.081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0.075</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81%</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1.35%</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6"/>
                  </a:ext>
                </a:extLst>
              </a:tr>
              <a:tr h="216941">
                <a:tc>
                  <a:txBody>
                    <a:bodyPr/>
                    <a:lstStyle/>
                    <a:p>
                      <a:pPr algn="ctr" rtl="0" fontAlgn="t"/>
                      <a:r>
                        <a:rPr lang="en-US" sz="1800" b="0" i="0" u="none" strike="noStrike">
                          <a:solidFill>
                            <a:srgbClr val="000000"/>
                          </a:solidFill>
                          <a:effectLst/>
                          <a:latin typeface="+mn-lt"/>
                        </a:rPr>
                        <a:t>D-7</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140</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2227</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0.056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0.068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0.062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87%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1.24%</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7"/>
                  </a:ext>
                </a:extLst>
              </a:tr>
              <a:tr h="216941">
                <a:tc>
                  <a:txBody>
                    <a:bodyPr/>
                    <a:lstStyle/>
                    <a:p>
                      <a:pPr algn="ctr" rtl="0" fontAlgn="t"/>
                      <a:r>
                        <a:rPr lang="en-US" sz="1800" b="0" i="0" u="none" strike="noStrike">
                          <a:solidFill>
                            <a:srgbClr val="000000"/>
                          </a:solidFill>
                          <a:effectLst/>
                          <a:latin typeface="+mn-lt"/>
                        </a:rPr>
                        <a:t>D-8</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138</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2229</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6%</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0.044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0.056</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0.05</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mn-lt"/>
                        </a:rPr>
                        <a:t>93%</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1.16%</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8"/>
                  </a:ext>
                </a:extLst>
              </a:tr>
              <a:tr h="216941">
                <a:tc>
                  <a:txBody>
                    <a:bodyPr/>
                    <a:lstStyle/>
                    <a:p>
                      <a:pPr algn="ctr" rtl="0" fontAlgn="t"/>
                      <a:r>
                        <a:rPr lang="en-US" sz="1800" b="0" i="0" u="none" strike="noStrike">
                          <a:solidFill>
                            <a:srgbClr val="000000"/>
                          </a:solidFill>
                          <a:effectLst/>
                          <a:latin typeface="+mn-lt"/>
                        </a:rPr>
                        <a:t>D-9</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2367</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106</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2261</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5%</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0.032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0.044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0.038</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97%</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mn-lt"/>
                        </a:rPr>
                        <a:t>1.08%</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09"/>
                  </a:ext>
                </a:extLst>
              </a:tr>
              <a:tr h="216941">
                <a:tc>
                  <a:txBody>
                    <a:bodyPr/>
                    <a:lstStyle/>
                    <a:p>
                      <a:pPr algn="ctr" rtl="0" fontAlgn="t"/>
                      <a:r>
                        <a:rPr lang="en-US" sz="1800" b="0" i="0" u="none" strike="noStrike">
                          <a:solidFill>
                            <a:srgbClr val="000000"/>
                          </a:solidFill>
                          <a:effectLst/>
                          <a:latin typeface="+mn-lt"/>
                        </a:rPr>
                        <a:t>D-10</a:t>
                      </a:r>
                    </a:p>
                  </a:txBody>
                  <a:tcPr marL="6333" marR="6333" marT="6333" marB="0">
                    <a:lnL w="6350" cap="flat" cmpd="sng" algn="ctr">
                      <a:solidFill>
                        <a:srgbClr val="16365C"/>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2369</a:t>
                      </a:r>
                    </a:p>
                  </a:txBody>
                  <a:tcPr marL="6333" marR="6333" marT="6333"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a:solidFill>
                            <a:srgbClr val="000000"/>
                          </a:solidFill>
                          <a:effectLst/>
                          <a:latin typeface="+mn-lt"/>
                        </a:rPr>
                        <a:t>64</a:t>
                      </a:r>
                    </a:p>
                  </a:txBody>
                  <a:tcPr marL="6333" marR="6333" marT="633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1800" b="0" i="0" u="none" strike="noStrike" dirty="0">
                          <a:solidFill>
                            <a:srgbClr val="000000"/>
                          </a:solidFill>
                          <a:effectLst/>
                          <a:latin typeface="+mn-lt"/>
                        </a:rPr>
                        <a:t>2305</a:t>
                      </a:r>
                    </a:p>
                  </a:txBody>
                  <a:tcPr marL="6333" marR="6333" marT="6333"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3%</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mn-lt"/>
                        </a:rPr>
                        <a:t>0.001</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0.032</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mn-lt"/>
                        </a:rPr>
                        <a:t>0.024</a:t>
                      </a:r>
                    </a:p>
                  </a:txBody>
                  <a:tcPr marL="6333" marR="6333" marT="6333" marB="0" anchor="b">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mn-lt"/>
                        </a:rPr>
                        <a:t>100%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mn-lt"/>
                        </a:rPr>
                        <a:t>1.00%</a:t>
                      </a:r>
                    </a:p>
                  </a:txBody>
                  <a:tcPr marL="6333" marR="6333" marT="6333" marB="0" anchor="ctr">
                    <a:lnL w="6350" cap="flat" cmpd="sng" algn="ctr">
                      <a:solidFill>
                        <a:srgbClr val="16365C"/>
                      </a:solidFill>
                      <a:prstDash val="solid"/>
                      <a:round/>
                      <a:headEnd type="none" w="med" len="med"/>
                      <a:tailEnd type="none" w="med" len="med"/>
                    </a:lnL>
                    <a:lnR w="6350" cap="flat" cmpd="sng" algn="ctr">
                      <a:solidFill>
                        <a:srgbClr val="16365C"/>
                      </a:solidFill>
                      <a:prstDash val="solid"/>
                      <a:round/>
                      <a:headEnd type="none" w="med" len="med"/>
                      <a:tailEnd type="none" w="med" len="med"/>
                    </a:lnR>
                    <a:lnT w="6350" cap="flat" cmpd="sng" algn="ctr">
                      <a:solidFill>
                        <a:srgbClr val="16365C"/>
                      </a:solidFill>
                      <a:prstDash val="solid"/>
                      <a:round/>
                      <a:headEnd type="none" w="med" len="med"/>
                      <a:tailEnd type="none" w="med" len="med"/>
                    </a:lnT>
                    <a:lnB w="6350" cap="flat" cmpd="sng" algn="ctr">
                      <a:solidFill>
                        <a:srgbClr val="16365C"/>
                      </a:solidFill>
                      <a:prstDash val="solid"/>
                      <a:round/>
                      <a:headEnd type="none" w="med" len="med"/>
                      <a:tailEnd type="none" w="med" len="med"/>
                    </a:lnB>
                  </a:tcPr>
                </a:tc>
                <a:extLst>
                  <a:ext uri="{0D108BD9-81ED-4DB2-BD59-A6C34878D82A}">
                    <a16:rowId xmlns:a16="http://schemas.microsoft.com/office/drawing/2014/main" val="10010"/>
                  </a:ext>
                </a:extLst>
              </a:tr>
              <a:tr h="239667">
                <a:tc>
                  <a:txBody>
                    <a:bodyPr/>
                    <a:lstStyle/>
                    <a:p>
                      <a:pPr algn="ctr" fontAlgn="b"/>
                      <a:r>
                        <a:rPr lang="en-US" sz="1800" b="0" i="0" u="none" strike="noStrike">
                          <a:solidFill>
                            <a:srgbClr val="000000"/>
                          </a:solidFill>
                          <a:effectLst/>
                          <a:latin typeface="+mn-lt"/>
                        </a:rPr>
                        <a:t> </a:t>
                      </a:r>
                    </a:p>
                  </a:txBody>
                  <a:tcPr marL="6333" marR="6333" marT="6333" marB="0" anchor="b">
                    <a:lnL>
                      <a:noFill/>
                    </a:lnL>
                    <a:lnR w="12700" cap="flat" cmpd="sng" algn="ctr">
                      <a:solidFill>
                        <a:srgbClr val="000000"/>
                      </a:solidFill>
                      <a:prstDash val="solid"/>
                      <a:round/>
                      <a:headEnd type="none" w="med" len="med"/>
                      <a:tailEnd type="none" w="med" len="med"/>
                    </a:lnR>
                    <a:lnT w="6350" cap="flat" cmpd="sng" algn="ctr">
                      <a:solidFill>
                        <a:srgbClr val="16365C"/>
                      </a:solidFill>
                      <a:prstDash val="solid"/>
                      <a:round/>
                      <a:headEnd type="none" w="med" len="med"/>
                      <a:tailEnd type="none" w="med" len="med"/>
                    </a:lnT>
                    <a:lnB>
                      <a:noFill/>
                    </a:lnB>
                  </a:tcPr>
                </a:tc>
                <a:tc>
                  <a:txBody>
                    <a:bodyPr/>
                    <a:lstStyle/>
                    <a:p>
                      <a:pPr algn="ctr" rtl="0" fontAlgn="ctr"/>
                      <a:r>
                        <a:rPr lang="en-US" sz="1800" b="0" i="0" u="none" strike="noStrike" dirty="0">
                          <a:solidFill>
                            <a:srgbClr val="000000"/>
                          </a:solidFill>
                          <a:effectLst/>
                          <a:latin typeface="+mn-lt"/>
                        </a:rPr>
                        <a:t>23671</a:t>
                      </a:r>
                    </a:p>
                  </a:txBody>
                  <a:tcPr marL="6333" marR="6333" marT="63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2335</a:t>
                      </a:r>
                    </a:p>
                  </a:txBody>
                  <a:tcPr marL="6333" marR="6333" marT="63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rtl="0" fontAlgn="ctr"/>
                      <a:r>
                        <a:rPr lang="en-US" sz="1800" b="0" i="0" u="none" strike="noStrike" dirty="0">
                          <a:solidFill>
                            <a:srgbClr val="000000"/>
                          </a:solidFill>
                          <a:effectLst/>
                          <a:latin typeface="+mn-lt"/>
                        </a:rPr>
                        <a:t>21336</a:t>
                      </a:r>
                    </a:p>
                  </a:txBody>
                  <a:tcPr marL="6333" marR="6333" marT="633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fontAlgn="b"/>
                      <a:r>
                        <a:rPr lang="en-US" sz="1800" b="0" i="0" u="none" strike="noStrike">
                          <a:solidFill>
                            <a:srgbClr val="000000"/>
                          </a:solidFill>
                          <a:effectLst/>
                          <a:latin typeface="+mn-lt"/>
                        </a:rPr>
                        <a:t> </a:t>
                      </a:r>
                    </a:p>
                  </a:txBody>
                  <a:tcPr marL="6333" marR="6333" marT="6333" marB="0" anchor="b">
                    <a:lnL w="12700" cap="flat" cmpd="sng" algn="ctr">
                      <a:solidFill>
                        <a:srgbClr val="000000"/>
                      </a:solidFill>
                      <a:prstDash val="solid"/>
                      <a:round/>
                      <a:headEnd type="none" w="med" len="med"/>
                      <a:tailEnd type="none" w="med" len="med"/>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mn-lt"/>
                        </a:rPr>
                        <a:t> </a:t>
                      </a:r>
                    </a:p>
                  </a:txBody>
                  <a:tcPr marL="6333" marR="6333" marT="6333" marB="0" anchor="b">
                    <a:lnL>
                      <a:noFill/>
                    </a:lnL>
                    <a:lnR>
                      <a:noFill/>
                    </a:lnR>
                    <a:lnT w="6350" cap="flat" cmpd="sng" algn="ctr">
                      <a:solidFill>
                        <a:srgbClr val="16365C"/>
                      </a:solidFill>
                      <a:prstDash val="solid"/>
                      <a:round/>
                      <a:headEnd type="none" w="med" len="med"/>
                      <a:tailEnd type="none" w="med" len="med"/>
                    </a:lnT>
                    <a:lnB>
                      <a:noFill/>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2822839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MODEL DEVELOPMENT AUTOMATION PROCESS</a:t>
            </a:r>
            <a:endParaRPr lang="en-US" dirty="0"/>
          </a:p>
        </p:txBody>
      </p:sp>
      <p:sp>
        <p:nvSpPr>
          <p:cNvPr id="3" name="Subtitle 2"/>
          <p:cNvSpPr>
            <a:spLocks noGrp="1"/>
          </p:cNvSpPr>
          <p:nvPr>
            <p:ph type="subTitle" idx="1"/>
          </p:nvPr>
        </p:nvSpPr>
        <p:spPr/>
        <p:txBody>
          <a:bodyPr/>
          <a:lstStyle/>
          <a:p>
            <a:r>
              <a:rPr lang="en-US" dirty="0" smtClean="0"/>
              <a:t>CASE STUDY 2</a:t>
            </a:r>
            <a:endParaRPr lang="en-US" dirty="0"/>
          </a:p>
        </p:txBody>
      </p:sp>
    </p:spTree>
    <p:extLst>
      <p:ext uri="{BB962C8B-B14F-4D97-AF65-F5344CB8AC3E}">
        <p14:creationId xmlns:p14="http://schemas.microsoft.com/office/powerpoint/2010/main" val="289833277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143</a:t>
            </a:fld>
            <a:endParaRPr lang="en-US" dirty="0">
              <a:solidFill>
                <a:prstClr val="white"/>
              </a:solidFill>
            </a:endParaRPr>
          </a:p>
        </p:txBody>
      </p:sp>
      <p:sp>
        <p:nvSpPr>
          <p:cNvPr id="3" name="Title 2"/>
          <p:cNvSpPr>
            <a:spLocks noGrp="1"/>
          </p:cNvSpPr>
          <p:nvPr>
            <p:ph type="title"/>
          </p:nvPr>
        </p:nvSpPr>
        <p:spPr/>
        <p:txBody>
          <a:bodyPr>
            <a:normAutofit/>
          </a:bodyPr>
          <a:lstStyle/>
          <a:p>
            <a:r>
              <a:rPr lang="en-US" dirty="0" smtClean="0"/>
              <a:t>Model Development Process</a:t>
            </a:r>
            <a:endParaRPr lang="en-US" dirty="0"/>
          </a:p>
        </p:txBody>
      </p:sp>
      <p:sp>
        <p:nvSpPr>
          <p:cNvPr id="12" name="Freeform 11"/>
          <p:cNvSpPr/>
          <p:nvPr/>
        </p:nvSpPr>
        <p:spPr>
          <a:xfrm>
            <a:off x="5257829" y="2058167"/>
            <a:ext cx="3429000" cy="480060"/>
          </a:xfrm>
          <a:custGeom>
            <a:avLst/>
            <a:gdLst>
              <a:gd name="connsiteX0" fmla="*/ 0 w 3181501"/>
              <a:gd name="connsiteY0" fmla="*/ 0 h 514800"/>
              <a:gd name="connsiteX1" fmla="*/ 3181501 w 3181501"/>
              <a:gd name="connsiteY1" fmla="*/ 0 h 514800"/>
              <a:gd name="connsiteX2" fmla="*/ 3181501 w 3181501"/>
              <a:gd name="connsiteY2" fmla="*/ 514800 h 514800"/>
              <a:gd name="connsiteX3" fmla="*/ 0 w 3181501"/>
              <a:gd name="connsiteY3" fmla="*/ 514800 h 514800"/>
              <a:gd name="connsiteX4" fmla="*/ 0 w 318150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501" h="514800">
                <a:moveTo>
                  <a:pt x="0" y="0"/>
                </a:moveTo>
                <a:lnTo>
                  <a:pt x="3181501" y="0"/>
                </a:lnTo>
                <a:lnTo>
                  <a:pt x="3181501" y="514800"/>
                </a:lnTo>
                <a:lnTo>
                  <a:pt x="0" y="514800"/>
                </a:lnTo>
                <a:lnTo>
                  <a:pt x="0" y="0"/>
                </a:lnTo>
                <a:close/>
              </a:path>
            </a:pathLst>
          </a:custGeom>
          <a:solidFill>
            <a:schemeClr val="bg1"/>
          </a:solidFill>
          <a:ln w="3175">
            <a:solidFill>
              <a:srgbClr val="2875A4"/>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4">
              <a:hueOff val="-1785908"/>
              <a:satOff val="10760"/>
              <a:lumOff val="862"/>
              <a:alphaOff val="0"/>
            </a:schemeClr>
          </a:fillRef>
          <a:effectRef idx="0">
            <a:schemeClr val="accent4">
              <a:hueOff val="-1785908"/>
              <a:satOff val="10760"/>
              <a:lumOff val="862"/>
              <a:alphaOff val="0"/>
            </a:schemeClr>
          </a:effectRef>
          <a:fontRef idx="minor">
            <a:schemeClr val="lt1"/>
          </a:fontRef>
        </p:style>
        <p:txBody>
          <a:bodyPr spcFirstLastPara="0" vert="horz" wrap="square" lIns="35924" tIns="35924" rIns="35924" bIns="35924" numCol="1" spcCol="1270" anchor="ctr" anchorCtr="0">
            <a:noAutofit/>
          </a:bodyPr>
          <a:lstStyle/>
          <a:p>
            <a:pPr marL="0" lvl="1" algn="ctr" defTabSz="344015">
              <a:spcAft>
                <a:spcPct val="15000"/>
              </a:spcAft>
            </a:pPr>
            <a:r>
              <a:rPr lang="en-US" sz="857" dirty="0">
                <a:solidFill>
                  <a:prstClr val="black"/>
                </a:solidFill>
                <a:latin typeface="+mj-lt"/>
              </a:rPr>
              <a:t>Score and ensure the model strength to ensure that its fit to be deployed .This needs to be validated by checking on model validation metrics.</a:t>
            </a:r>
          </a:p>
        </p:txBody>
      </p:sp>
      <p:sp>
        <p:nvSpPr>
          <p:cNvPr id="15" name="Freeform 14"/>
          <p:cNvSpPr/>
          <p:nvPr/>
        </p:nvSpPr>
        <p:spPr>
          <a:xfrm>
            <a:off x="5257829" y="2881665"/>
            <a:ext cx="3429000" cy="480060"/>
          </a:xfrm>
          <a:custGeom>
            <a:avLst/>
            <a:gdLst>
              <a:gd name="connsiteX0" fmla="*/ 0 w 3181501"/>
              <a:gd name="connsiteY0" fmla="*/ 0 h 514800"/>
              <a:gd name="connsiteX1" fmla="*/ 3181501 w 3181501"/>
              <a:gd name="connsiteY1" fmla="*/ 0 h 514800"/>
              <a:gd name="connsiteX2" fmla="*/ 3181501 w 3181501"/>
              <a:gd name="connsiteY2" fmla="*/ 514800 h 514800"/>
              <a:gd name="connsiteX3" fmla="*/ 0 w 3181501"/>
              <a:gd name="connsiteY3" fmla="*/ 514800 h 514800"/>
              <a:gd name="connsiteX4" fmla="*/ 0 w 318150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501" h="514800">
                <a:moveTo>
                  <a:pt x="0" y="0"/>
                </a:moveTo>
                <a:lnTo>
                  <a:pt x="3181501" y="0"/>
                </a:lnTo>
                <a:lnTo>
                  <a:pt x="3181501" y="514800"/>
                </a:lnTo>
                <a:lnTo>
                  <a:pt x="0" y="514800"/>
                </a:lnTo>
                <a:lnTo>
                  <a:pt x="0" y="0"/>
                </a:lnTo>
                <a:close/>
              </a:path>
            </a:pathLst>
          </a:custGeom>
          <a:solidFill>
            <a:schemeClr val="bg1"/>
          </a:solidFill>
          <a:ln w="3175">
            <a:solidFill>
              <a:srgbClr val="2875A4"/>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4">
              <a:hueOff val="-2678862"/>
              <a:satOff val="16139"/>
              <a:lumOff val="1294"/>
              <a:alphaOff val="0"/>
            </a:schemeClr>
          </a:fillRef>
          <a:effectRef idx="0">
            <a:schemeClr val="accent4">
              <a:hueOff val="-2678862"/>
              <a:satOff val="16139"/>
              <a:lumOff val="1294"/>
              <a:alphaOff val="0"/>
            </a:schemeClr>
          </a:effectRef>
          <a:fontRef idx="minor">
            <a:schemeClr val="lt1"/>
          </a:fontRef>
        </p:style>
        <p:txBody>
          <a:bodyPr spcFirstLastPara="0" vert="horz" wrap="square" lIns="35924" tIns="35924" rIns="35924" bIns="35924" numCol="1" spcCol="1270" anchor="ctr" anchorCtr="0">
            <a:noAutofit/>
          </a:bodyPr>
          <a:lstStyle/>
          <a:p>
            <a:pPr marL="0" lvl="1" algn="ctr" defTabSz="344015">
              <a:spcAft>
                <a:spcPct val="15000"/>
              </a:spcAft>
            </a:pPr>
            <a:r>
              <a:rPr lang="en-US" sz="857" dirty="0">
                <a:solidFill>
                  <a:prstClr val="black"/>
                </a:solidFill>
                <a:latin typeface="+mj-lt"/>
              </a:rPr>
              <a:t>Batch or  Real time deployment based on the required frequency and timeliness of insights.</a:t>
            </a:r>
          </a:p>
        </p:txBody>
      </p:sp>
      <p:sp>
        <p:nvSpPr>
          <p:cNvPr id="18" name="Freeform 17"/>
          <p:cNvSpPr/>
          <p:nvPr/>
        </p:nvSpPr>
        <p:spPr>
          <a:xfrm>
            <a:off x="5257829" y="3623972"/>
            <a:ext cx="3429000" cy="480060"/>
          </a:xfrm>
          <a:custGeom>
            <a:avLst/>
            <a:gdLst>
              <a:gd name="connsiteX0" fmla="*/ 0 w 3181501"/>
              <a:gd name="connsiteY0" fmla="*/ 0 h 514800"/>
              <a:gd name="connsiteX1" fmla="*/ 3181501 w 3181501"/>
              <a:gd name="connsiteY1" fmla="*/ 0 h 514800"/>
              <a:gd name="connsiteX2" fmla="*/ 3181501 w 3181501"/>
              <a:gd name="connsiteY2" fmla="*/ 514800 h 514800"/>
              <a:gd name="connsiteX3" fmla="*/ 0 w 3181501"/>
              <a:gd name="connsiteY3" fmla="*/ 514800 h 514800"/>
              <a:gd name="connsiteX4" fmla="*/ 0 w 318150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501" h="514800">
                <a:moveTo>
                  <a:pt x="0" y="0"/>
                </a:moveTo>
                <a:lnTo>
                  <a:pt x="3181501" y="0"/>
                </a:lnTo>
                <a:lnTo>
                  <a:pt x="3181501" y="514800"/>
                </a:lnTo>
                <a:lnTo>
                  <a:pt x="0" y="514800"/>
                </a:lnTo>
                <a:lnTo>
                  <a:pt x="0" y="0"/>
                </a:lnTo>
                <a:close/>
              </a:path>
            </a:pathLst>
          </a:custGeom>
          <a:solidFill>
            <a:schemeClr val="bg1"/>
          </a:solidFill>
          <a:ln w="3175">
            <a:solidFill>
              <a:srgbClr val="2875A4"/>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4">
              <a:hueOff val="-3571816"/>
              <a:satOff val="21519"/>
              <a:lumOff val="1725"/>
              <a:alphaOff val="0"/>
            </a:schemeClr>
          </a:fillRef>
          <a:effectRef idx="0">
            <a:schemeClr val="accent4">
              <a:hueOff val="-3571816"/>
              <a:satOff val="21519"/>
              <a:lumOff val="1725"/>
              <a:alphaOff val="0"/>
            </a:schemeClr>
          </a:effectRef>
          <a:fontRef idx="minor">
            <a:schemeClr val="lt1"/>
          </a:fontRef>
        </p:style>
        <p:txBody>
          <a:bodyPr spcFirstLastPara="0" vert="horz" wrap="square" lIns="35924" tIns="35924" rIns="35924" bIns="35924" numCol="1" spcCol="1270" anchor="ctr" anchorCtr="0">
            <a:noAutofit/>
          </a:bodyPr>
          <a:lstStyle/>
          <a:p>
            <a:pPr marL="0" lvl="1" algn="ctr" defTabSz="344015">
              <a:spcAft>
                <a:spcPct val="15000"/>
              </a:spcAft>
            </a:pPr>
            <a:r>
              <a:rPr lang="en-US" sz="857" dirty="0">
                <a:solidFill>
                  <a:prstClr val="black"/>
                </a:solidFill>
                <a:latin typeface="+mj-lt"/>
              </a:rPr>
              <a:t>Create new models with updated data </a:t>
            </a:r>
          </a:p>
        </p:txBody>
      </p:sp>
      <p:sp>
        <p:nvSpPr>
          <p:cNvPr id="21" name="Freeform 20"/>
          <p:cNvSpPr/>
          <p:nvPr/>
        </p:nvSpPr>
        <p:spPr>
          <a:xfrm>
            <a:off x="5257829" y="4483222"/>
            <a:ext cx="3429000" cy="480060"/>
          </a:xfrm>
          <a:custGeom>
            <a:avLst/>
            <a:gdLst>
              <a:gd name="connsiteX0" fmla="*/ 0 w 3181501"/>
              <a:gd name="connsiteY0" fmla="*/ 0 h 514800"/>
              <a:gd name="connsiteX1" fmla="*/ 3181501 w 3181501"/>
              <a:gd name="connsiteY1" fmla="*/ 0 h 514800"/>
              <a:gd name="connsiteX2" fmla="*/ 3181501 w 3181501"/>
              <a:gd name="connsiteY2" fmla="*/ 514800 h 514800"/>
              <a:gd name="connsiteX3" fmla="*/ 0 w 3181501"/>
              <a:gd name="connsiteY3" fmla="*/ 514800 h 514800"/>
              <a:gd name="connsiteX4" fmla="*/ 0 w 3181501"/>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501" h="514800">
                <a:moveTo>
                  <a:pt x="0" y="0"/>
                </a:moveTo>
                <a:lnTo>
                  <a:pt x="3181501" y="0"/>
                </a:lnTo>
                <a:lnTo>
                  <a:pt x="3181501" y="514800"/>
                </a:lnTo>
                <a:lnTo>
                  <a:pt x="0" y="514800"/>
                </a:lnTo>
                <a:lnTo>
                  <a:pt x="0" y="0"/>
                </a:lnTo>
                <a:close/>
              </a:path>
            </a:pathLst>
          </a:custGeom>
          <a:solidFill>
            <a:schemeClr val="bg1"/>
          </a:solidFill>
          <a:ln w="3175">
            <a:solidFill>
              <a:srgbClr val="2875A4"/>
            </a:solidFill>
          </a:ln>
          <a:effectLst>
            <a:outerShdw blurRad="50800" dist="38100" dir="5400000" algn="t" rotWithShape="0">
              <a:prstClr val="black">
                <a:alpha val="40000"/>
              </a:prstClr>
            </a:outerShdw>
          </a:effectLst>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35924" tIns="35924" rIns="35924" bIns="35924" numCol="1" spcCol="1270" anchor="ctr" anchorCtr="0">
            <a:noAutofit/>
          </a:bodyPr>
          <a:lstStyle/>
          <a:p>
            <a:pPr marL="0" lvl="1" algn="ctr" defTabSz="344015">
              <a:spcAft>
                <a:spcPct val="15000"/>
              </a:spcAft>
            </a:pPr>
            <a:r>
              <a:rPr lang="en-US" sz="857" dirty="0">
                <a:solidFill>
                  <a:prstClr val="black"/>
                </a:solidFill>
                <a:latin typeface="+mj-lt"/>
              </a:rPr>
              <a:t>Measure the model performance and fitness periodically through reporting standard metrics</a:t>
            </a:r>
          </a:p>
        </p:txBody>
      </p:sp>
      <p:sp>
        <p:nvSpPr>
          <p:cNvPr id="22" name="Freeform 21"/>
          <p:cNvSpPr/>
          <p:nvPr/>
        </p:nvSpPr>
        <p:spPr>
          <a:xfrm>
            <a:off x="1394119" y="2818356"/>
            <a:ext cx="1364006" cy="1220146"/>
          </a:xfrm>
          <a:custGeom>
            <a:avLst/>
            <a:gdLst>
              <a:gd name="connsiteX0" fmla="*/ 0 w 1527973"/>
              <a:gd name="connsiteY0" fmla="*/ 660880 h 1321759"/>
              <a:gd name="connsiteX1" fmla="*/ 377627 w 1527973"/>
              <a:gd name="connsiteY1" fmla="*/ 0 h 1321759"/>
              <a:gd name="connsiteX2" fmla="*/ 1150346 w 1527973"/>
              <a:gd name="connsiteY2" fmla="*/ 0 h 1321759"/>
              <a:gd name="connsiteX3" fmla="*/ 1527973 w 1527973"/>
              <a:gd name="connsiteY3" fmla="*/ 660880 h 1321759"/>
              <a:gd name="connsiteX4" fmla="*/ 1150346 w 1527973"/>
              <a:gd name="connsiteY4" fmla="*/ 1321759 h 1321759"/>
              <a:gd name="connsiteX5" fmla="*/ 377627 w 1527973"/>
              <a:gd name="connsiteY5" fmla="*/ 1321759 h 1321759"/>
              <a:gd name="connsiteX6" fmla="*/ 0 w 1527973"/>
              <a:gd name="connsiteY6" fmla="*/ 660880 h 132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973" h="1321759">
                <a:moveTo>
                  <a:pt x="0" y="660880"/>
                </a:moveTo>
                <a:lnTo>
                  <a:pt x="377627" y="0"/>
                </a:lnTo>
                <a:lnTo>
                  <a:pt x="1150346" y="0"/>
                </a:lnTo>
                <a:lnTo>
                  <a:pt x="1527973" y="660880"/>
                </a:lnTo>
                <a:lnTo>
                  <a:pt x="1150346" y="1321759"/>
                </a:lnTo>
                <a:lnTo>
                  <a:pt x="377627" y="1321759"/>
                </a:lnTo>
                <a:lnTo>
                  <a:pt x="0" y="660880"/>
                </a:lnTo>
                <a:close/>
              </a:path>
            </a:pathLst>
          </a:custGeom>
          <a:solidFill>
            <a:schemeClr val="accent1">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lIns="78361" tIns="39181" rIns="78361" bIns="39181" rtlCol="0" anchor="ctr"/>
          <a:lstStyle/>
          <a:p>
            <a:pPr algn="ctr" defTabSz="673971"/>
            <a:r>
              <a:rPr lang="en-US" sz="1143" kern="0" dirty="0">
                <a:solidFill>
                  <a:schemeClr val="bg1"/>
                </a:solidFill>
                <a:latin typeface="+mj-lt"/>
                <a:cs typeface="Calibri" panose="020F0502020204030204" pitchFamily="34" charset="0"/>
              </a:rPr>
              <a:t>Analytical Modeling Lifecycle</a:t>
            </a:r>
          </a:p>
        </p:txBody>
      </p:sp>
      <p:sp>
        <p:nvSpPr>
          <p:cNvPr id="23" name="Freeform 22"/>
          <p:cNvSpPr/>
          <p:nvPr/>
        </p:nvSpPr>
        <p:spPr>
          <a:xfrm>
            <a:off x="1519767" y="1708628"/>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rgbClr val="92D050"/>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endParaRPr lang="en-US" sz="1000" dirty="0">
              <a:solidFill>
                <a:schemeClr val="tx2"/>
              </a:solidFill>
              <a:latin typeface="+mj-lt"/>
              <a:cs typeface="Calibri" panose="020F0502020204030204" pitchFamily="34" charset="0"/>
            </a:endParaRPr>
          </a:p>
        </p:txBody>
      </p:sp>
      <p:sp>
        <p:nvSpPr>
          <p:cNvPr id="24" name="Freeform 23"/>
          <p:cNvSpPr/>
          <p:nvPr/>
        </p:nvSpPr>
        <p:spPr>
          <a:xfrm>
            <a:off x="2544915" y="2323689"/>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chemeClr val="bg1">
              <a:lumMod val="75000"/>
            </a:schemeClr>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r>
              <a:rPr lang="en-US" sz="1000" dirty="0">
                <a:solidFill>
                  <a:schemeClr val="tx2"/>
                </a:solidFill>
                <a:latin typeface="+mj-lt"/>
                <a:cs typeface="Calibri" panose="020F0502020204030204" pitchFamily="34" charset="0"/>
              </a:rPr>
              <a:t>Data Preparation</a:t>
            </a:r>
          </a:p>
        </p:txBody>
      </p:sp>
      <p:sp>
        <p:nvSpPr>
          <p:cNvPr id="25" name="Freeform 24"/>
          <p:cNvSpPr/>
          <p:nvPr/>
        </p:nvSpPr>
        <p:spPr>
          <a:xfrm>
            <a:off x="2544915" y="3532829"/>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rgbClr val="1FB0EE"/>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r>
              <a:rPr lang="en-US" sz="1000" dirty="0">
                <a:solidFill>
                  <a:schemeClr val="tx2"/>
                </a:solidFill>
                <a:latin typeface="+mj-lt"/>
                <a:cs typeface="Calibri" panose="020F0502020204030204" pitchFamily="34" charset="0"/>
              </a:rPr>
              <a:t>Data Exploration, Transformation</a:t>
            </a:r>
          </a:p>
        </p:txBody>
      </p:sp>
      <p:sp>
        <p:nvSpPr>
          <p:cNvPr id="26" name="Freeform 25"/>
          <p:cNvSpPr/>
          <p:nvPr/>
        </p:nvSpPr>
        <p:spPr>
          <a:xfrm>
            <a:off x="1519767" y="4148577"/>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rgbClr val="92D050"/>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r>
              <a:rPr lang="en-US" sz="1000" dirty="0">
                <a:solidFill>
                  <a:schemeClr val="tx2"/>
                </a:solidFill>
                <a:latin typeface="+mj-lt"/>
                <a:cs typeface="Calibri" panose="020F0502020204030204" pitchFamily="34" charset="0"/>
              </a:rPr>
              <a:t>Analytical Modeling and Validation</a:t>
            </a:r>
          </a:p>
        </p:txBody>
      </p:sp>
      <p:sp>
        <p:nvSpPr>
          <p:cNvPr id="27" name="Freeform 26"/>
          <p:cNvSpPr/>
          <p:nvPr/>
        </p:nvSpPr>
        <p:spPr>
          <a:xfrm>
            <a:off x="489857" y="3533515"/>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chemeClr val="bg1">
              <a:lumMod val="75000"/>
            </a:schemeClr>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r>
              <a:rPr lang="en-US" sz="1000" dirty="0">
                <a:solidFill>
                  <a:schemeClr val="tx2"/>
                </a:solidFill>
                <a:latin typeface="+mj-lt"/>
                <a:cs typeface="Calibri" panose="020F0502020204030204" pitchFamily="34" charset="0"/>
              </a:rPr>
              <a:t>Extracting </a:t>
            </a:r>
          </a:p>
          <a:p>
            <a:pPr algn="ctr" defTabSz="1078068"/>
            <a:r>
              <a:rPr lang="en-US" sz="1000" dirty="0">
                <a:solidFill>
                  <a:schemeClr val="tx2"/>
                </a:solidFill>
                <a:latin typeface="+mj-lt"/>
                <a:cs typeface="Calibri" panose="020F0502020204030204" pitchFamily="34" charset="0"/>
              </a:rPr>
              <a:t>Model  &amp; Deployment</a:t>
            </a:r>
          </a:p>
          <a:p>
            <a:pPr algn="ctr" defTabSz="1078068"/>
            <a:r>
              <a:rPr lang="en-US" sz="1000" dirty="0">
                <a:solidFill>
                  <a:schemeClr val="tx2"/>
                </a:solidFill>
                <a:latin typeface="+mj-lt"/>
                <a:cs typeface="Calibri" panose="020F0502020204030204" pitchFamily="34" charset="0"/>
              </a:rPr>
              <a:t>Using PMML</a:t>
            </a:r>
          </a:p>
          <a:p>
            <a:pPr algn="ctr" defTabSz="1078068"/>
            <a:endParaRPr lang="en-US" sz="1000" dirty="0">
              <a:solidFill>
                <a:schemeClr val="tx2"/>
              </a:solidFill>
              <a:latin typeface="+mj-lt"/>
              <a:cs typeface="Calibri" panose="020F0502020204030204" pitchFamily="34" charset="0"/>
            </a:endParaRPr>
          </a:p>
        </p:txBody>
      </p:sp>
      <p:sp>
        <p:nvSpPr>
          <p:cNvPr id="28" name="Freeform 27"/>
          <p:cNvSpPr/>
          <p:nvPr/>
        </p:nvSpPr>
        <p:spPr>
          <a:xfrm>
            <a:off x="489857" y="2322314"/>
            <a:ext cx="1117794" cy="999990"/>
          </a:xfrm>
          <a:custGeom>
            <a:avLst/>
            <a:gdLst>
              <a:gd name="connsiteX0" fmla="*/ 0 w 1252163"/>
              <a:gd name="connsiteY0" fmla="*/ 541634 h 1083268"/>
              <a:gd name="connsiteX1" fmla="*/ 309490 w 1252163"/>
              <a:gd name="connsiteY1" fmla="*/ 0 h 1083268"/>
              <a:gd name="connsiteX2" fmla="*/ 942673 w 1252163"/>
              <a:gd name="connsiteY2" fmla="*/ 0 h 1083268"/>
              <a:gd name="connsiteX3" fmla="*/ 1252163 w 1252163"/>
              <a:gd name="connsiteY3" fmla="*/ 541634 h 1083268"/>
              <a:gd name="connsiteX4" fmla="*/ 942673 w 1252163"/>
              <a:gd name="connsiteY4" fmla="*/ 1083268 h 1083268"/>
              <a:gd name="connsiteX5" fmla="*/ 309490 w 1252163"/>
              <a:gd name="connsiteY5" fmla="*/ 1083268 h 1083268"/>
              <a:gd name="connsiteX6" fmla="*/ 0 w 1252163"/>
              <a:gd name="connsiteY6" fmla="*/ 541634 h 108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63" h="1083268">
                <a:moveTo>
                  <a:pt x="0" y="541634"/>
                </a:moveTo>
                <a:lnTo>
                  <a:pt x="309490" y="0"/>
                </a:lnTo>
                <a:lnTo>
                  <a:pt x="942673" y="0"/>
                </a:lnTo>
                <a:lnTo>
                  <a:pt x="1252163" y="541634"/>
                </a:lnTo>
                <a:lnTo>
                  <a:pt x="942673" y="1083268"/>
                </a:lnTo>
                <a:lnTo>
                  <a:pt x="309490" y="1083268"/>
                </a:lnTo>
                <a:lnTo>
                  <a:pt x="0" y="541634"/>
                </a:lnTo>
                <a:close/>
              </a:path>
            </a:pathLst>
          </a:custGeom>
          <a:solidFill>
            <a:schemeClr val="accent3">
              <a:lumMod val="75000"/>
            </a:schemeClr>
          </a:solidFill>
          <a:ln>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lIns="78364" tIns="39181" rIns="78364" bIns="39181" anchor="ctr"/>
          <a:lstStyle/>
          <a:p>
            <a:pPr algn="ctr" defTabSz="1078068"/>
            <a:r>
              <a:rPr lang="en-US" sz="1000" dirty="0">
                <a:solidFill>
                  <a:schemeClr val="tx2"/>
                </a:solidFill>
                <a:latin typeface="+mj-lt"/>
                <a:cs typeface="Calibri" panose="020F0502020204030204" pitchFamily="34" charset="0"/>
              </a:rPr>
              <a:t>On–going model testing / refinement</a:t>
            </a:r>
          </a:p>
        </p:txBody>
      </p:sp>
      <p:sp>
        <p:nvSpPr>
          <p:cNvPr id="29" name="TextBox 28"/>
          <p:cNvSpPr txBox="1"/>
          <p:nvPr/>
        </p:nvSpPr>
        <p:spPr>
          <a:xfrm>
            <a:off x="5257832" y="1533638"/>
            <a:ext cx="2417585" cy="21277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lIns="58312" tIns="29156" rIns="58312" bIns="29156" rtlCol="0">
            <a:spAutoFit/>
          </a:bodyPr>
          <a:lstStyle/>
          <a:p>
            <a:pPr defTabSz="802326"/>
            <a:r>
              <a:rPr lang="en-US" sz="1000" dirty="0">
                <a:solidFill>
                  <a:prstClr val="black"/>
                </a:solidFill>
                <a:latin typeface="+mj-lt"/>
              </a:rPr>
              <a:t>Analytics Modeling Lifecycle Components</a:t>
            </a:r>
          </a:p>
        </p:txBody>
      </p:sp>
      <p:sp>
        <p:nvSpPr>
          <p:cNvPr id="30" name="Rectangle 29"/>
          <p:cNvSpPr/>
          <p:nvPr/>
        </p:nvSpPr>
        <p:spPr>
          <a:xfrm>
            <a:off x="1638603" y="1746409"/>
            <a:ext cx="906313" cy="861774"/>
          </a:xfrm>
          <a:prstGeom prst="rect">
            <a:avLst/>
          </a:prstGeom>
        </p:spPr>
        <p:txBody>
          <a:bodyPr wrap="square">
            <a:spAutoFit/>
          </a:bodyPr>
          <a:lstStyle/>
          <a:p>
            <a:pPr algn="ctr" defTabSz="1078068"/>
            <a:r>
              <a:rPr lang="en-US" sz="1000" dirty="0">
                <a:solidFill>
                  <a:schemeClr val="tx2"/>
                </a:solidFill>
                <a:latin typeface="+mj-lt"/>
                <a:cs typeface="Calibri" panose="020F0502020204030204" pitchFamily="34" charset="0"/>
              </a:rPr>
              <a:t>Identify Business Problem / Hypothesis Formulation</a:t>
            </a:r>
          </a:p>
        </p:txBody>
      </p:sp>
      <p:sp>
        <p:nvSpPr>
          <p:cNvPr id="31" name="Freeform 30"/>
          <p:cNvSpPr/>
          <p:nvPr/>
        </p:nvSpPr>
        <p:spPr>
          <a:xfrm>
            <a:off x="4872387" y="2632118"/>
            <a:ext cx="1348909" cy="266620"/>
          </a:xfrm>
          <a:custGeom>
            <a:avLst/>
            <a:gdLst>
              <a:gd name="connsiteX0" fmla="*/ 0 w 1169669"/>
              <a:gd name="connsiteY0" fmla="*/ 0 h 514800"/>
              <a:gd name="connsiteX1" fmla="*/ 1169669 w 1169669"/>
              <a:gd name="connsiteY1" fmla="*/ 0 h 514800"/>
              <a:gd name="connsiteX2" fmla="*/ 1169669 w 1169669"/>
              <a:gd name="connsiteY2" fmla="*/ 514800 h 514800"/>
              <a:gd name="connsiteX3" fmla="*/ 0 w 1169669"/>
              <a:gd name="connsiteY3" fmla="*/ 514800 h 514800"/>
              <a:gd name="connsiteX4" fmla="*/ 0 w 1169669"/>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69" h="514800">
                <a:moveTo>
                  <a:pt x="0" y="0"/>
                </a:moveTo>
                <a:lnTo>
                  <a:pt x="1169669" y="0"/>
                </a:lnTo>
                <a:lnTo>
                  <a:pt x="1169669" y="514800"/>
                </a:lnTo>
                <a:lnTo>
                  <a:pt x="0" y="514800"/>
                </a:lnTo>
                <a:lnTo>
                  <a:pt x="0" y="0"/>
                </a:lnTo>
                <a:close/>
              </a:path>
            </a:pathLst>
          </a:custGeom>
          <a:solidFill>
            <a:schemeClr val="bg1"/>
          </a:solidFill>
          <a:ln>
            <a:solidFill>
              <a:schemeClr val="accent1"/>
            </a:solid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7056" tIns="23949" rIns="67056" bIns="23949" numCol="1" spcCol="1270" anchor="ctr" anchorCtr="0">
            <a:noAutofit/>
          </a:bodyPr>
          <a:lstStyle/>
          <a:p>
            <a:pPr defTabSz="360397">
              <a:lnSpc>
                <a:spcPct val="90000"/>
              </a:lnSpc>
              <a:spcAft>
                <a:spcPct val="35000"/>
              </a:spcAft>
            </a:pPr>
            <a:r>
              <a:rPr lang="en-US" sz="857" dirty="0">
                <a:solidFill>
                  <a:prstClr val="black">
                    <a:hueOff val="0"/>
                    <a:satOff val="0"/>
                    <a:lumOff val="0"/>
                    <a:alphaOff val="0"/>
                  </a:prstClr>
                </a:solidFill>
                <a:latin typeface="+mj-lt"/>
              </a:rPr>
              <a:t>Performance Monitoring</a:t>
            </a:r>
          </a:p>
        </p:txBody>
      </p:sp>
      <p:sp>
        <p:nvSpPr>
          <p:cNvPr id="32" name="Freeform 31"/>
          <p:cNvSpPr/>
          <p:nvPr/>
        </p:nvSpPr>
        <p:spPr>
          <a:xfrm>
            <a:off x="4872388" y="3429000"/>
            <a:ext cx="1348909" cy="266620"/>
          </a:xfrm>
          <a:custGeom>
            <a:avLst/>
            <a:gdLst>
              <a:gd name="connsiteX0" fmla="*/ 0 w 1169669"/>
              <a:gd name="connsiteY0" fmla="*/ 0 h 514800"/>
              <a:gd name="connsiteX1" fmla="*/ 1169669 w 1169669"/>
              <a:gd name="connsiteY1" fmla="*/ 0 h 514800"/>
              <a:gd name="connsiteX2" fmla="*/ 1169669 w 1169669"/>
              <a:gd name="connsiteY2" fmla="*/ 514800 h 514800"/>
              <a:gd name="connsiteX3" fmla="*/ 0 w 1169669"/>
              <a:gd name="connsiteY3" fmla="*/ 514800 h 514800"/>
              <a:gd name="connsiteX4" fmla="*/ 0 w 1169669"/>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69" h="514800">
                <a:moveTo>
                  <a:pt x="0" y="0"/>
                </a:moveTo>
                <a:lnTo>
                  <a:pt x="1169669" y="0"/>
                </a:lnTo>
                <a:lnTo>
                  <a:pt x="1169669" y="514800"/>
                </a:lnTo>
                <a:lnTo>
                  <a:pt x="0" y="514800"/>
                </a:lnTo>
                <a:lnTo>
                  <a:pt x="0" y="0"/>
                </a:lnTo>
                <a:close/>
              </a:path>
            </a:pathLst>
          </a:custGeom>
          <a:solidFill>
            <a:schemeClr val="bg1"/>
          </a:solidFill>
          <a:ln>
            <a:solidFill>
              <a:schemeClr val="accent1"/>
            </a:solid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7056" tIns="23949" rIns="67056" bIns="23949" numCol="1" spcCol="1270" anchor="ctr" anchorCtr="0">
            <a:noAutofit/>
          </a:bodyPr>
          <a:lstStyle/>
          <a:p>
            <a:pPr defTabSz="360397">
              <a:lnSpc>
                <a:spcPct val="90000"/>
              </a:lnSpc>
              <a:spcAft>
                <a:spcPct val="35000"/>
              </a:spcAft>
            </a:pPr>
            <a:r>
              <a:rPr lang="en-US" sz="857" dirty="0">
                <a:solidFill>
                  <a:prstClr val="black">
                    <a:hueOff val="0"/>
                    <a:satOff val="0"/>
                    <a:lumOff val="0"/>
                    <a:alphaOff val="0"/>
                  </a:prstClr>
                </a:solidFill>
                <a:latin typeface="+mj-lt"/>
              </a:rPr>
              <a:t>Model Recalibration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87" y="1443346"/>
            <a:ext cx="342900" cy="342900"/>
          </a:xfrm>
          <a:prstGeom prst="rect">
            <a:avLst/>
          </a:prstGeom>
        </p:spPr>
      </p:pic>
      <p:sp>
        <p:nvSpPr>
          <p:cNvPr id="33" name="Freeform 32"/>
          <p:cNvSpPr/>
          <p:nvPr/>
        </p:nvSpPr>
        <p:spPr>
          <a:xfrm>
            <a:off x="4872387" y="1826131"/>
            <a:ext cx="1348909" cy="266620"/>
          </a:xfrm>
          <a:custGeom>
            <a:avLst/>
            <a:gdLst>
              <a:gd name="connsiteX0" fmla="*/ 0 w 1169669"/>
              <a:gd name="connsiteY0" fmla="*/ 0 h 514800"/>
              <a:gd name="connsiteX1" fmla="*/ 1169669 w 1169669"/>
              <a:gd name="connsiteY1" fmla="*/ 0 h 514800"/>
              <a:gd name="connsiteX2" fmla="*/ 1169669 w 1169669"/>
              <a:gd name="connsiteY2" fmla="*/ 514800 h 514800"/>
              <a:gd name="connsiteX3" fmla="*/ 0 w 1169669"/>
              <a:gd name="connsiteY3" fmla="*/ 514800 h 514800"/>
              <a:gd name="connsiteX4" fmla="*/ 0 w 1169669"/>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69" h="514800">
                <a:moveTo>
                  <a:pt x="0" y="0"/>
                </a:moveTo>
                <a:lnTo>
                  <a:pt x="1169669" y="0"/>
                </a:lnTo>
                <a:lnTo>
                  <a:pt x="1169669" y="514800"/>
                </a:lnTo>
                <a:lnTo>
                  <a:pt x="0" y="514800"/>
                </a:lnTo>
                <a:lnTo>
                  <a:pt x="0" y="0"/>
                </a:lnTo>
                <a:close/>
              </a:path>
            </a:pathLst>
          </a:custGeom>
          <a:solidFill>
            <a:schemeClr val="bg1"/>
          </a:solidFill>
          <a:ln>
            <a:solidFill>
              <a:schemeClr val="accent1"/>
            </a:solid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7056" tIns="23949" rIns="67056" bIns="23949" numCol="1" spcCol="1270" anchor="ctr" anchorCtr="0">
            <a:noAutofit/>
          </a:bodyPr>
          <a:lstStyle/>
          <a:p>
            <a:pPr defTabSz="360397">
              <a:lnSpc>
                <a:spcPct val="90000"/>
              </a:lnSpc>
              <a:spcAft>
                <a:spcPct val="35000"/>
              </a:spcAft>
            </a:pPr>
            <a:r>
              <a:rPr lang="en-US" sz="857" dirty="0">
                <a:solidFill>
                  <a:prstClr val="black">
                    <a:hueOff val="0"/>
                    <a:satOff val="0"/>
                    <a:lumOff val="0"/>
                    <a:alphaOff val="0"/>
                  </a:prstClr>
                </a:solidFill>
                <a:latin typeface="+mj-lt"/>
              </a:rPr>
              <a:t>Model Validation</a:t>
            </a:r>
          </a:p>
        </p:txBody>
      </p:sp>
      <p:sp>
        <p:nvSpPr>
          <p:cNvPr id="34" name="Freeform 33"/>
          <p:cNvSpPr/>
          <p:nvPr/>
        </p:nvSpPr>
        <p:spPr>
          <a:xfrm>
            <a:off x="4934068" y="4265856"/>
            <a:ext cx="1348909" cy="266620"/>
          </a:xfrm>
          <a:custGeom>
            <a:avLst/>
            <a:gdLst>
              <a:gd name="connsiteX0" fmla="*/ 0 w 1169669"/>
              <a:gd name="connsiteY0" fmla="*/ 0 h 514800"/>
              <a:gd name="connsiteX1" fmla="*/ 1169669 w 1169669"/>
              <a:gd name="connsiteY1" fmla="*/ 0 h 514800"/>
              <a:gd name="connsiteX2" fmla="*/ 1169669 w 1169669"/>
              <a:gd name="connsiteY2" fmla="*/ 514800 h 514800"/>
              <a:gd name="connsiteX3" fmla="*/ 0 w 1169669"/>
              <a:gd name="connsiteY3" fmla="*/ 514800 h 514800"/>
              <a:gd name="connsiteX4" fmla="*/ 0 w 1169669"/>
              <a:gd name="connsiteY4" fmla="*/ 0 h 51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669" h="514800">
                <a:moveTo>
                  <a:pt x="0" y="0"/>
                </a:moveTo>
                <a:lnTo>
                  <a:pt x="1169669" y="0"/>
                </a:lnTo>
                <a:lnTo>
                  <a:pt x="1169669" y="514800"/>
                </a:lnTo>
                <a:lnTo>
                  <a:pt x="0" y="514800"/>
                </a:lnTo>
                <a:lnTo>
                  <a:pt x="0" y="0"/>
                </a:lnTo>
                <a:close/>
              </a:path>
            </a:pathLst>
          </a:custGeom>
          <a:solidFill>
            <a:schemeClr val="bg1"/>
          </a:solidFill>
          <a:ln>
            <a:solidFill>
              <a:schemeClr val="accent1"/>
            </a:solidFill>
          </a:ln>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7056" tIns="23949" rIns="67056" bIns="23949" numCol="1" spcCol="1270" anchor="ctr" anchorCtr="0">
            <a:noAutofit/>
          </a:bodyPr>
          <a:lstStyle/>
          <a:p>
            <a:pPr defTabSz="360397">
              <a:lnSpc>
                <a:spcPct val="90000"/>
              </a:lnSpc>
              <a:spcAft>
                <a:spcPct val="35000"/>
              </a:spcAft>
            </a:pPr>
            <a:r>
              <a:rPr lang="en-US" sz="857" dirty="0">
                <a:solidFill>
                  <a:prstClr val="black">
                    <a:hueOff val="0"/>
                    <a:satOff val="0"/>
                    <a:lumOff val="0"/>
                    <a:alphaOff val="0"/>
                  </a:prstClr>
                </a:solidFill>
                <a:latin typeface="+mj-lt"/>
              </a:rPr>
              <a:t>Model Recalibration</a:t>
            </a:r>
          </a:p>
        </p:txBody>
      </p:sp>
    </p:spTree>
    <p:extLst>
      <p:ext uri="{BB962C8B-B14F-4D97-AF65-F5344CB8AC3E}">
        <p14:creationId xmlns:p14="http://schemas.microsoft.com/office/powerpoint/2010/main" val="139851943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5576" y="2321460"/>
            <a:ext cx="435698" cy="435698"/>
          </a:xfrm>
          <a:prstGeom prst="rect">
            <a:avLst/>
          </a:prstGeom>
        </p:spPr>
      </p:pic>
      <p:sp>
        <p:nvSpPr>
          <p:cNvPr id="5" name="Freeform 4"/>
          <p:cNvSpPr/>
          <p:nvPr/>
        </p:nvSpPr>
        <p:spPr>
          <a:xfrm>
            <a:off x="1015425" y="1713414"/>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Understand the Business Problem</a:t>
            </a:r>
          </a:p>
        </p:txBody>
      </p:sp>
      <p:sp>
        <p:nvSpPr>
          <p:cNvPr id="6" name="Freeform 5"/>
          <p:cNvSpPr/>
          <p:nvPr/>
        </p:nvSpPr>
        <p:spPr>
          <a:xfrm>
            <a:off x="1015425" y="2346864"/>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Gather Data </a:t>
            </a:r>
          </a:p>
        </p:txBody>
      </p:sp>
      <p:sp>
        <p:nvSpPr>
          <p:cNvPr id="7" name="Freeform 6"/>
          <p:cNvSpPr/>
          <p:nvPr/>
        </p:nvSpPr>
        <p:spPr>
          <a:xfrm>
            <a:off x="1015425" y="3000887"/>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Data  Munging</a:t>
            </a:r>
          </a:p>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(Exploration and Visualization)</a:t>
            </a:r>
          </a:p>
        </p:txBody>
      </p:sp>
      <p:sp>
        <p:nvSpPr>
          <p:cNvPr id="8" name="Freeform 7"/>
          <p:cNvSpPr/>
          <p:nvPr/>
        </p:nvSpPr>
        <p:spPr>
          <a:xfrm>
            <a:off x="1015425" y="3613764"/>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Model Building</a:t>
            </a:r>
          </a:p>
        </p:txBody>
      </p:sp>
      <p:sp>
        <p:nvSpPr>
          <p:cNvPr id="9" name="Freeform 8"/>
          <p:cNvSpPr/>
          <p:nvPr/>
        </p:nvSpPr>
        <p:spPr>
          <a:xfrm>
            <a:off x="1015425" y="4201766"/>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Model Validation Metrics</a:t>
            </a:r>
          </a:p>
        </p:txBody>
      </p:sp>
      <p:sp>
        <p:nvSpPr>
          <p:cNvPr id="10" name="Freeform 9"/>
          <p:cNvSpPr/>
          <p:nvPr/>
        </p:nvSpPr>
        <p:spPr>
          <a:xfrm>
            <a:off x="1015425" y="4835216"/>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Model Deployment using PMML</a:t>
            </a:r>
          </a:p>
        </p:txBody>
      </p:sp>
      <p:sp>
        <p:nvSpPr>
          <p:cNvPr id="11" name="Freeform 10"/>
          <p:cNvSpPr/>
          <p:nvPr/>
        </p:nvSpPr>
        <p:spPr>
          <a:xfrm>
            <a:off x="1015425" y="5468667"/>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Model tracking and Reporting </a:t>
            </a:r>
          </a:p>
        </p:txBody>
      </p:sp>
      <p:cxnSp>
        <p:nvCxnSpPr>
          <p:cNvPr id="16" name="Straight Arrow Connector 15"/>
          <p:cNvCxnSpPr/>
          <p:nvPr/>
        </p:nvCxnSpPr>
        <p:spPr>
          <a:xfrm>
            <a:off x="1674999" y="2136660"/>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681723" y="2777639"/>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688447" y="3437177"/>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88447" y="4016438"/>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695171" y="4625012"/>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701894" y="5266715"/>
            <a:ext cx="6724" cy="21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14638" y="3886201"/>
            <a:ext cx="0" cy="524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20000">
            <a:off x="2242632" y="4381588"/>
            <a:ext cx="572006" cy="2220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20000">
            <a:off x="2242205" y="3898320"/>
            <a:ext cx="572006" cy="22208"/>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797974" y="3245422"/>
            <a:ext cx="16451" cy="48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20000">
            <a:off x="2250828" y="3683762"/>
            <a:ext cx="572006" cy="22208"/>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20000">
            <a:off x="2242205" y="3242652"/>
            <a:ext cx="572006" cy="22208"/>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329073" y="2671117"/>
            <a:ext cx="1" cy="89529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260178" y="5661877"/>
            <a:ext cx="1079640" cy="2"/>
          </a:xfrm>
          <a:prstGeom prst="straightConnector1">
            <a:avLst/>
          </a:prstGeom>
          <a:ln>
            <a:headEnd type="oval" w="med" len="med"/>
            <a:tailEnd type="diamond" w="med" len="med"/>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a:off x="2881061" y="3579800"/>
            <a:ext cx="1278139" cy="423246"/>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20000"/>
                    <a:lumOff val="80000"/>
                  </a:schemeClr>
                </a:solidFill>
                <a:latin typeface="Calibri" panose="020F0502020204030204" pitchFamily="34" charset="0"/>
              </a:rPr>
              <a:t>Prepare Modelling dataset</a:t>
            </a:r>
          </a:p>
        </p:txBody>
      </p:sp>
      <p:cxnSp>
        <p:nvCxnSpPr>
          <p:cNvPr id="48" name="Straight Arrow Connector 47"/>
          <p:cNvCxnSpPr/>
          <p:nvPr/>
        </p:nvCxnSpPr>
        <p:spPr>
          <a:xfrm flipH="1">
            <a:off x="3336499" y="4023364"/>
            <a:ext cx="6428" cy="1638977"/>
          </a:xfrm>
          <a:prstGeom prst="straightConnector1">
            <a:avLst/>
          </a:prstGeom>
          <a:ln>
            <a:tailEnd type="oval"/>
          </a:ln>
        </p:spPr>
        <p:style>
          <a:lnRef idx="1">
            <a:schemeClr val="accent1"/>
          </a:lnRef>
          <a:fillRef idx="0">
            <a:schemeClr val="accent1"/>
          </a:fillRef>
          <a:effectRef idx="0">
            <a:schemeClr val="accent1"/>
          </a:effectRef>
          <a:fontRef idx="minor">
            <a:schemeClr val="tx1"/>
          </a:fontRef>
        </p:style>
      </p:cxnSp>
      <p:sp>
        <p:nvSpPr>
          <p:cNvPr id="53" name="Freeform 52"/>
          <p:cNvSpPr/>
          <p:nvPr/>
        </p:nvSpPr>
        <p:spPr>
          <a:xfrm>
            <a:off x="4057437" y="2671118"/>
            <a:ext cx="1278139" cy="394950"/>
          </a:xfrm>
          <a:custGeom>
            <a:avLst/>
            <a:gdLst>
              <a:gd name="connsiteX0" fmla="*/ 0 w 1593025"/>
              <a:gd name="connsiteY0" fmla="*/ 63345 h 633450"/>
              <a:gd name="connsiteX1" fmla="*/ 63345 w 1593025"/>
              <a:gd name="connsiteY1" fmla="*/ 0 h 633450"/>
              <a:gd name="connsiteX2" fmla="*/ 1529680 w 1593025"/>
              <a:gd name="connsiteY2" fmla="*/ 0 h 633450"/>
              <a:gd name="connsiteX3" fmla="*/ 1593025 w 1593025"/>
              <a:gd name="connsiteY3" fmla="*/ 63345 h 633450"/>
              <a:gd name="connsiteX4" fmla="*/ 1593025 w 1593025"/>
              <a:gd name="connsiteY4" fmla="*/ 570105 h 633450"/>
              <a:gd name="connsiteX5" fmla="*/ 1529680 w 1593025"/>
              <a:gd name="connsiteY5" fmla="*/ 633450 h 633450"/>
              <a:gd name="connsiteX6" fmla="*/ 63345 w 1593025"/>
              <a:gd name="connsiteY6" fmla="*/ 633450 h 633450"/>
              <a:gd name="connsiteX7" fmla="*/ 0 w 1593025"/>
              <a:gd name="connsiteY7" fmla="*/ 570105 h 633450"/>
              <a:gd name="connsiteX8" fmla="*/ 0 w 1593025"/>
              <a:gd name="connsiteY8" fmla="*/ 63345 h 6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3025" h="633450">
                <a:moveTo>
                  <a:pt x="0" y="63345"/>
                </a:moveTo>
                <a:cubicBezTo>
                  <a:pt x="0" y="28361"/>
                  <a:pt x="28361" y="0"/>
                  <a:pt x="63345" y="0"/>
                </a:cubicBezTo>
                <a:lnTo>
                  <a:pt x="1529680" y="0"/>
                </a:lnTo>
                <a:cubicBezTo>
                  <a:pt x="1564664" y="0"/>
                  <a:pt x="1593025" y="28361"/>
                  <a:pt x="1593025" y="63345"/>
                </a:cubicBezTo>
                <a:lnTo>
                  <a:pt x="1593025" y="570105"/>
                </a:lnTo>
                <a:cubicBezTo>
                  <a:pt x="1593025" y="605089"/>
                  <a:pt x="1564664" y="633450"/>
                  <a:pt x="1529680" y="633450"/>
                </a:cubicBezTo>
                <a:lnTo>
                  <a:pt x="63345" y="633450"/>
                </a:lnTo>
                <a:cubicBezTo>
                  <a:pt x="28361" y="633450"/>
                  <a:pt x="0" y="605089"/>
                  <a:pt x="0" y="570105"/>
                </a:cubicBezTo>
                <a:lnTo>
                  <a:pt x="0" y="63345"/>
                </a:lnTo>
                <a:close/>
              </a:path>
            </a:pathLst>
          </a:custGeom>
          <a:solidFill>
            <a:schemeClr val="bg1"/>
          </a:solidFill>
          <a:ln>
            <a:solidFill>
              <a:schemeClr val="accent1"/>
            </a:solidFill>
          </a:ln>
          <a:effectLst>
            <a:outerShdw blurRad="50800" dist="38100" dir="2700000" algn="tl" rotWithShape="0">
              <a:prstClr val="black">
                <a:alpha val="40000"/>
              </a:prstClr>
            </a:outerShdw>
          </a:effectLst>
          <a:scene3d>
            <a:camera prst="orthographicFront" zoom="95000"/>
            <a:lightRig rig="flat" dir="t"/>
          </a:scene3d>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32391" tIns="32391" rIns="32391" bIns="32391" numCol="1" spcCol="1270" anchor="ctr" anchorCtr="0">
            <a:noAutofit/>
          </a:bodyPr>
          <a:lstStyle/>
          <a:p>
            <a:pPr algn="ctr" defTabSz="360389">
              <a:lnSpc>
                <a:spcPct val="90000"/>
              </a:lnSpc>
              <a:spcAft>
                <a:spcPct val="35000"/>
              </a:spcAft>
            </a:pPr>
            <a:r>
              <a:rPr lang="en-US" sz="857" dirty="0">
                <a:solidFill>
                  <a:schemeClr val="accent1">
                    <a:lumMod val="50000"/>
                  </a:schemeClr>
                </a:solidFill>
                <a:latin typeface="Calibri" panose="020F0502020204030204" pitchFamily="34" charset="0"/>
              </a:rPr>
              <a:t>Gather Incremental Data for Prediction</a:t>
            </a:r>
          </a:p>
        </p:txBody>
      </p:sp>
      <p:cxnSp>
        <p:nvCxnSpPr>
          <p:cNvPr id="55" name="Straight Arrow Connector 54"/>
          <p:cNvCxnSpPr/>
          <p:nvPr/>
        </p:nvCxnSpPr>
        <p:spPr>
          <a:xfrm>
            <a:off x="207169" y="5680290"/>
            <a:ext cx="808256" cy="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2260876" y="2572771"/>
            <a:ext cx="1074624" cy="4910"/>
          </a:xfrm>
          <a:prstGeom prst="straightConnector1">
            <a:avLst/>
          </a:prstGeom>
          <a:ln>
            <a:solidFill>
              <a:schemeClr val="accent1">
                <a:lumMod val="75000"/>
              </a:schemeClr>
            </a:solidFill>
            <a:prstDash val="dash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4673847" y="3108556"/>
            <a:ext cx="1" cy="617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124076" y="3768181"/>
            <a:ext cx="549772" cy="1116"/>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248822" y="3823777"/>
            <a:ext cx="687260" cy="5273"/>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207169" y="2533611"/>
            <a:ext cx="1010" cy="314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191216" y="2558487"/>
            <a:ext cx="824208" cy="1"/>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72537" y="1371083"/>
            <a:ext cx="2314575" cy="300082"/>
          </a:xfrm>
          <a:prstGeom prst="rect">
            <a:avLst/>
          </a:prstGeom>
          <a:noFill/>
        </p:spPr>
        <p:txBody>
          <a:bodyPr wrap="square" rtlCol="0">
            <a:spAutoFit/>
          </a:bodyPr>
          <a:lstStyle/>
          <a:p>
            <a:r>
              <a:rPr lang="en-US" sz="1350" dirty="0"/>
              <a:t>Model Development </a:t>
            </a:r>
          </a:p>
        </p:txBody>
      </p:sp>
      <p:sp>
        <p:nvSpPr>
          <p:cNvPr id="87" name="TextBox 86"/>
          <p:cNvSpPr txBox="1"/>
          <p:nvPr/>
        </p:nvSpPr>
        <p:spPr>
          <a:xfrm>
            <a:off x="3936932" y="1853501"/>
            <a:ext cx="1313724" cy="577081"/>
          </a:xfrm>
          <a:prstGeom prst="rect">
            <a:avLst/>
          </a:prstGeom>
          <a:noFill/>
        </p:spPr>
        <p:txBody>
          <a:bodyPr wrap="square" rtlCol="0">
            <a:spAutoFit/>
          </a:bodyPr>
          <a:lstStyle/>
          <a:p>
            <a:pPr algn="ctr"/>
            <a:r>
              <a:rPr lang="en-US" sz="1050" dirty="0"/>
              <a:t>Model Prediction on Real-time or Batch Mode</a:t>
            </a:r>
          </a:p>
        </p:txBody>
      </p:sp>
      <p:sp>
        <p:nvSpPr>
          <p:cNvPr id="89" name="Title 2"/>
          <p:cNvSpPr>
            <a:spLocks noGrp="1"/>
          </p:cNvSpPr>
          <p:nvPr>
            <p:ph type="title"/>
          </p:nvPr>
        </p:nvSpPr>
        <p:spPr/>
        <p:txBody>
          <a:bodyPr>
            <a:normAutofit/>
          </a:bodyPr>
          <a:lstStyle/>
          <a:p>
            <a:r>
              <a:rPr lang="en-US" dirty="0" smtClean="0"/>
              <a:t>Model Development Using PMML</a:t>
            </a:r>
            <a:endParaRPr lang="en-US" dirty="0"/>
          </a:p>
        </p:txBody>
      </p:sp>
      <p:sp>
        <p:nvSpPr>
          <p:cNvPr id="93" name="TextBox 92"/>
          <p:cNvSpPr txBox="1"/>
          <p:nvPr/>
        </p:nvSpPr>
        <p:spPr>
          <a:xfrm>
            <a:off x="6108918" y="3136335"/>
            <a:ext cx="2314575" cy="300082"/>
          </a:xfrm>
          <a:prstGeom prst="rect">
            <a:avLst/>
          </a:prstGeom>
          <a:noFill/>
        </p:spPr>
        <p:txBody>
          <a:bodyPr wrap="square" rtlCol="0">
            <a:spAutoFit/>
          </a:bodyPr>
          <a:lstStyle/>
          <a:p>
            <a:r>
              <a:rPr lang="en-US" sz="1350" dirty="0"/>
              <a:t>PMML Sample Format</a:t>
            </a:r>
          </a:p>
        </p:txBody>
      </p:sp>
      <p:pic>
        <p:nvPicPr>
          <p:cNvPr id="96" name="Picture 95"/>
          <p:cNvPicPr>
            <a:picLocks noChangeAspect="1"/>
          </p:cNvPicPr>
          <p:nvPr/>
        </p:nvPicPr>
        <p:blipFill>
          <a:blip r:embed="rId3"/>
          <a:stretch>
            <a:fillRect/>
          </a:stretch>
        </p:blipFill>
        <p:spPr>
          <a:xfrm>
            <a:off x="5250656" y="3437178"/>
            <a:ext cx="3747084" cy="2101585"/>
          </a:xfrm>
          <a:prstGeom prst="rect">
            <a:avLst/>
          </a:prstGeom>
        </p:spPr>
      </p:pic>
      <p:sp>
        <p:nvSpPr>
          <p:cNvPr id="13" name="Double Brace 12"/>
          <p:cNvSpPr/>
          <p:nvPr/>
        </p:nvSpPr>
        <p:spPr>
          <a:xfrm>
            <a:off x="3886200" y="1860911"/>
            <a:ext cx="1364456" cy="546589"/>
          </a:xfrm>
          <a:prstGeom prst="bracePair">
            <a:avLst/>
          </a:prstGeom>
          <a:ln w="12700">
            <a:prstDash val="sysDash"/>
            <a:headEnd type="diamond"/>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30278724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145</a:t>
            </a:fld>
            <a:endParaRPr lang="en-US" dirty="0">
              <a:solidFill>
                <a:prstClr val="white"/>
              </a:solidFill>
            </a:endParaRPr>
          </a:p>
        </p:txBody>
      </p:sp>
      <p:sp>
        <p:nvSpPr>
          <p:cNvPr id="4" name="TextBox 3"/>
          <p:cNvSpPr txBox="1"/>
          <p:nvPr/>
        </p:nvSpPr>
        <p:spPr>
          <a:xfrm>
            <a:off x="467544" y="1628800"/>
            <a:ext cx="8496944" cy="6186309"/>
          </a:xfrm>
          <a:prstGeom prst="rect">
            <a:avLst/>
          </a:prstGeom>
          <a:noFill/>
        </p:spPr>
        <p:txBody>
          <a:bodyPr wrap="square" rtlCol="0">
            <a:spAutoFit/>
          </a:bodyPr>
          <a:lstStyle/>
          <a:p>
            <a:r>
              <a:rPr lang="en-US" dirty="0" smtClean="0"/>
              <a:t>Take any one data from Kaggle from the below list .</a:t>
            </a:r>
          </a:p>
          <a:p>
            <a:endParaRPr lang="en-US" dirty="0"/>
          </a:p>
          <a:p>
            <a:endParaRPr lang="en-US" dirty="0"/>
          </a:p>
          <a:p>
            <a:r>
              <a:rPr lang="en-US" dirty="0" smtClean="0"/>
              <a:t>Key Points:</a:t>
            </a:r>
            <a:endParaRPr lang="en-US" dirty="0"/>
          </a:p>
          <a:p>
            <a:endParaRPr lang="en-US" dirty="0" smtClean="0"/>
          </a:p>
          <a:p>
            <a:r>
              <a:rPr lang="en-US" dirty="0" smtClean="0"/>
              <a:t>Understand about the data </a:t>
            </a:r>
          </a:p>
          <a:p>
            <a:endParaRPr lang="en-US" dirty="0"/>
          </a:p>
          <a:p>
            <a:r>
              <a:rPr lang="en-US" dirty="0" smtClean="0"/>
              <a:t>Explain about the Problem Statement  and Benefit by implementing the Solution</a:t>
            </a:r>
          </a:p>
          <a:p>
            <a:endParaRPr lang="en-US" dirty="0"/>
          </a:p>
          <a:p>
            <a:r>
              <a:rPr lang="en-US" dirty="0" smtClean="0"/>
              <a:t>Data Explorations </a:t>
            </a:r>
          </a:p>
          <a:p>
            <a:endParaRPr lang="en-US" dirty="0"/>
          </a:p>
          <a:p>
            <a:r>
              <a:rPr lang="en-US" dirty="0" smtClean="0"/>
              <a:t>Model Building and Validation Steps </a:t>
            </a:r>
          </a:p>
          <a:p>
            <a:endParaRPr lang="en-US" dirty="0"/>
          </a:p>
          <a:p>
            <a:r>
              <a:rPr lang="en-US" dirty="0" smtClean="0"/>
              <a:t>Dataset :</a:t>
            </a:r>
          </a:p>
          <a:p>
            <a:r>
              <a:rPr lang="en-US" dirty="0">
                <a:hlinkClick r:id="rId3"/>
              </a:rPr>
              <a:t>https://www.kaggle.com/headsortails/nyc-taxi-eda-update-the-fast-the-curiou</a:t>
            </a:r>
            <a:r>
              <a:rPr lang="en-US" dirty="0"/>
              <a:t>s</a:t>
            </a:r>
          </a:p>
          <a:p>
            <a:r>
              <a:rPr lang="en-US" dirty="0" smtClean="0">
                <a:hlinkClick r:id="rId4"/>
              </a:rPr>
              <a:t>https://www.kaggle.com/c/santander-product-recommendation/</a:t>
            </a:r>
            <a:endParaRPr lang="en-US" dirty="0" smtClean="0"/>
          </a:p>
          <a:p>
            <a:r>
              <a:rPr lang="en-US" dirty="0">
                <a:hlinkClick r:id="rId5"/>
              </a:rPr>
              <a:t>https://www.kaggle.com/mrisdal/exploring-survival-on-the-titanic</a:t>
            </a:r>
            <a:endParaRPr lang="en-US" dirty="0"/>
          </a:p>
          <a:p>
            <a:endParaRPr lang="en-US" dirty="0" smtClean="0"/>
          </a:p>
          <a:p>
            <a:endParaRPr lang="en-US" dirty="0"/>
          </a:p>
          <a:p>
            <a:endParaRPr lang="en-US" dirty="0" smtClean="0"/>
          </a:p>
          <a:p>
            <a:endParaRPr lang="en-US" dirty="0"/>
          </a:p>
          <a:p>
            <a:endParaRPr lang="en-US" dirty="0"/>
          </a:p>
        </p:txBody>
      </p:sp>
      <p:sp>
        <p:nvSpPr>
          <p:cNvPr id="5" name="TextBox 4"/>
          <p:cNvSpPr txBox="1"/>
          <p:nvPr/>
        </p:nvSpPr>
        <p:spPr>
          <a:xfrm>
            <a:off x="179512" y="332656"/>
            <a:ext cx="8568952" cy="369332"/>
          </a:xfrm>
          <a:prstGeom prst="rect">
            <a:avLst/>
          </a:prstGeom>
          <a:noFill/>
        </p:spPr>
        <p:txBody>
          <a:bodyPr wrap="square" rtlCol="0">
            <a:spAutoFit/>
          </a:bodyPr>
          <a:lstStyle/>
          <a:p>
            <a:r>
              <a:rPr lang="en-US" dirty="0" smtClean="0"/>
              <a:t>Assignment #2</a:t>
            </a:r>
            <a:endParaRPr lang="en-US" dirty="0"/>
          </a:p>
        </p:txBody>
      </p:sp>
    </p:spTree>
    <p:extLst>
      <p:ext uri="{BB962C8B-B14F-4D97-AF65-F5344CB8AC3E}">
        <p14:creationId xmlns:p14="http://schemas.microsoft.com/office/powerpoint/2010/main" val="381632194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146</a:t>
            </a:fld>
            <a:endParaRPr lang="en-US" dirty="0">
              <a:solidFill>
                <a:prstClr val="white"/>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518705214"/>
              </p:ext>
            </p:extLst>
          </p:nvPr>
        </p:nvGraphicFramePr>
        <p:xfrm>
          <a:off x="349819" y="1904856"/>
          <a:ext cx="6124574" cy="1647828"/>
        </p:xfrm>
        <a:graphic>
          <a:graphicData uri="http://schemas.openxmlformats.org/drawingml/2006/table">
            <a:tbl>
              <a:tblPr firstRow="1" firstCol="1" bandRow="1">
                <a:tableStyleId>{5C22544A-7EE6-4342-B048-85BDC9FD1C3A}</a:tableStyleId>
              </a:tblPr>
              <a:tblGrid>
                <a:gridCol w="1226817">
                  <a:extLst>
                    <a:ext uri="{9D8B030D-6E8A-4147-A177-3AD203B41FA5}">
                      <a16:colId xmlns:a16="http://schemas.microsoft.com/office/drawing/2014/main" val="300692289"/>
                    </a:ext>
                  </a:extLst>
                </a:gridCol>
                <a:gridCol w="1835470">
                  <a:extLst>
                    <a:ext uri="{9D8B030D-6E8A-4147-A177-3AD203B41FA5}">
                      <a16:colId xmlns:a16="http://schemas.microsoft.com/office/drawing/2014/main" val="4161474648"/>
                    </a:ext>
                  </a:extLst>
                </a:gridCol>
                <a:gridCol w="1835470">
                  <a:extLst>
                    <a:ext uri="{9D8B030D-6E8A-4147-A177-3AD203B41FA5}">
                      <a16:colId xmlns:a16="http://schemas.microsoft.com/office/drawing/2014/main" val="2590057294"/>
                    </a:ext>
                  </a:extLst>
                </a:gridCol>
                <a:gridCol w="1226817">
                  <a:extLst>
                    <a:ext uri="{9D8B030D-6E8A-4147-A177-3AD203B41FA5}">
                      <a16:colId xmlns:a16="http://schemas.microsoft.com/office/drawing/2014/main" val="3625798774"/>
                    </a:ext>
                  </a:extLst>
                </a:gridCol>
              </a:tblGrid>
              <a:tr h="0">
                <a:tc>
                  <a:txBody>
                    <a:bodyPr/>
                    <a:lstStyle/>
                    <a:p>
                      <a:pPr marL="0" marR="0" algn="ctr">
                        <a:lnSpc>
                          <a:spcPct val="107000"/>
                        </a:lnSpc>
                        <a:spcBef>
                          <a:spcPts val="0"/>
                        </a:spcBef>
                        <a:spcAft>
                          <a:spcPts val="0"/>
                        </a:spcAft>
                      </a:pPr>
                      <a:r>
                        <a:rPr lang="en-US" sz="1100">
                          <a:effectLst/>
                        </a:rPr>
                        <a:t>Scenario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Depth</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Training Error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Validation Error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4005832409"/>
                  </a:ext>
                </a:extLst>
              </a:tr>
              <a:tr h="0">
                <a:tc>
                  <a:txBody>
                    <a:bodyPr/>
                    <a:lstStyle/>
                    <a:p>
                      <a:pPr marL="0" marR="0" algn="ctr">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3953981714"/>
                  </a:ext>
                </a:extLst>
              </a:tr>
              <a:tr h="0">
                <a:tc>
                  <a:txBody>
                    <a:bodyPr/>
                    <a:lstStyle/>
                    <a:p>
                      <a:pPr marL="0" marR="0" algn="ctr">
                        <a:lnSpc>
                          <a:spcPct val="107000"/>
                        </a:lnSpc>
                        <a:spcBef>
                          <a:spcPts val="0"/>
                        </a:spcBef>
                        <a:spcAft>
                          <a:spcPts val="0"/>
                        </a:spcAft>
                      </a:pPr>
                      <a:r>
                        <a:rPr lang="en-US" sz="11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90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1875812678"/>
                  </a:ext>
                </a:extLst>
              </a:tr>
              <a:tr h="0">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2642958340"/>
                  </a:ext>
                </a:extLst>
              </a:tr>
              <a:tr h="0">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105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1534100554"/>
                  </a:ext>
                </a:extLst>
              </a:tr>
              <a:tr h="0">
                <a:tc>
                  <a:txBody>
                    <a:bodyPr/>
                    <a:lstStyle/>
                    <a:p>
                      <a:pPr marL="0" marR="0" algn="ctr">
                        <a:lnSpc>
                          <a:spcPct val="107000"/>
                        </a:lnSpc>
                        <a:spcBef>
                          <a:spcPts val="0"/>
                        </a:spcBef>
                        <a:spcAft>
                          <a:spcPts val="0"/>
                        </a:spcAft>
                      </a:pPr>
                      <a:r>
                        <a:rPr lang="en-US" sz="11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tc>
                  <a:txBody>
                    <a:bodyPr/>
                    <a:lstStyle/>
                    <a:p>
                      <a:pPr marL="0" marR="0" algn="ctr">
                        <a:lnSpc>
                          <a:spcPct val="107000"/>
                        </a:lnSpc>
                        <a:spcBef>
                          <a:spcPts val="0"/>
                        </a:spcBef>
                        <a:spcAft>
                          <a:spcPts val="0"/>
                        </a:spcAft>
                      </a:pPr>
                      <a:r>
                        <a:rPr lang="en-US" sz="1100" dirty="0">
                          <a:effectLst/>
                        </a:rPr>
                        <a:t>150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0" marR="95250" marT="47625" marB="47625" anchor="ctr"/>
                </a:tc>
                <a:extLst>
                  <a:ext uri="{0D108BD9-81ED-4DB2-BD59-A6C34878D82A}">
                    <a16:rowId xmlns:a16="http://schemas.microsoft.com/office/drawing/2014/main" val="942325600"/>
                  </a:ext>
                </a:extLst>
              </a:tr>
            </a:tbl>
          </a:graphicData>
        </a:graphic>
      </p:graphicFrame>
      <p:sp>
        <p:nvSpPr>
          <p:cNvPr id="5" name="TextBox 4"/>
          <p:cNvSpPr txBox="1"/>
          <p:nvPr/>
        </p:nvSpPr>
        <p:spPr>
          <a:xfrm>
            <a:off x="0" y="1196752"/>
            <a:ext cx="7956376" cy="369332"/>
          </a:xfrm>
          <a:prstGeom prst="rect">
            <a:avLst/>
          </a:prstGeom>
          <a:noFill/>
        </p:spPr>
        <p:txBody>
          <a:bodyPr wrap="square" rtlCol="0">
            <a:spAutoFit/>
          </a:bodyPr>
          <a:lstStyle/>
          <a:p>
            <a:r>
              <a:rPr lang="en-US" dirty="0" smtClean="0"/>
              <a:t>Which Scenario is best</a:t>
            </a:r>
            <a:endParaRPr lang="en-US" dirty="0"/>
          </a:p>
        </p:txBody>
      </p:sp>
      <p:pic>
        <p:nvPicPr>
          <p:cNvPr id="6" name="Picture 5" descr="https://s3-ap-south-1.amazonaws.com/av-blog-media/wp-content/uploads/2017/08/02144010/training-error_11.png">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467544" y="4221088"/>
            <a:ext cx="4420915" cy="1807270"/>
          </a:xfrm>
          <a:prstGeom prst="rect">
            <a:avLst/>
          </a:prstGeom>
          <a:noFill/>
          <a:ln>
            <a:noFill/>
          </a:ln>
        </p:spPr>
      </p:pic>
      <p:sp>
        <p:nvSpPr>
          <p:cNvPr id="7" name="TextBox 6"/>
          <p:cNvSpPr txBox="1"/>
          <p:nvPr/>
        </p:nvSpPr>
        <p:spPr>
          <a:xfrm>
            <a:off x="376685" y="3698477"/>
            <a:ext cx="7956376" cy="369332"/>
          </a:xfrm>
          <a:prstGeom prst="rect">
            <a:avLst/>
          </a:prstGeom>
          <a:noFill/>
        </p:spPr>
        <p:txBody>
          <a:bodyPr wrap="square" rtlCol="0">
            <a:spAutoFit/>
          </a:bodyPr>
          <a:lstStyle/>
          <a:p>
            <a:r>
              <a:rPr lang="en-US" dirty="0" smtClean="0"/>
              <a:t>What is the best value for K here for </a:t>
            </a:r>
            <a:r>
              <a:rPr lang="en-US" dirty="0" err="1" smtClean="0"/>
              <a:t>knn</a:t>
            </a:r>
            <a:r>
              <a:rPr lang="en-US" dirty="0" smtClean="0"/>
              <a:t> algorithm</a:t>
            </a:r>
            <a:endParaRPr lang="en-US" dirty="0"/>
          </a:p>
        </p:txBody>
      </p:sp>
    </p:spTree>
    <p:extLst>
      <p:ext uri="{BB962C8B-B14F-4D97-AF65-F5344CB8AC3E}">
        <p14:creationId xmlns:p14="http://schemas.microsoft.com/office/powerpoint/2010/main" val="41849632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4192295"/>
            <a:ext cx="2044149" cy="369332"/>
          </a:xfrm>
          <a:prstGeom prst="rect">
            <a:avLst/>
          </a:prstGeom>
        </p:spPr>
        <p:txBody>
          <a:bodyPr wrap="none">
            <a:spAutoFit/>
          </a:bodyPr>
          <a:lstStyle/>
          <a:p>
            <a:r>
              <a:rPr lang="en-US" b="1" dirty="0">
                <a:solidFill>
                  <a:srgbClr val="222222"/>
                </a:solidFill>
                <a:latin typeface="arial" panose="020B0604020202020204" pitchFamily="34" charset="0"/>
              </a:rPr>
              <a:t>true positive rate</a:t>
            </a:r>
            <a:endParaRPr lang="en-US" dirty="0"/>
          </a:p>
        </p:txBody>
      </p:sp>
      <p:pic>
        <p:nvPicPr>
          <p:cNvPr id="5122" name="Picture 2" descr="Image result for true negative rate is sensi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78105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3746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148</a:t>
            </a:fld>
            <a:endParaRPr lang="en-US" dirty="0">
              <a:solidFill>
                <a:prstClr val="white"/>
              </a:solidFill>
            </a:endParaRPr>
          </a:p>
        </p:txBody>
      </p:sp>
      <p:sp>
        <p:nvSpPr>
          <p:cNvPr id="4" name="TextBox 3"/>
          <p:cNvSpPr txBox="1"/>
          <p:nvPr/>
        </p:nvSpPr>
        <p:spPr>
          <a:xfrm>
            <a:off x="248198" y="906602"/>
            <a:ext cx="7848872" cy="6186309"/>
          </a:xfrm>
          <a:prstGeom prst="rect">
            <a:avLst/>
          </a:prstGeom>
          <a:noFill/>
        </p:spPr>
        <p:txBody>
          <a:bodyPr wrap="square" rtlCol="0">
            <a:spAutoFit/>
          </a:bodyPr>
          <a:lstStyle/>
          <a:p>
            <a:r>
              <a:rPr lang="en-US" dirty="0" smtClean="0"/>
              <a:t>1.Mining Twitter tweets to identify the topics discussed</a:t>
            </a:r>
          </a:p>
          <a:p>
            <a:endParaRPr lang="en-US" dirty="0"/>
          </a:p>
          <a:p>
            <a:r>
              <a:rPr lang="en-US" dirty="0"/>
              <a:t>Reference :</a:t>
            </a:r>
            <a:r>
              <a:rPr lang="en-US" dirty="0">
                <a:hlinkClick r:id="rId2"/>
              </a:rPr>
              <a:t>https://</a:t>
            </a:r>
            <a:r>
              <a:rPr lang="en-US" dirty="0" smtClean="0">
                <a:hlinkClick r:id="rId2"/>
              </a:rPr>
              <a:t>www.kaggle.com/priyaananthram/sentiment-analysis-of-tweets</a:t>
            </a:r>
            <a:endParaRPr lang="en-US" dirty="0" smtClean="0"/>
          </a:p>
          <a:p>
            <a:endParaRPr lang="en-US" dirty="0"/>
          </a:p>
          <a:p>
            <a:r>
              <a:rPr lang="en-US" dirty="0">
                <a:hlinkClick r:id="rId3"/>
              </a:rPr>
              <a:t>https://www.kaggle.com/crowdflower/twitter-user-gender-classification</a:t>
            </a:r>
            <a:endParaRPr lang="en-US" dirty="0"/>
          </a:p>
          <a:p>
            <a:endParaRPr lang="en-US" dirty="0" smtClean="0"/>
          </a:p>
          <a:p>
            <a:endParaRPr lang="en-US" dirty="0" smtClean="0"/>
          </a:p>
          <a:p>
            <a:endParaRPr lang="en-US" dirty="0"/>
          </a:p>
          <a:p>
            <a:r>
              <a:rPr lang="en-US" dirty="0" smtClean="0"/>
              <a:t>2.Methodology to improve the Closure rate for a call center</a:t>
            </a:r>
          </a:p>
          <a:p>
            <a:endParaRPr lang="en-US" dirty="0"/>
          </a:p>
          <a:p>
            <a:r>
              <a:rPr lang="en-US" dirty="0" smtClean="0"/>
              <a:t>3.Product Recommendations </a:t>
            </a:r>
          </a:p>
          <a:p>
            <a:endParaRPr lang="en-US" dirty="0"/>
          </a:p>
          <a:p>
            <a:endParaRPr lang="en-US" dirty="0" smtClean="0"/>
          </a:p>
          <a:p>
            <a:endParaRPr lang="en-US" dirty="0"/>
          </a:p>
          <a:p>
            <a:r>
              <a:rPr lang="en-US" dirty="0" smtClean="0"/>
              <a:t>4.Using  Both Structured and Unstructured data for analysis with an Example</a:t>
            </a:r>
          </a:p>
          <a:p>
            <a:endParaRPr lang="en-US" dirty="0"/>
          </a:p>
          <a:p>
            <a:r>
              <a:rPr lang="en-US" dirty="0" smtClean="0"/>
              <a:t>Read through this case study completely available in kaggle website </a:t>
            </a:r>
          </a:p>
          <a:p>
            <a:r>
              <a:rPr lang="en-US" dirty="0">
                <a:hlinkClick r:id="rId4"/>
              </a:rPr>
              <a:t>https://</a:t>
            </a:r>
            <a:r>
              <a:rPr lang="en-US" dirty="0" smtClean="0">
                <a:hlinkClick r:id="rId4"/>
              </a:rPr>
              <a:t>www.kaggle.com/c/ClaimPredictionChallenge</a:t>
            </a:r>
            <a:endParaRPr lang="en-US" dirty="0" smtClean="0"/>
          </a:p>
          <a:p>
            <a:endParaRPr lang="en-US" dirty="0"/>
          </a:p>
          <a:p>
            <a:r>
              <a:rPr lang="en-US" dirty="0" smtClean="0"/>
              <a:t> </a:t>
            </a:r>
          </a:p>
          <a:p>
            <a:endParaRPr lang="en-US" dirty="0"/>
          </a:p>
        </p:txBody>
      </p:sp>
      <p:sp>
        <p:nvSpPr>
          <p:cNvPr id="5" name="Title 4"/>
          <p:cNvSpPr>
            <a:spLocks noGrp="1"/>
          </p:cNvSpPr>
          <p:nvPr>
            <p:ph type="title"/>
          </p:nvPr>
        </p:nvSpPr>
        <p:spPr/>
        <p:txBody>
          <a:bodyPr/>
          <a:lstStyle/>
          <a:p>
            <a:r>
              <a:rPr lang="en-US" dirty="0" smtClean="0"/>
              <a:t>Topics Discussed </a:t>
            </a:r>
            <a:endParaRPr lang="en-US" dirty="0"/>
          </a:p>
        </p:txBody>
      </p:sp>
    </p:spTree>
    <p:extLst>
      <p:ext uri="{BB962C8B-B14F-4D97-AF65-F5344CB8AC3E}">
        <p14:creationId xmlns:p14="http://schemas.microsoft.com/office/powerpoint/2010/main" val="414640573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149</a:t>
            </a:fld>
            <a:endParaRPr lang="en-US" dirty="0">
              <a:solidFill>
                <a:prstClr val="white"/>
              </a:solidFill>
            </a:endParaRPr>
          </a:p>
        </p:txBody>
      </p:sp>
      <p:sp>
        <p:nvSpPr>
          <p:cNvPr id="3" name="Title 2"/>
          <p:cNvSpPr>
            <a:spLocks noGrp="1"/>
          </p:cNvSpPr>
          <p:nvPr>
            <p:ph type="title"/>
          </p:nvPr>
        </p:nvSpPr>
        <p:spPr>
          <a:xfrm>
            <a:off x="661007" y="3212976"/>
            <a:ext cx="8458638" cy="607259"/>
          </a:xfrm>
        </p:spPr>
        <p:txBody>
          <a:bodyPr/>
          <a:lstStyle/>
          <a:p>
            <a:r>
              <a:rPr lang="en-US" dirty="0" smtClean="0"/>
              <a:t>Overview </a:t>
            </a:r>
            <a:endParaRPr lang="en-US" dirty="0"/>
          </a:p>
        </p:txBody>
      </p:sp>
    </p:spTree>
    <p:extLst>
      <p:ext uri="{BB962C8B-B14F-4D97-AF65-F5344CB8AC3E}">
        <p14:creationId xmlns:p14="http://schemas.microsoft.com/office/powerpoint/2010/main" val="184698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stretch>
            <a:fillRect/>
          </a:stretch>
        </p:blipFill>
        <p:spPr bwMode="auto">
          <a:xfrm>
            <a:off x="878735" y="1825625"/>
            <a:ext cx="7386530"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624" y="4192295"/>
            <a:ext cx="2044149" cy="369332"/>
          </a:xfrm>
          <a:prstGeom prst="rect">
            <a:avLst/>
          </a:prstGeom>
        </p:spPr>
        <p:txBody>
          <a:bodyPr wrap="none">
            <a:spAutoFit/>
          </a:bodyPr>
          <a:lstStyle/>
          <a:p>
            <a:r>
              <a:rPr lang="en-US" b="1" dirty="0">
                <a:solidFill>
                  <a:srgbClr val="222222"/>
                </a:solidFill>
                <a:latin typeface="arial" panose="020B0604020202020204" pitchFamily="34" charset="0"/>
              </a:rPr>
              <a:t>true positive rate</a:t>
            </a:r>
            <a:endParaRPr lang="en-US" dirty="0"/>
          </a:p>
        </p:txBody>
      </p:sp>
      <p:pic>
        <p:nvPicPr>
          <p:cNvPr id="5122" name="Picture 2" descr="Image result for true negative rate is sensi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92696"/>
            <a:ext cx="78105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3985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67544" y="1916832"/>
            <a:ext cx="4874173" cy="4351338"/>
          </a:xfrm>
          <a:prstGeom prst="rect">
            <a:avLst/>
          </a:prstGeom>
        </p:spPr>
      </p:pic>
      <p:pic>
        <p:nvPicPr>
          <p:cNvPr id="5" name="Picture 4"/>
          <p:cNvPicPr>
            <a:picLocks noChangeAspect="1"/>
          </p:cNvPicPr>
          <p:nvPr/>
        </p:nvPicPr>
        <p:blipFill>
          <a:blip r:embed="rId3"/>
          <a:stretch>
            <a:fillRect/>
          </a:stretch>
        </p:blipFill>
        <p:spPr>
          <a:xfrm>
            <a:off x="4211960" y="2348880"/>
            <a:ext cx="4048125" cy="1524000"/>
          </a:xfrm>
          <a:prstGeom prst="rect">
            <a:avLst/>
          </a:prstGeom>
        </p:spPr>
      </p:pic>
    </p:spTree>
    <p:extLst>
      <p:ext uri="{BB962C8B-B14F-4D97-AF65-F5344CB8AC3E}">
        <p14:creationId xmlns:p14="http://schemas.microsoft.com/office/powerpoint/2010/main" val="306546325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11573"/>
            <a:ext cx="7992888" cy="7848302"/>
          </a:xfrm>
          <a:prstGeom prst="rect">
            <a:avLst/>
          </a:prstGeom>
          <a:noFill/>
        </p:spPr>
        <p:txBody>
          <a:bodyPr wrap="square" rtlCol="0">
            <a:spAutoFit/>
          </a:bodyPr>
          <a:lstStyle/>
          <a:p>
            <a:r>
              <a:rPr lang="en-US" dirty="0" smtClean="0"/>
              <a:t>Big Data Tool Sets </a:t>
            </a:r>
          </a:p>
          <a:p>
            <a:endParaRPr lang="en-US" dirty="0"/>
          </a:p>
          <a:p>
            <a:pPr marL="285750" indent="-285750">
              <a:buFont typeface="Arial" panose="020B0604020202020204" pitchFamily="34" charset="0"/>
              <a:buChar char="•"/>
            </a:pPr>
            <a:r>
              <a:rPr lang="en-US" dirty="0" smtClean="0"/>
              <a:t>Infrastructure: Minimum 16 GB Ram if working with a silo Computer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Usually data stored in Amazon EC2 or other Cloud based storage  and you would have a cluster set up available to work with data and cleanse </a:t>
            </a:r>
            <a:r>
              <a:rPr lang="en-US" smtClean="0"/>
              <a:t>the same </a:t>
            </a:r>
            <a:endParaRPr lang="en-US" dirty="0" smtClean="0"/>
          </a:p>
          <a:p>
            <a:endParaRPr lang="en-US" dirty="0"/>
          </a:p>
          <a:p>
            <a:pPr marL="285750" indent="-285750">
              <a:buFont typeface="Arial" panose="020B0604020202020204" pitchFamily="34" charset="0"/>
              <a:buChar char="•"/>
            </a:pPr>
            <a:r>
              <a:rPr lang="en-US" dirty="0" smtClean="0"/>
              <a:t>Spark :This can be used for Model building and data cleansing </a:t>
            </a:r>
          </a:p>
          <a:p>
            <a:pPr marL="742950" lvl="1" indent="-285750">
              <a:buFont typeface="Arial" panose="020B0604020202020204" pitchFamily="34" charset="0"/>
              <a:buChar char="•"/>
            </a:pPr>
            <a:r>
              <a:rPr lang="en-US" dirty="0" err="1" smtClean="0"/>
              <a:t>MLLib</a:t>
            </a:r>
            <a:endParaRPr lang="en-US" dirty="0" smtClean="0"/>
          </a:p>
          <a:p>
            <a:pPr marL="742950" lvl="1" indent="-285750">
              <a:buFont typeface="Arial" panose="020B0604020202020204" pitchFamily="34" charset="0"/>
              <a:buChar char="•"/>
            </a:pPr>
            <a:endParaRPr lang="en-US" dirty="0"/>
          </a:p>
          <a:p>
            <a:pPr lvl="1"/>
            <a:endParaRPr lang="en-US" dirty="0" smtClean="0"/>
          </a:p>
          <a:p>
            <a:pPr marL="285750" indent="-285750">
              <a:buFont typeface="Arial" panose="020B0604020202020204" pitchFamily="34" charset="0"/>
              <a:buChar char="•"/>
            </a:pPr>
            <a:r>
              <a:rPr lang="en-US" dirty="0" smtClean="0"/>
              <a:t>Hive: Data Cleansing and manipulation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 packages :</a:t>
            </a:r>
          </a:p>
          <a:p>
            <a:pPr marL="742950" lvl="1" indent="-285750">
              <a:buFont typeface="Arial" panose="020B0604020202020204" pitchFamily="34" charset="0"/>
              <a:buChar char="•"/>
            </a:pPr>
            <a:r>
              <a:rPr lang="en-US" dirty="0" smtClean="0"/>
              <a:t>Fread,H2O,SparkR,Rhive</a:t>
            </a:r>
          </a:p>
          <a:p>
            <a:pPr marL="58738" lvl="1">
              <a:buFont typeface="Arial" panose="020B0604020202020204" pitchFamily="34" charset="0"/>
              <a:buChar char="•"/>
            </a:pPr>
            <a:endParaRPr lang="en-US" dirty="0"/>
          </a:p>
          <a:p>
            <a:pPr marL="58738" lvl="1">
              <a:buFont typeface="Arial" panose="020B0604020202020204" pitchFamily="34" charset="0"/>
              <a:buChar char="•"/>
            </a:pPr>
            <a:r>
              <a:rPr lang="en-US" dirty="0" smtClean="0"/>
              <a:t>Hbase :This can be used for storing the data source </a:t>
            </a:r>
          </a:p>
          <a:p>
            <a:pPr marL="742950" lvl="1" indent="-285750">
              <a:buFont typeface="Arial" panose="020B0604020202020204" pitchFamily="34" charset="0"/>
              <a:buChar char="•"/>
            </a:pPr>
            <a:endParaRPr lang="en-US" dirty="0"/>
          </a:p>
          <a:p>
            <a:pPr lvl="1"/>
            <a:endParaRPr lang="en-US" dirty="0" smtClean="0"/>
          </a:p>
          <a:p>
            <a:pPr marL="0" lvl="1">
              <a:buFont typeface="Arial" panose="020B0604020202020204" pitchFamily="34" charset="0"/>
              <a:buChar char="•"/>
            </a:pPr>
            <a:r>
              <a:rPr lang="en-US" dirty="0" smtClean="0"/>
              <a:t>Stick to Simpler models </a:t>
            </a:r>
          </a:p>
          <a:p>
            <a:pPr marL="0" lvl="1">
              <a:buFont typeface="Arial" panose="020B0604020202020204" pitchFamily="34" charset="0"/>
              <a:buChar char="•"/>
            </a:pPr>
            <a:r>
              <a:rPr lang="en-US" dirty="0" smtClean="0"/>
              <a:t>Use only required data </a:t>
            </a:r>
          </a:p>
          <a:p>
            <a:pPr marL="0" lvl="1">
              <a:buFont typeface="Arial" panose="020B0604020202020204" pitchFamily="34" charset="0"/>
              <a:buChar char="•"/>
            </a:pPr>
            <a:r>
              <a:rPr lang="en-US" dirty="0" smtClean="0"/>
              <a:t>Run parallel models and aggregate the results .</a:t>
            </a:r>
          </a:p>
          <a:p>
            <a:pPr marL="457200" lvl="2">
              <a:buFont typeface="Arial" panose="020B0604020202020204" pitchFamily="34" charset="0"/>
              <a:buChar char="•"/>
            </a:pPr>
            <a:r>
              <a:rPr lang="en-US" dirty="0" smtClean="0"/>
              <a:t>Random forest runs in parallel  (Check doparallel,for each  packages)</a:t>
            </a:r>
          </a:p>
          <a:p>
            <a:pPr marL="0" lvl="1">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478523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3731"/>
            <a:ext cx="7886700" cy="1325563"/>
          </a:xfrm>
        </p:spPr>
        <p:txBody>
          <a:bodyPr/>
          <a:lstStyle/>
          <a:p>
            <a:r>
              <a:rPr lang="en-US" dirty="0" smtClean="0"/>
              <a:t>KNN - K nearest neighbors </a:t>
            </a:r>
            <a:endParaRPr lang="en-US" dirty="0"/>
          </a:p>
        </p:txBody>
      </p:sp>
      <p:pic>
        <p:nvPicPr>
          <p:cNvPr id="4" name="Picture 3"/>
          <p:cNvPicPr>
            <a:picLocks noChangeAspect="1"/>
          </p:cNvPicPr>
          <p:nvPr/>
        </p:nvPicPr>
        <p:blipFill>
          <a:blip r:embed="rId2"/>
          <a:stretch>
            <a:fillRect/>
          </a:stretch>
        </p:blipFill>
        <p:spPr>
          <a:xfrm>
            <a:off x="-4580" y="2046734"/>
            <a:ext cx="6391275" cy="1238250"/>
          </a:xfrm>
          <a:prstGeom prst="rect">
            <a:avLst/>
          </a:prstGeom>
        </p:spPr>
      </p:pic>
      <p:pic>
        <p:nvPicPr>
          <p:cNvPr id="6" name="Picture 5"/>
          <p:cNvPicPr>
            <a:picLocks noChangeAspect="1"/>
          </p:cNvPicPr>
          <p:nvPr/>
        </p:nvPicPr>
        <p:blipFill>
          <a:blip r:embed="rId3"/>
          <a:stretch>
            <a:fillRect/>
          </a:stretch>
        </p:blipFill>
        <p:spPr>
          <a:xfrm>
            <a:off x="755576" y="3284984"/>
            <a:ext cx="6276975" cy="2552700"/>
          </a:xfrm>
          <a:prstGeom prst="rect">
            <a:avLst/>
          </a:prstGeom>
        </p:spPr>
      </p:pic>
      <p:sp>
        <p:nvSpPr>
          <p:cNvPr id="7" name="Rectangle 6"/>
          <p:cNvSpPr/>
          <p:nvPr/>
        </p:nvSpPr>
        <p:spPr>
          <a:xfrm>
            <a:off x="6228184" y="2012632"/>
            <a:ext cx="2649801" cy="4247317"/>
          </a:xfrm>
          <a:prstGeom prst="rect">
            <a:avLst/>
          </a:prstGeom>
        </p:spPr>
        <p:txBody>
          <a:bodyPr wrap="square">
            <a:spAutoFit/>
          </a:bodyPr>
          <a:lstStyle/>
          <a:p>
            <a:r>
              <a:rPr lang="en-US" i="1" dirty="0" smtClean="0">
                <a:solidFill>
                  <a:srgbClr val="222222"/>
                </a:solidFill>
                <a:latin typeface="Arial" panose="020B0604020202020204" pitchFamily="34" charset="0"/>
              </a:rPr>
              <a:t>1.k</a:t>
            </a:r>
            <a:r>
              <a:rPr lang="en-US" dirty="0">
                <a:solidFill>
                  <a:srgbClr val="222222"/>
                </a:solidFill>
                <a:latin typeface="Arial" panose="020B0604020202020204" pitchFamily="34" charset="0"/>
              </a:rPr>
              <a:t> closest training examples in the </a:t>
            </a:r>
            <a:r>
              <a:rPr lang="en-US" dirty="0">
                <a:solidFill>
                  <a:srgbClr val="0B0080"/>
                </a:solidFill>
                <a:latin typeface="Arial" panose="020B0604020202020204" pitchFamily="34" charset="0"/>
              </a:rPr>
              <a:t>feature space</a:t>
            </a:r>
            <a:r>
              <a:rPr lang="en-US" dirty="0" smtClean="0">
                <a:solidFill>
                  <a:srgbClr val="222222"/>
                </a:solidFill>
                <a:latin typeface="Arial" panose="020B0604020202020204" pitchFamily="34" charset="0"/>
              </a:rPr>
              <a:t>.</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2. This can  be used in both classification and regression</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3.Each neighbor to get equal weightage</a:t>
            </a:r>
          </a:p>
          <a:p>
            <a:endParaRPr lang="en-US" dirty="0">
              <a:solidFill>
                <a:srgbClr val="222222"/>
              </a:solidFill>
              <a:latin typeface="Arial" panose="020B0604020202020204" pitchFamily="34" charset="0"/>
            </a:endParaRPr>
          </a:p>
          <a:p>
            <a:r>
              <a:rPr lang="en-US" dirty="0" smtClean="0">
                <a:solidFill>
                  <a:srgbClr val="222222"/>
                </a:solidFill>
                <a:latin typeface="Arial" panose="020B0604020202020204" pitchFamily="34" charset="0"/>
              </a:rPr>
              <a:t>4.Sesnsitive to local structure of data (Segment wise error rates)</a:t>
            </a:r>
            <a:endParaRPr lang="en-US" dirty="0"/>
          </a:p>
        </p:txBody>
      </p:sp>
    </p:spTree>
    <p:extLst>
      <p:ext uri="{BB962C8B-B14F-4D97-AF65-F5344CB8AC3E}">
        <p14:creationId xmlns:p14="http://schemas.microsoft.com/office/powerpoint/2010/main" val="156977313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9512" y="620688"/>
            <a:ext cx="6896100" cy="2705100"/>
          </a:xfrm>
          <a:prstGeom prst="rect">
            <a:avLst/>
          </a:prstGeom>
        </p:spPr>
      </p:pic>
      <p:sp>
        <p:nvSpPr>
          <p:cNvPr id="5" name="TextBox 4"/>
          <p:cNvSpPr txBox="1"/>
          <p:nvPr/>
        </p:nvSpPr>
        <p:spPr>
          <a:xfrm>
            <a:off x="395536" y="3933056"/>
            <a:ext cx="8496944" cy="1477328"/>
          </a:xfrm>
          <a:prstGeom prst="rect">
            <a:avLst/>
          </a:prstGeom>
          <a:noFill/>
        </p:spPr>
        <p:txBody>
          <a:bodyPr wrap="square" rtlCol="0">
            <a:spAutoFit/>
          </a:bodyPr>
          <a:lstStyle/>
          <a:p>
            <a:r>
              <a:rPr lang="en-US" dirty="0" smtClean="0"/>
              <a:t>1.Training data is multidimensional </a:t>
            </a:r>
          </a:p>
          <a:p>
            <a:r>
              <a:rPr lang="en-US" dirty="0" smtClean="0"/>
              <a:t>2.Euclidean distance for Continuous Variables</a:t>
            </a:r>
          </a:p>
          <a:p>
            <a:r>
              <a:rPr lang="en-US" dirty="0" smtClean="0"/>
              <a:t>3.Hamming distance for text :No of positions by which two strings are different </a:t>
            </a:r>
          </a:p>
          <a:p>
            <a:r>
              <a:rPr lang="en-US" dirty="0" smtClean="0"/>
              <a:t> </a:t>
            </a:r>
          </a:p>
          <a:p>
            <a:endParaRPr lang="en-US" dirty="0"/>
          </a:p>
        </p:txBody>
      </p:sp>
    </p:spTree>
    <p:extLst>
      <p:ext uri="{BB962C8B-B14F-4D97-AF65-F5344CB8AC3E}">
        <p14:creationId xmlns:p14="http://schemas.microsoft.com/office/powerpoint/2010/main" val="131789617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What will happen </a:t>
            </a:r>
          </a:p>
          <a:p>
            <a:pPr lvl="1"/>
            <a:r>
              <a:rPr lang="en-US" dirty="0" smtClean="0"/>
              <a:t>K-nearest neighbor to cancer detection case with age as a variable</a:t>
            </a:r>
          </a:p>
          <a:p>
            <a:pPr lvl="1"/>
            <a:r>
              <a:rPr lang="en-US" dirty="0" smtClean="0"/>
              <a:t>If outliers are not  treated from data before executing a KNN</a:t>
            </a:r>
          </a:p>
          <a:p>
            <a:pPr marL="171450" lvl="1"/>
            <a:r>
              <a:rPr lang="en-US" dirty="0" smtClean="0"/>
              <a:t>Larger Values of K reduces noise</a:t>
            </a:r>
          </a:p>
          <a:p>
            <a:pPr marL="171450" lvl="1"/>
            <a:r>
              <a:rPr lang="en-US" dirty="0" smtClean="0"/>
              <a:t>One method to choose K is by using bootstrap sampling </a:t>
            </a:r>
          </a:p>
          <a:p>
            <a:pPr marL="171450" lvl="1"/>
            <a:endParaRPr lang="en-US" dirty="0" smtClean="0"/>
          </a:p>
          <a:p>
            <a:pPr marL="0" lvl="1" indent="0">
              <a:buNone/>
            </a:pPr>
            <a:r>
              <a:rPr lang="en-US" dirty="0" smtClean="0"/>
              <a:t>Concept :</a:t>
            </a:r>
          </a:p>
          <a:p>
            <a:pPr marL="0" lvl="1" indent="0">
              <a:buNone/>
            </a:pPr>
            <a:endParaRPr lang="en-US" dirty="0"/>
          </a:p>
          <a:p>
            <a:pPr marL="285750" lvl="1" indent="-285750"/>
            <a:r>
              <a:rPr lang="en-US" dirty="0" smtClean="0"/>
              <a:t>The k- nearest neighbor assign 1/k weightage to each  of the k points and 0 to remaining</a:t>
            </a:r>
          </a:p>
          <a:p>
            <a:pPr marL="285750" lvl="1" indent="-285750"/>
            <a:r>
              <a:rPr lang="en-US" dirty="0" smtClean="0"/>
              <a:t>Other weights can be applied (Reducing weights for increasing levels of K)</a:t>
            </a:r>
          </a:p>
          <a:p>
            <a:pPr marL="0" lvl="1" indent="0">
              <a:buNone/>
            </a:pPr>
            <a:endParaRPr lang="en-US" dirty="0"/>
          </a:p>
          <a:p>
            <a:pPr lvl="1"/>
            <a:endParaRPr lang="en-US" dirty="0" smtClean="0"/>
          </a:p>
          <a:p>
            <a:pPr marL="342900" lvl="1" indent="0">
              <a:buNone/>
            </a:pPr>
            <a:r>
              <a:rPr lang="en-US" dirty="0" smtClean="0"/>
              <a:t> </a:t>
            </a:r>
          </a:p>
          <a:p>
            <a:pPr lvl="1"/>
            <a:endParaRPr lang="en-US" dirty="0"/>
          </a:p>
        </p:txBody>
      </p:sp>
      <p:sp>
        <p:nvSpPr>
          <p:cNvPr id="7" name="AutoShape 4" descr="1/k"/>
          <p:cNvSpPr>
            <a:spLocks noChangeAspect="1" noChangeArrowheads="1"/>
          </p:cNvSpPr>
          <p:nvPr/>
        </p:nvSpPr>
        <p:spPr bwMode="auto">
          <a:xfrm>
            <a:off x="55959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0328654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Computationally Intensive for large training data sets</a:t>
            </a:r>
          </a:p>
          <a:p>
            <a:r>
              <a:rPr lang="en-US" dirty="0" smtClean="0"/>
              <a:t>As we increase no of variables the  accuracy of the data set tend to decrease in  KNN algorithm</a:t>
            </a:r>
          </a:p>
          <a:p>
            <a:r>
              <a:rPr lang="en-US" dirty="0" smtClean="0"/>
              <a:t>Class outlier Issue :</a:t>
            </a:r>
          </a:p>
          <a:p>
            <a:pPr lvl="1"/>
            <a:r>
              <a:rPr lang="en-US" dirty="0" smtClean="0"/>
              <a:t>A training example of a one class surrounded by other class</a:t>
            </a:r>
          </a:p>
          <a:p>
            <a:pPr lvl="2"/>
            <a:r>
              <a:rPr lang="en-US" dirty="0" smtClean="0"/>
              <a:t>Random error</a:t>
            </a:r>
          </a:p>
          <a:p>
            <a:pPr lvl="2"/>
            <a:r>
              <a:rPr lang="en-US" dirty="0" smtClean="0"/>
              <a:t>Reduced sample size</a:t>
            </a:r>
          </a:p>
          <a:p>
            <a:pPr lvl="2"/>
            <a:r>
              <a:rPr lang="en-US" dirty="0" smtClean="0"/>
              <a:t>Missing important features</a:t>
            </a:r>
          </a:p>
          <a:p>
            <a:pPr lvl="2"/>
            <a:r>
              <a:rPr lang="en-US" dirty="0" smtClean="0"/>
              <a:t>Unbalanced set</a:t>
            </a:r>
          </a:p>
          <a:p>
            <a:pPr lvl="2"/>
            <a:endParaRPr lang="en-US" dirty="0"/>
          </a:p>
          <a:p>
            <a:pPr marL="685800" lvl="2"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1592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KNN Regression</a:t>
            </a:r>
            <a:endParaRPr lang="en-US" dirty="0"/>
          </a:p>
        </p:txBody>
      </p:sp>
      <p:sp>
        <p:nvSpPr>
          <p:cNvPr id="3" name="Content Placeholder 2"/>
          <p:cNvSpPr>
            <a:spLocks noGrp="1"/>
          </p:cNvSpPr>
          <p:nvPr>
            <p:ph idx="1"/>
          </p:nvPr>
        </p:nvSpPr>
        <p:spPr/>
        <p:txBody>
          <a:bodyPr/>
          <a:lstStyle/>
          <a:p>
            <a:r>
              <a:rPr lang="en-US" dirty="0"/>
              <a:t>Compute the Euclidean or Mahalanobis distance from the query example to the labeled examples.</a:t>
            </a:r>
          </a:p>
          <a:p>
            <a:r>
              <a:rPr lang="en-US" dirty="0"/>
              <a:t>Order the labeled examples by increasing distance.</a:t>
            </a:r>
          </a:p>
          <a:p>
            <a:r>
              <a:rPr lang="en-US" dirty="0"/>
              <a:t>Find a heuristically optimal number </a:t>
            </a:r>
            <a:r>
              <a:rPr lang="en-US" i="1" dirty="0"/>
              <a:t>k</a:t>
            </a:r>
            <a:r>
              <a:rPr lang="en-US" dirty="0"/>
              <a:t> of nearest neighbors, based on RMSE. This is done using cross validation.</a:t>
            </a:r>
          </a:p>
          <a:p>
            <a:r>
              <a:rPr lang="en-US" dirty="0"/>
              <a:t>Calculate an inverse distance weighted average with the </a:t>
            </a:r>
            <a:r>
              <a:rPr lang="en-US" i="1" dirty="0"/>
              <a:t>k</a:t>
            </a:r>
            <a:r>
              <a:rPr lang="en-US" dirty="0"/>
              <a:t>-nearest multivariate neighbors.</a:t>
            </a:r>
          </a:p>
          <a:p>
            <a:endParaRPr lang="en-US" dirty="0"/>
          </a:p>
        </p:txBody>
      </p:sp>
    </p:spTree>
    <p:extLst>
      <p:ext uri="{BB962C8B-B14F-4D97-AF65-F5344CB8AC3E}">
        <p14:creationId xmlns:p14="http://schemas.microsoft.com/office/powerpoint/2010/main" val="166286755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Metrics	</a:t>
            </a:r>
            <a:endParaRPr lang="en-US" dirty="0"/>
          </a:p>
        </p:txBody>
      </p:sp>
      <p:sp>
        <p:nvSpPr>
          <p:cNvPr id="3" name="Content Placeholder 2"/>
          <p:cNvSpPr>
            <a:spLocks noGrp="1"/>
          </p:cNvSpPr>
          <p:nvPr>
            <p:ph idx="1"/>
          </p:nvPr>
        </p:nvSpPr>
        <p:spPr>
          <a:xfrm>
            <a:off x="628650" y="1825625"/>
            <a:ext cx="7886700" cy="1315343"/>
          </a:xfrm>
        </p:spPr>
        <p:txBody>
          <a:bodyPr/>
          <a:lstStyle/>
          <a:p>
            <a:r>
              <a:rPr lang="en-US" dirty="0" smtClean="0"/>
              <a:t>Euclidean</a:t>
            </a:r>
          </a:p>
          <a:p>
            <a:r>
              <a:rPr lang="en-US" dirty="0" smtClean="0"/>
              <a:t>Manhattan</a:t>
            </a:r>
          </a:p>
          <a:p>
            <a:r>
              <a:rPr lang="en-US" dirty="0" smtClean="0"/>
              <a:t>Hamming</a:t>
            </a:r>
          </a:p>
          <a:p>
            <a:endParaRPr lang="en-US" dirty="0"/>
          </a:p>
        </p:txBody>
      </p:sp>
      <p:sp>
        <p:nvSpPr>
          <p:cNvPr id="4" name="Content Placeholder 2"/>
          <p:cNvSpPr txBox="1">
            <a:spLocks/>
          </p:cNvSpPr>
          <p:nvPr/>
        </p:nvSpPr>
        <p:spPr>
          <a:xfrm>
            <a:off x="467544" y="3573016"/>
            <a:ext cx="7886700" cy="1315343"/>
          </a:xfrm>
          <a:prstGeom prst="rect">
            <a:avLst/>
          </a:prstGeom>
        </p:spPr>
        <p:txBody>
          <a:bodyPr vert="horz" lIns="91440" tIns="45720" rIns="91440" bIns="45720" rtlCol="0">
            <a:normAutofit fontScale="2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6400" dirty="0" smtClean="0"/>
              <a:t>Empirically the best method to choose K will  be based on accuracy results in the training data .This has a major issue </a:t>
            </a:r>
          </a:p>
          <a:p>
            <a:r>
              <a:rPr lang="en-US" sz="6400" dirty="0" smtClean="0"/>
              <a:t>Even if you derive probability the overall accuracy can be affected as it considers only the small sample space based on k as the nearest </a:t>
            </a:r>
            <a:r>
              <a:rPr lang="en-US" sz="6400" dirty="0" err="1" smtClean="0"/>
              <a:t>neighbour</a:t>
            </a:r>
            <a:endParaRPr lang="en-US" sz="6400" dirty="0" smtClean="0"/>
          </a:p>
          <a:p>
            <a:r>
              <a:rPr lang="en-US" sz="6400" dirty="0" smtClean="0"/>
              <a:t>Needs to be cross validated  </a:t>
            </a:r>
          </a:p>
          <a:p>
            <a:r>
              <a:rPr lang="en-US" sz="6400" dirty="0" smtClean="0"/>
              <a:t>Does not give probability output</a:t>
            </a:r>
          </a:p>
          <a:p>
            <a:r>
              <a:rPr lang="en-US" sz="6400" dirty="0" smtClean="0"/>
              <a:t>Training is fast but testing is more difficult </a:t>
            </a:r>
          </a:p>
          <a:p>
            <a:endParaRPr lang="en-US" dirty="0" smtClean="0"/>
          </a:p>
          <a:p>
            <a:endParaRPr lang="en-US" dirty="0" smtClean="0"/>
          </a:p>
          <a:p>
            <a:endParaRPr lang="en-US" dirty="0"/>
          </a:p>
        </p:txBody>
      </p:sp>
    </p:spTree>
    <p:extLst>
      <p:ext uri="{BB962C8B-B14F-4D97-AF65-F5344CB8AC3E}">
        <p14:creationId xmlns:p14="http://schemas.microsoft.com/office/powerpoint/2010/main" val="186089734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 systems</a:t>
            </a:r>
            <a:endParaRPr lang="en-US" dirty="0"/>
          </a:p>
        </p:txBody>
      </p:sp>
      <p:sp>
        <p:nvSpPr>
          <p:cNvPr id="3" name="Content Placeholder 2"/>
          <p:cNvSpPr>
            <a:spLocks noGrp="1"/>
          </p:cNvSpPr>
          <p:nvPr>
            <p:ph idx="1"/>
          </p:nvPr>
        </p:nvSpPr>
        <p:spPr/>
        <p:txBody>
          <a:bodyPr/>
          <a:lstStyle/>
          <a:p>
            <a:r>
              <a:rPr lang="en-US" dirty="0"/>
              <a:t>Offering news articles to on-line newspaper readers, based on a prediction of reader interests. </a:t>
            </a:r>
            <a:endParaRPr lang="en-US" dirty="0" smtClean="0"/>
          </a:p>
          <a:p>
            <a:endParaRPr lang="en-US" dirty="0"/>
          </a:p>
          <a:p>
            <a:r>
              <a:rPr lang="en-US" dirty="0"/>
              <a:t>Offering customers of an on-line retailer suggestions about what they might like to buy, based on their past history of purchases and/or product </a:t>
            </a:r>
            <a:r>
              <a:rPr lang="en-US" dirty="0" smtClean="0"/>
              <a:t>searches</a:t>
            </a:r>
          </a:p>
          <a:p>
            <a:endParaRPr lang="en-US" dirty="0"/>
          </a:p>
          <a:p>
            <a:r>
              <a:rPr lang="en-US" dirty="0" smtClean="0"/>
              <a:t>Content Based  : Based on type of a content </a:t>
            </a:r>
          </a:p>
          <a:p>
            <a:r>
              <a:rPr lang="en-US" dirty="0" smtClean="0"/>
              <a:t>Collaborative Filtering :</a:t>
            </a:r>
          </a:p>
          <a:p>
            <a:endParaRPr lang="en-US" dirty="0"/>
          </a:p>
          <a:p>
            <a:r>
              <a:rPr lang="en-US" dirty="0" smtClean="0"/>
              <a:t>All recommendation systems uses long tail approach</a:t>
            </a:r>
          </a:p>
          <a:p>
            <a:endParaRPr lang="en-US" dirty="0"/>
          </a:p>
          <a:p>
            <a:endParaRPr lang="en-US" dirty="0"/>
          </a:p>
        </p:txBody>
      </p:sp>
    </p:spTree>
    <p:extLst>
      <p:ext uri="{BB962C8B-B14F-4D97-AF65-F5344CB8AC3E}">
        <p14:creationId xmlns:p14="http://schemas.microsoft.com/office/powerpoint/2010/main" val="29667967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stretch>
            <a:fillRect/>
          </a:stretch>
        </p:blipFill>
        <p:spPr bwMode="auto">
          <a:xfrm>
            <a:off x="1568031" y="1825625"/>
            <a:ext cx="6007938" cy="43513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Distance Measures</a:t>
            </a:r>
          </a:p>
          <a:p>
            <a:pPr lvl="1"/>
            <a:r>
              <a:rPr lang="en-US" dirty="0" smtClean="0"/>
              <a:t>Jaccard </a:t>
            </a:r>
          </a:p>
          <a:p>
            <a:pPr lvl="1"/>
            <a:endParaRPr lang="en-US" dirty="0"/>
          </a:p>
          <a:p>
            <a:pPr marL="342900" lvl="1" indent="0">
              <a:buNone/>
            </a:pPr>
            <a:endParaRPr lang="en-US" dirty="0" smtClean="0"/>
          </a:p>
          <a:p>
            <a:pPr lvl="1"/>
            <a:r>
              <a:rPr lang="en-US" dirty="0" smtClean="0"/>
              <a:t>Pearson </a:t>
            </a:r>
          </a:p>
          <a:p>
            <a:pPr lvl="1"/>
            <a:endParaRPr lang="en-US" dirty="0"/>
          </a:p>
          <a:p>
            <a:pPr marL="342900" lvl="1" indent="0">
              <a:buNone/>
            </a:pPr>
            <a:endParaRPr lang="en-US" dirty="0" smtClean="0"/>
          </a:p>
          <a:p>
            <a:pPr lvl="1"/>
            <a:r>
              <a:rPr lang="en-US" dirty="0" smtClean="0"/>
              <a:t>Cosine</a:t>
            </a:r>
            <a:endParaRPr lang="en-US" dirty="0"/>
          </a:p>
        </p:txBody>
      </p:sp>
      <p:pic>
        <p:nvPicPr>
          <p:cNvPr id="4" name="Picture 3"/>
          <p:cNvPicPr>
            <a:picLocks noChangeAspect="1"/>
          </p:cNvPicPr>
          <p:nvPr/>
        </p:nvPicPr>
        <p:blipFill>
          <a:blip r:embed="rId2"/>
          <a:stretch>
            <a:fillRect/>
          </a:stretch>
        </p:blipFill>
        <p:spPr>
          <a:xfrm>
            <a:off x="1259632" y="3441427"/>
            <a:ext cx="2476500" cy="533400"/>
          </a:xfrm>
          <a:prstGeom prst="rect">
            <a:avLst/>
          </a:prstGeom>
        </p:spPr>
      </p:pic>
      <p:pic>
        <p:nvPicPr>
          <p:cNvPr id="5" name="Picture 4"/>
          <p:cNvPicPr>
            <a:picLocks noChangeAspect="1"/>
          </p:cNvPicPr>
          <p:nvPr/>
        </p:nvPicPr>
        <p:blipFill>
          <a:blip r:embed="rId3"/>
          <a:stretch>
            <a:fillRect/>
          </a:stretch>
        </p:blipFill>
        <p:spPr>
          <a:xfrm>
            <a:off x="1259632" y="4493803"/>
            <a:ext cx="1695450" cy="323850"/>
          </a:xfrm>
          <a:prstGeom prst="rect">
            <a:avLst/>
          </a:prstGeom>
        </p:spPr>
      </p:pic>
      <p:pic>
        <p:nvPicPr>
          <p:cNvPr id="6" name="Picture 5"/>
          <p:cNvPicPr>
            <a:picLocks noChangeAspect="1"/>
          </p:cNvPicPr>
          <p:nvPr/>
        </p:nvPicPr>
        <p:blipFill>
          <a:blip r:embed="rId4"/>
          <a:stretch>
            <a:fillRect/>
          </a:stretch>
        </p:blipFill>
        <p:spPr>
          <a:xfrm>
            <a:off x="1043608" y="2520065"/>
            <a:ext cx="3171825" cy="581025"/>
          </a:xfrm>
          <a:prstGeom prst="rect">
            <a:avLst/>
          </a:prstGeom>
        </p:spPr>
      </p:pic>
    </p:spTree>
    <p:extLst>
      <p:ext uri="{BB962C8B-B14F-4D97-AF65-F5344CB8AC3E}">
        <p14:creationId xmlns:p14="http://schemas.microsoft.com/office/powerpoint/2010/main" val="87867822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el 1"/>
          <p:cNvSpPr>
            <a:spLocks noGrp="1"/>
          </p:cNvSpPr>
          <p:nvPr>
            <p:ph type="title"/>
          </p:nvPr>
        </p:nvSpPr>
        <p:spPr/>
        <p:txBody>
          <a:bodyPr/>
          <a:lstStyle/>
          <a:p>
            <a:endParaRPr lang="en-US" altLang="en-US" smtClean="0"/>
          </a:p>
        </p:txBody>
      </p:sp>
      <p:sp>
        <p:nvSpPr>
          <p:cNvPr id="17411" name="Inhaltsplatzhalter 2"/>
          <p:cNvSpPr>
            <a:spLocks noGrp="1"/>
          </p:cNvSpPr>
          <p:nvPr>
            <p:ph idx="1"/>
          </p:nvPr>
        </p:nvSpPr>
        <p:spPr/>
        <p:txBody>
          <a:bodyPr/>
          <a:lstStyle/>
          <a:p>
            <a:endParaRPr lang="en-US" altLang="en-US" smtClean="0"/>
          </a:p>
        </p:txBody>
      </p:sp>
      <p:pic>
        <p:nvPicPr>
          <p:cNvPr id="17412" name="Picture 2" descr="D:\projects\000-papers\general\habil\vortrag\material\recsys_also_bought.bmp"/>
          <p:cNvPicPr>
            <a:picLocks noChangeAspect="1" noChangeArrowheads="1"/>
          </p:cNvPicPr>
          <p:nvPr/>
        </p:nvPicPr>
        <p:blipFill>
          <a:blip r:embed="rId3">
            <a:extLst>
              <a:ext uri="{28A0092B-C50C-407E-A947-70E740481C1C}">
                <a14:useLocalDpi xmlns:a14="http://schemas.microsoft.com/office/drawing/2010/main" val="0"/>
              </a:ext>
            </a:extLst>
          </a:blip>
          <a:srcRect r="410" b="594"/>
          <a:stretch>
            <a:fillRect/>
          </a:stretch>
        </p:blipFill>
        <p:spPr bwMode="auto">
          <a:xfrm>
            <a:off x="0" y="333375"/>
            <a:ext cx="9144000" cy="6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386601"/>
      </p:ext>
    </p:extLst>
  </p:cSld>
  <p:clrMapOvr>
    <a:masterClrMapping/>
  </p:clrMapOvr>
  <p:transition spd="slow" advTm="84000"/>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el 1"/>
          <p:cNvSpPr>
            <a:spLocks noGrp="1"/>
          </p:cNvSpPr>
          <p:nvPr>
            <p:ph type="title"/>
          </p:nvPr>
        </p:nvSpPr>
        <p:spPr/>
        <p:txBody>
          <a:bodyPr/>
          <a:lstStyle/>
          <a:p>
            <a:r>
              <a:rPr lang="en-US" altLang="en-US" smtClean="0"/>
              <a:t>When does a RS do its job well?</a:t>
            </a:r>
          </a:p>
        </p:txBody>
      </p:sp>
      <p:pic>
        <p:nvPicPr>
          <p:cNvPr id="4" name="Grafik 3" descr="long_tail_graph.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438" y="3213100"/>
            <a:ext cx="496093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Inhaltsplatzhalter 2"/>
          <p:cNvSpPr txBox="1">
            <a:spLocks/>
          </p:cNvSpPr>
          <p:nvPr/>
        </p:nvSpPr>
        <p:spPr bwMode="auto">
          <a:xfrm>
            <a:off x="5940425" y="1628775"/>
            <a:ext cx="2627313"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"Recommend widely unknown items that users might actually like!"</a:t>
            </a:r>
          </a:p>
          <a:p>
            <a:pPr>
              <a:spcBef>
                <a:spcPts val="1200"/>
              </a:spcBef>
              <a:buFont typeface="Wingdings" panose="05000000000000000000" pitchFamily="2" charset="2"/>
              <a:buChar char="§"/>
            </a:pPr>
            <a:endParaRPr lang="en-US" altLang="en-US" b="0">
              <a:solidFill>
                <a:srgbClr val="003366"/>
              </a:solidFill>
              <a:latin typeface="Calibri" panose="020F0502020204030204" pitchFamily="34" charset="0"/>
            </a:endParaRPr>
          </a:p>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20% of items accumulate 74% of all positive ratings</a:t>
            </a:r>
          </a:p>
          <a:p>
            <a:pPr>
              <a:spcBef>
                <a:spcPts val="1200"/>
              </a:spcBef>
              <a:buFont typeface="Wingdings" panose="05000000000000000000" pitchFamily="2" charset="2"/>
              <a:buChar char="§"/>
            </a:pPr>
            <a:endParaRPr lang="en-US" altLang="en-US" b="0">
              <a:solidFill>
                <a:srgbClr val="003366"/>
              </a:solidFill>
              <a:latin typeface="Calibri" panose="020F0502020204030204" pitchFamily="34" charset="0"/>
            </a:endParaRPr>
          </a:p>
          <a:p>
            <a:pPr>
              <a:spcBef>
                <a:spcPts val="1200"/>
              </a:spcBef>
              <a:buFont typeface="Wingdings" panose="05000000000000000000" pitchFamily="2" charset="2"/>
              <a:buChar char="§"/>
            </a:pPr>
            <a:r>
              <a:rPr lang="en-US" altLang="en-US" b="0">
                <a:solidFill>
                  <a:srgbClr val="003366"/>
                </a:solidFill>
                <a:latin typeface="Calibri" panose="020F0502020204030204" pitchFamily="34" charset="0"/>
              </a:rPr>
              <a:t>Items rated &gt; 3 in MovieLens 100K dataset</a:t>
            </a:r>
          </a:p>
        </p:txBody>
      </p:sp>
      <p:grpSp>
        <p:nvGrpSpPr>
          <p:cNvPr id="6" name="Gruppieren 5"/>
          <p:cNvGrpSpPr>
            <a:grpSpLocks/>
          </p:cNvGrpSpPr>
          <p:nvPr/>
        </p:nvGrpSpPr>
        <p:grpSpPr bwMode="auto">
          <a:xfrm>
            <a:off x="1706563" y="2924175"/>
            <a:ext cx="3657600" cy="1944688"/>
            <a:chOff x="1709936" y="1642999"/>
            <a:chExt cx="3995936" cy="3730217"/>
          </a:xfrm>
        </p:grpSpPr>
        <p:sp>
          <p:nvSpPr>
            <p:cNvPr id="7" name="Inhaltsplatzhalter 2"/>
            <p:cNvSpPr txBox="1">
              <a:spLocks/>
            </p:cNvSpPr>
            <p:nvPr/>
          </p:nvSpPr>
          <p:spPr bwMode="auto">
            <a:xfrm>
              <a:off x="1709936" y="1642999"/>
              <a:ext cx="3995936" cy="1007921"/>
            </a:xfrm>
            <a:prstGeom prst="rect">
              <a:avLst/>
            </a:prstGeom>
            <a:solidFill>
              <a:schemeClr val="bg1"/>
            </a:solidFill>
            <a:ln w="9525">
              <a:noFill/>
              <a:miter lim="800000"/>
              <a:headEnd/>
              <a:tailEnd/>
            </a:ln>
          </p:spPr>
          <p:txBody>
            <a:bodyPr/>
            <a:lstStyle/>
            <a:p>
              <a:pPr eaLnBrk="0" hangingPunct="0">
                <a:lnSpc>
                  <a:spcPct val="90000"/>
                </a:lnSpc>
                <a:spcBef>
                  <a:spcPts val="1200"/>
                </a:spcBef>
                <a:defRPr/>
              </a:pPr>
              <a:r>
                <a:rPr lang="en-US" sz="2000" dirty="0">
                  <a:solidFill>
                    <a:srgbClr val="003366"/>
                  </a:solidFill>
                  <a:latin typeface="Calibri" pitchFamily="34" charset="0"/>
                  <a:cs typeface="+mn-cs"/>
                </a:rPr>
                <a:t>	Recommend items </a:t>
              </a:r>
              <a:br>
                <a:rPr lang="en-US" sz="2000" dirty="0">
                  <a:solidFill>
                    <a:srgbClr val="003366"/>
                  </a:solidFill>
                  <a:latin typeface="Calibri" pitchFamily="34" charset="0"/>
                  <a:cs typeface="+mn-cs"/>
                </a:rPr>
              </a:br>
              <a:r>
                <a:rPr lang="en-US" sz="2000" dirty="0">
                  <a:solidFill>
                    <a:srgbClr val="003366"/>
                  </a:solidFill>
                  <a:latin typeface="Calibri" pitchFamily="34" charset="0"/>
                  <a:cs typeface="+mn-cs"/>
                </a:rPr>
                <a:t>	from the long tail</a:t>
              </a:r>
            </a:p>
            <a:p>
              <a:pPr marL="381000" indent="-381000" eaLnBrk="0" hangingPunct="0">
                <a:lnSpc>
                  <a:spcPct val="90000"/>
                </a:lnSpc>
                <a:spcBef>
                  <a:spcPts val="1200"/>
                </a:spcBef>
                <a:buFont typeface="Wingdings" pitchFamily="2" charset="2"/>
                <a:buChar char="§"/>
                <a:defRPr/>
              </a:pPr>
              <a:endParaRPr lang="en-US" sz="2000" dirty="0">
                <a:solidFill>
                  <a:srgbClr val="003366"/>
                </a:solidFill>
                <a:latin typeface="Calibri" pitchFamily="34" charset="0"/>
                <a:cs typeface="+mn-cs"/>
              </a:endParaRPr>
            </a:p>
          </p:txBody>
        </p:sp>
        <p:grpSp>
          <p:nvGrpSpPr>
            <p:cNvPr id="22535" name="Gruppieren 7"/>
            <p:cNvGrpSpPr>
              <a:grpSpLocks/>
            </p:cNvGrpSpPr>
            <p:nvPr/>
          </p:nvGrpSpPr>
          <p:grpSpPr bwMode="auto">
            <a:xfrm>
              <a:off x="2987824" y="5085184"/>
              <a:ext cx="2160240" cy="288032"/>
              <a:chOff x="2987824" y="5085184"/>
              <a:chExt cx="2160240" cy="288032"/>
            </a:xfrm>
          </p:grpSpPr>
          <p:sp>
            <p:nvSpPr>
              <p:cNvPr id="22536" name="Pfeil nach oben 8"/>
              <p:cNvSpPr>
                <a:spLocks noChangeArrowheads="1"/>
              </p:cNvSpPr>
              <p:nvPr/>
            </p:nvSpPr>
            <p:spPr bwMode="auto">
              <a:xfrm>
                <a:off x="2987824" y="5085184"/>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7" name="Pfeil nach oben 9"/>
              <p:cNvSpPr>
                <a:spLocks noChangeArrowheads="1"/>
              </p:cNvSpPr>
              <p:nvPr/>
            </p:nvSpPr>
            <p:spPr bwMode="auto">
              <a:xfrm>
                <a:off x="3707904"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8" name="Pfeil nach oben 10"/>
              <p:cNvSpPr>
                <a:spLocks noChangeArrowheads="1"/>
              </p:cNvSpPr>
              <p:nvPr/>
            </p:nvSpPr>
            <p:spPr bwMode="auto">
              <a:xfrm>
                <a:off x="4427984"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sp>
            <p:nvSpPr>
              <p:cNvPr id="22539" name="Pfeil nach oben 11"/>
              <p:cNvSpPr>
                <a:spLocks noChangeArrowheads="1"/>
              </p:cNvSpPr>
              <p:nvPr/>
            </p:nvSpPr>
            <p:spPr bwMode="auto">
              <a:xfrm>
                <a:off x="5004048" y="5157192"/>
                <a:ext cx="144016" cy="216024"/>
              </a:xfrm>
              <a:prstGeom prst="upArrow">
                <a:avLst>
                  <a:gd name="adj1" fmla="val 50000"/>
                  <a:gd name="adj2" fmla="val 50000"/>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endParaRPr lang="en-US" altLang="en-US" sz="2400" b="0">
                  <a:latin typeface="Arial" panose="020B0604020202020204" pitchFamily="34" charset="0"/>
                  <a:ea typeface="MS PGothic" panose="020B0600070205080204" pitchFamily="34" charset="-128"/>
                </a:endParaRPr>
              </a:p>
            </p:txBody>
          </p:sp>
        </p:grpSp>
      </p:grpSp>
    </p:spTree>
    <p:extLst>
      <p:ext uri="{BB962C8B-B14F-4D97-AF65-F5344CB8AC3E}">
        <p14:creationId xmlns:p14="http://schemas.microsoft.com/office/powerpoint/2010/main" val="4006192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Paradigms of recommender systems</a:t>
            </a:r>
          </a:p>
        </p:txBody>
      </p:sp>
      <p:grpSp>
        <p:nvGrpSpPr>
          <p:cNvPr id="27651" name="Gruppieren 12"/>
          <p:cNvGrpSpPr>
            <a:grpSpLocks/>
          </p:cNvGrpSpPr>
          <p:nvPr/>
        </p:nvGrpSpPr>
        <p:grpSpPr bwMode="auto">
          <a:xfrm>
            <a:off x="4071938" y="3000375"/>
            <a:ext cx="4181475" cy="1547813"/>
            <a:chOff x="4786314" y="3071810"/>
            <a:chExt cx="4181496" cy="1547815"/>
          </a:xfrm>
        </p:grpSpPr>
        <p:pic>
          <p:nvPicPr>
            <p:cNvPr id="27659"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2" name="Rechteck 8"/>
          <p:cNvSpPr>
            <a:spLocks noChangeArrowheads="1"/>
          </p:cNvSpPr>
          <p:nvPr/>
        </p:nvSpPr>
        <p:spPr bwMode="auto">
          <a:xfrm>
            <a:off x="4357688" y="1571625"/>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Collaborative: "Tell me what's popular among my peers"</a:t>
            </a:r>
          </a:p>
        </p:txBody>
      </p:sp>
      <p:grpSp>
        <p:nvGrpSpPr>
          <p:cNvPr id="27653" name="Gruppieren 13"/>
          <p:cNvGrpSpPr>
            <a:grpSpLocks/>
          </p:cNvGrpSpPr>
          <p:nvPr/>
        </p:nvGrpSpPr>
        <p:grpSpPr bwMode="auto">
          <a:xfrm>
            <a:off x="698500" y="1643063"/>
            <a:ext cx="3659188" cy="1296987"/>
            <a:chOff x="699167" y="1643050"/>
            <a:chExt cx="3658519" cy="1297164"/>
          </a:xfrm>
        </p:grpSpPr>
        <p:pic>
          <p:nvPicPr>
            <p:cNvPr id="27657"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4" name="Gruppieren 18"/>
          <p:cNvGrpSpPr>
            <a:grpSpLocks/>
          </p:cNvGrpSpPr>
          <p:nvPr/>
        </p:nvGrpSpPr>
        <p:grpSpPr bwMode="auto">
          <a:xfrm>
            <a:off x="785813" y="2722563"/>
            <a:ext cx="3252787" cy="920750"/>
            <a:chOff x="857224" y="2722011"/>
            <a:chExt cx="3252812" cy="921303"/>
          </a:xfrm>
        </p:grpSpPr>
        <p:pic>
          <p:nvPicPr>
            <p:cNvPr id="27655" name="Grafik 16" descr="Commarrow.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43108" y="3143248"/>
              <a:ext cx="1966928"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Grafik 15" descr="Community.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7224" y="2722011"/>
              <a:ext cx="1428760" cy="84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25460767"/>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Paradigms of recommender systems</a:t>
            </a:r>
          </a:p>
        </p:txBody>
      </p:sp>
      <p:grpSp>
        <p:nvGrpSpPr>
          <p:cNvPr id="28675" name="Gruppieren 12"/>
          <p:cNvGrpSpPr>
            <a:grpSpLocks/>
          </p:cNvGrpSpPr>
          <p:nvPr/>
        </p:nvGrpSpPr>
        <p:grpSpPr bwMode="auto">
          <a:xfrm>
            <a:off x="4071938" y="3000375"/>
            <a:ext cx="4181475" cy="1547813"/>
            <a:chOff x="4786314" y="3071810"/>
            <a:chExt cx="4181496" cy="1547815"/>
          </a:xfrm>
        </p:grpSpPr>
        <p:pic>
          <p:nvPicPr>
            <p:cNvPr id="28683"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76" name="Gruppieren 13"/>
          <p:cNvGrpSpPr>
            <a:grpSpLocks/>
          </p:cNvGrpSpPr>
          <p:nvPr/>
        </p:nvGrpSpPr>
        <p:grpSpPr bwMode="auto">
          <a:xfrm>
            <a:off x="698500" y="1643063"/>
            <a:ext cx="3659188" cy="1296987"/>
            <a:chOff x="699167" y="1643050"/>
            <a:chExt cx="3658519" cy="1297164"/>
          </a:xfrm>
        </p:grpSpPr>
        <p:pic>
          <p:nvPicPr>
            <p:cNvPr id="28681"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7" name="Rechteck 19"/>
          <p:cNvSpPr>
            <a:spLocks noChangeArrowheads="1"/>
          </p:cNvSpPr>
          <p:nvPr/>
        </p:nvSpPr>
        <p:spPr bwMode="auto">
          <a:xfrm>
            <a:off x="4286250" y="142875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Content-based: "Show me more of the same what I've liked"</a:t>
            </a:r>
            <a:endParaRPr lang="en-US" altLang="en-US" sz="2000" b="0"/>
          </a:p>
        </p:txBody>
      </p:sp>
      <p:grpSp>
        <p:nvGrpSpPr>
          <p:cNvPr id="28678" name="Gruppieren 23"/>
          <p:cNvGrpSpPr>
            <a:grpSpLocks/>
          </p:cNvGrpSpPr>
          <p:nvPr/>
        </p:nvGrpSpPr>
        <p:grpSpPr bwMode="auto">
          <a:xfrm>
            <a:off x="714375" y="3857625"/>
            <a:ext cx="3143250" cy="739775"/>
            <a:chOff x="714348" y="3857628"/>
            <a:chExt cx="3143272" cy="739014"/>
          </a:xfrm>
        </p:grpSpPr>
        <p:pic>
          <p:nvPicPr>
            <p:cNvPr id="28679" name="Grafik 21" descr="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4348" y="3857628"/>
              <a:ext cx="1785950" cy="7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Grafik 22" descr="PM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4612" y="3929066"/>
              <a:ext cx="114300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77445862"/>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t>Paradigms of recommender systems</a:t>
            </a:r>
          </a:p>
        </p:txBody>
      </p:sp>
      <p:grpSp>
        <p:nvGrpSpPr>
          <p:cNvPr id="29699" name="Gruppieren 12"/>
          <p:cNvGrpSpPr>
            <a:grpSpLocks/>
          </p:cNvGrpSpPr>
          <p:nvPr/>
        </p:nvGrpSpPr>
        <p:grpSpPr bwMode="auto">
          <a:xfrm>
            <a:off x="4071938" y="3000375"/>
            <a:ext cx="4181475" cy="1547813"/>
            <a:chOff x="4786314" y="3071810"/>
            <a:chExt cx="4181496" cy="1547815"/>
          </a:xfrm>
        </p:grpSpPr>
        <p:pic>
          <p:nvPicPr>
            <p:cNvPr id="29710" name="Grafik 5" descr="B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6314" y="3214686"/>
              <a:ext cx="1643074" cy="136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1" name="Grafik 6" descr="Outputarrow.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74" y="3500438"/>
              <a:ext cx="1129063" cy="21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2" name="Grafik 7" descr="Outpu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58082" y="3071810"/>
              <a:ext cx="1609728" cy="1547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0" name="Gruppieren 13"/>
          <p:cNvGrpSpPr>
            <a:grpSpLocks/>
          </p:cNvGrpSpPr>
          <p:nvPr/>
        </p:nvGrpSpPr>
        <p:grpSpPr bwMode="auto">
          <a:xfrm>
            <a:off x="698500" y="1643063"/>
            <a:ext cx="3659188" cy="1296987"/>
            <a:chOff x="699167" y="1643050"/>
            <a:chExt cx="3658519" cy="1297164"/>
          </a:xfrm>
        </p:grpSpPr>
        <p:pic>
          <p:nvPicPr>
            <p:cNvPr id="29708" name="Grafik 10" descr="UM.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9167" y="1643050"/>
              <a:ext cx="1801131" cy="9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Grafik 11" descr="UMarrow.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71736" y="2071678"/>
              <a:ext cx="1785950" cy="86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01" name="Gruppieren 23"/>
          <p:cNvGrpSpPr>
            <a:grpSpLocks/>
          </p:cNvGrpSpPr>
          <p:nvPr/>
        </p:nvGrpSpPr>
        <p:grpSpPr bwMode="auto">
          <a:xfrm>
            <a:off x="714375" y="3857625"/>
            <a:ext cx="3143250" cy="739775"/>
            <a:chOff x="714348" y="3857628"/>
            <a:chExt cx="3143272" cy="739014"/>
          </a:xfrm>
        </p:grpSpPr>
        <p:pic>
          <p:nvPicPr>
            <p:cNvPr id="29706" name="Grafik 21" descr="PM.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4348" y="3857628"/>
              <a:ext cx="1785950" cy="739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Grafik 22" descr="PMarrow.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14612" y="3929066"/>
              <a:ext cx="1143008" cy="285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2" name="Rechteck 24"/>
          <p:cNvSpPr>
            <a:spLocks noChangeArrowheads="1"/>
          </p:cNvSpPr>
          <p:nvPr/>
        </p:nvSpPr>
        <p:spPr bwMode="auto">
          <a:xfrm>
            <a:off x="4429125" y="1643063"/>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Verdana" panose="020B0604030504040204" pitchFamily="34" charset="0"/>
              </a:defRPr>
            </a:lvl1pPr>
            <a:lvl2pPr marL="742950" indent="-285750" eaLnBrk="0" hangingPunct="0">
              <a:defRPr b="1">
                <a:solidFill>
                  <a:schemeClr val="tx1"/>
                </a:solidFill>
                <a:latin typeface="Verdana" panose="020B0604030504040204" pitchFamily="34" charset="0"/>
              </a:defRPr>
            </a:lvl2pPr>
            <a:lvl3pPr marL="1143000" indent="-228600" eaLnBrk="0" hangingPunct="0">
              <a:defRPr b="1">
                <a:solidFill>
                  <a:schemeClr val="tx1"/>
                </a:solidFill>
                <a:latin typeface="Verdana" panose="020B0604030504040204" pitchFamily="34" charset="0"/>
              </a:defRPr>
            </a:lvl3pPr>
            <a:lvl4pPr marL="1600200" indent="-228600" eaLnBrk="0" hangingPunct="0">
              <a:defRPr b="1">
                <a:solidFill>
                  <a:schemeClr val="tx1"/>
                </a:solidFill>
                <a:latin typeface="Verdana" panose="020B0604030504040204" pitchFamily="34" charset="0"/>
              </a:defRPr>
            </a:lvl4pPr>
            <a:lvl5pPr marL="2057400" indent="-228600" eaLnBrk="0" hangingPunct="0">
              <a:defRPr b="1">
                <a:solidFill>
                  <a:schemeClr val="tx1"/>
                </a:solidFill>
                <a:latin typeface="Verdana" panose="020B060403050404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defRPr>
            </a:lvl9pPr>
          </a:lstStyle>
          <a:p>
            <a:pPr eaLnBrk="1" hangingPunct="1"/>
            <a:r>
              <a:rPr lang="en-US" altLang="en-US" sz="2000">
                <a:solidFill>
                  <a:srgbClr val="003366"/>
                </a:solidFill>
                <a:latin typeface="Calibri" panose="020F0502020204030204" pitchFamily="34" charset="0"/>
              </a:rPr>
              <a:t>Knowledge-based: "Tell me what fits based on my needs"</a:t>
            </a:r>
          </a:p>
        </p:txBody>
      </p:sp>
      <p:grpSp>
        <p:nvGrpSpPr>
          <p:cNvPr id="29703" name="Gruppieren 27"/>
          <p:cNvGrpSpPr>
            <a:grpSpLocks/>
          </p:cNvGrpSpPr>
          <p:nvPr/>
        </p:nvGrpSpPr>
        <p:grpSpPr bwMode="auto">
          <a:xfrm>
            <a:off x="750888" y="4500563"/>
            <a:ext cx="3349625" cy="1357312"/>
            <a:chOff x="751620" y="4500570"/>
            <a:chExt cx="3348404" cy="1357322"/>
          </a:xfrm>
        </p:grpSpPr>
        <p:pic>
          <p:nvPicPr>
            <p:cNvPr id="29704" name="Grafik 25" descr="KM.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1620" y="5000636"/>
              <a:ext cx="1677240" cy="85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5" name="Grafik 26" descr="KMarrow.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28860" y="4500570"/>
              <a:ext cx="1671164" cy="1047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84629623"/>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Based CF</a:t>
            </a:r>
            <a:endParaRPr lang="en-US" dirty="0"/>
          </a:p>
        </p:txBody>
      </p:sp>
      <p:pic>
        <p:nvPicPr>
          <p:cNvPr id="4" name="Content Placeholder 3"/>
          <p:cNvPicPr>
            <a:picLocks noGrp="1" noChangeAspect="1"/>
          </p:cNvPicPr>
          <p:nvPr>
            <p:ph idx="1"/>
          </p:nvPr>
        </p:nvPicPr>
        <p:blipFill>
          <a:blip r:embed="rId2"/>
          <a:stretch>
            <a:fillRect/>
          </a:stretch>
        </p:blipFill>
        <p:spPr>
          <a:xfrm>
            <a:off x="628650" y="2032705"/>
            <a:ext cx="7886700" cy="3937178"/>
          </a:xfrm>
          <a:prstGeom prst="rect">
            <a:avLst/>
          </a:prstGeom>
        </p:spPr>
      </p:pic>
    </p:spTree>
    <p:extLst>
      <p:ext uri="{BB962C8B-B14F-4D97-AF65-F5344CB8AC3E}">
        <p14:creationId xmlns:p14="http://schemas.microsoft.com/office/powerpoint/2010/main" val="112413440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User based</a:t>
            </a:r>
          </a:p>
          <a:p>
            <a:pPr lvl="1"/>
            <a:r>
              <a:rPr lang="en-US" dirty="0" smtClean="0"/>
              <a:t>User based Similarity</a:t>
            </a:r>
          </a:p>
          <a:p>
            <a:pPr lvl="1"/>
            <a:r>
              <a:rPr lang="en-US" dirty="0" smtClean="0"/>
              <a:t>Identify the Similarity Measure</a:t>
            </a:r>
          </a:p>
          <a:p>
            <a:pPr lvl="1"/>
            <a:r>
              <a:rPr lang="en-US" dirty="0" smtClean="0"/>
              <a:t>Find most suitable users for an item</a:t>
            </a:r>
          </a:p>
          <a:p>
            <a:r>
              <a:rPr lang="en-US" dirty="0" smtClean="0"/>
              <a:t>Item Based</a:t>
            </a:r>
          </a:p>
          <a:p>
            <a:pPr lvl="1"/>
            <a:r>
              <a:rPr lang="en-US" dirty="0" smtClean="0"/>
              <a:t>Item Based Similarity</a:t>
            </a:r>
          </a:p>
          <a:p>
            <a:pPr marL="0" indent="0">
              <a:buNone/>
            </a:pPr>
            <a:endParaRPr lang="en-US" dirty="0"/>
          </a:p>
        </p:txBody>
      </p:sp>
    </p:spTree>
    <p:extLst>
      <p:ext uri="{BB962C8B-B14F-4D97-AF65-F5344CB8AC3E}">
        <p14:creationId xmlns:p14="http://schemas.microsoft.com/office/powerpoint/2010/main" val="372684825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Needs a Long Tail </a:t>
            </a:r>
          </a:p>
          <a:p>
            <a:r>
              <a:rPr lang="en-US" dirty="0" smtClean="0"/>
              <a:t>Scalability</a:t>
            </a:r>
          </a:p>
          <a:p>
            <a:endParaRPr lang="en-US" dirty="0"/>
          </a:p>
        </p:txBody>
      </p:sp>
    </p:spTree>
    <p:extLst>
      <p:ext uri="{BB962C8B-B14F-4D97-AF65-F5344CB8AC3E}">
        <p14:creationId xmlns:p14="http://schemas.microsoft.com/office/powerpoint/2010/main" val="155218518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9552" y="411573"/>
            <a:ext cx="7992888" cy="7848302"/>
          </a:xfrm>
          <a:prstGeom prst="rect">
            <a:avLst/>
          </a:prstGeom>
          <a:noFill/>
        </p:spPr>
        <p:txBody>
          <a:bodyPr wrap="square" rtlCol="0">
            <a:spAutoFit/>
          </a:bodyPr>
          <a:lstStyle/>
          <a:p>
            <a:r>
              <a:rPr lang="en-US" dirty="0" smtClean="0"/>
              <a:t>Big Data Tool Sets </a:t>
            </a:r>
          </a:p>
          <a:p>
            <a:endParaRPr lang="en-US" dirty="0"/>
          </a:p>
          <a:p>
            <a:pPr marL="285750" indent="-285750">
              <a:buFont typeface="Arial" panose="020B0604020202020204" pitchFamily="34" charset="0"/>
              <a:buChar char="•"/>
            </a:pPr>
            <a:r>
              <a:rPr lang="en-US" dirty="0" smtClean="0"/>
              <a:t>Infrastructure: Minimum 16 GB Ram if working with a silo Computer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Usually data stored in Amazon EC2 or other Cloud based storage  and you would have a cluster set up available to work with data and cleanse </a:t>
            </a:r>
            <a:r>
              <a:rPr lang="en-US" smtClean="0"/>
              <a:t>the same </a:t>
            </a:r>
            <a:endParaRPr lang="en-US" dirty="0" smtClean="0"/>
          </a:p>
          <a:p>
            <a:endParaRPr lang="en-US" dirty="0"/>
          </a:p>
          <a:p>
            <a:pPr marL="285750" indent="-285750">
              <a:buFont typeface="Arial" panose="020B0604020202020204" pitchFamily="34" charset="0"/>
              <a:buChar char="•"/>
            </a:pPr>
            <a:r>
              <a:rPr lang="en-US" dirty="0" smtClean="0"/>
              <a:t>Spark :This can be used for Model building and data cleansing </a:t>
            </a:r>
          </a:p>
          <a:p>
            <a:pPr marL="742950" lvl="1" indent="-285750">
              <a:buFont typeface="Arial" panose="020B0604020202020204" pitchFamily="34" charset="0"/>
              <a:buChar char="•"/>
            </a:pPr>
            <a:r>
              <a:rPr lang="en-US" dirty="0" err="1" smtClean="0"/>
              <a:t>MLLib</a:t>
            </a:r>
            <a:endParaRPr lang="en-US" dirty="0" smtClean="0"/>
          </a:p>
          <a:p>
            <a:pPr marL="742950" lvl="1" indent="-285750">
              <a:buFont typeface="Arial" panose="020B0604020202020204" pitchFamily="34" charset="0"/>
              <a:buChar char="•"/>
            </a:pPr>
            <a:endParaRPr lang="en-US" dirty="0"/>
          </a:p>
          <a:p>
            <a:pPr lvl="1"/>
            <a:endParaRPr lang="en-US" dirty="0" smtClean="0"/>
          </a:p>
          <a:p>
            <a:pPr marL="285750" indent="-285750">
              <a:buFont typeface="Arial" panose="020B0604020202020204" pitchFamily="34" charset="0"/>
              <a:buChar char="•"/>
            </a:pPr>
            <a:r>
              <a:rPr lang="en-US" dirty="0" smtClean="0"/>
              <a:t>Hive: Data Cleansing and manipulation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R packages :</a:t>
            </a:r>
          </a:p>
          <a:p>
            <a:pPr marL="742950" lvl="1" indent="-285750">
              <a:buFont typeface="Arial" panose="020B0604020202020204" pitchFamily="34" charset="0"/>
              <a:buChar char="•"/>
            </a:pPr>
            <a:r>
              <a:rPr lang="en-US" dirty="0" smtClean="0"/>
              <a:t>Fread,H2O,SparkR,Rhive</a:t>
            </a:r>
          </a:p>
          <a:p>
            <a:pPr marL="58738" lvl="1">
              <a:buFont typeface="Arial" panose="020B0604020202020204" pitchFamily="34" charset="0"/>
              <a:buChar char="•"/>
            </a:pPr>
            <a:endParaRPr lang="en-US" dirty="0"/>
          </a:p>
          <a:p>
            <a:pPr marL="58738" lvl="1">
              <a:buFont typeface="Arial" panose="020B0604020202020204" pitchFamily="34" charset="0"/>
              <a:buChar char="•"/>
            </a:pPr>
            <a:r>
              <a:rPr lang="en-US" dirty="0" smtClean="0"/>
              <a:t>Hbase :This can be used for storing the data source </a:t>
            </a:r>
          </a:p>
          <a:p>
            <a:pPr marL="742950" lvl="1" indent="-285750">
              <a:buFont typeface="Arial" panose="020B0604020202020204" pitchFamily="34" charset="0"/>
              <a:buChar char="•"/>
            </a:pPr>
            <a:endParaRPr lang="en-US" dirty="0"/>
          </a:p>
          <a:p>
            <a:pPr lvl="1"/>
            <a:endParaRPr lang="en-US" dirty="0" smtClean="0"/>
          </a:p>
          <a:p>
            <a:pPr marL="0" lvl="1">
              <a:buFont typeface="Arial" panose="020B0604020202020204" pitchFamily="34" charset="0"/>
              <a:buChar char="•"/>
            </a:pPr>
            <a:r>
              <a:rPr lang="en-US" dirty="0" smtClean="0"/>
              <a:t>Stick to Simpler models </a:t>
            </a:r>
          </a:p>
          <a:p>
            <a:pPr marL="0" lvl="1">
              <a:buFont typeface="Arial" panose="020B0604020202020204" pitchFamily="34" charset="0"/>
              <a:buChar char="•"/>
            </a:pPr>
            <a:r>
              <a:rPr lang="en-US" dirty="0" smtClean="0"/>
              <a:t>Use only required data </a:t>
            </a:r>
          </a:p>
          <a:p>
            <a:pPr marL="0" lvl="1">
              <a:buFont typeface="Arial" panose="020B0604020202020204" pitchFamily="34" charset="0"/>
              <a:buChar char="•"/>
            </a:pPr>
            <a:r>
              <a:rPr lang="en-US" dirty="0" smtClean="0"/>
              <a:t>Run parallel models and aggregate the results .</a:t>
            </a:r>
          </a:p>
          <a:p>
            <a:pPr marL="457200" lvl="2">
              <a:buFont typeface="Arial" panose="020B0604020202020204" pitchFamily="34" charset="0"/>
              <a:buChar char="•"/>
            </a:pPr>
            <a:r>
              <a:rPr lang="en-US" dirty="0" smtClean="0"/>
              <a:t>Random forest runs in parallel  (Check doparallel,for each  packages)</a:t>
            </a:r>
          </a:p>
          <a:p>
            <a:pPr marL="0" lvl="1">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424453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Information Gain</a:t>
            </a:r>
            <a:endParaRPr lang="en-IN" dirty="0"/>
          </a:p>
        </p:txBody>
      </p:sp>
      <p:sp>
        <p:nvSpPr>
          <p:cNvPr id="2" name="Content Placeholder 1"/>
          <p:cNvSpPr>
            <a:spLocks noGrp="1"/>
          </p:cNvSpPr>
          <p:nvPr>
            <p:ph idx="1"/>
          </p:nvPr>
        </p:nvSpPr>
        <p:spPr/>
        <p:txBody>
          <a:bodyPr/>
          <a:lstStyle/>
          <a:p>
            <a:r>
              <a:rPr lang="en-IN" dirty="0" smtClean="0"/>
              <a:t>The </a:t>
            </a:r>
            <a:r>
              <a:rPr lang="en-IN" b="1" dirty="0" smtClean="0"/>
              <a:t>information gain</a:t>
            </a:r>
            <a:r>
              <a:rPr lang="en-IN" dirty="0" smtClean="0"/>
              <a:t> is a measure of the decrease of entropy you achieve when you split a dataset. We use it in the process of building a Decision Tree</a:t>
            </a:r>
          </a:p>
          <a:p>
            <a:r>
              <a:rPr lang="en-IN" dirty="0" smtClean="0"/>
              <a:t>Information Gain </a:t>
            </a:r>
          </a:p>
          <a:p>
            <a:pPr lvl="1"/>
            <a:r>
              <a:rPr lang="en-IN" dirty="0" smtClean="0"/>
              <a:t>Reduces Entropy</a:t>
            </a:r>
          </a:p>
          <a:p>
            <a:pPr lvl="1"/>
            <a:r>
              <a:rPr lang="en-IN" dirty="0" smtClean="0"/>
              <a:t>Increases Information</a:t>
            </a:r>
          </a:p>
          <a:p>
            <a:endParaRPr lang="en-IN"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99592" y="2708920"/>
            <a:ext cx="6858000" cy="1655762"/>
          </a:xfrm>
        </p:spPr>
        <p:txBody>
          <a:bodyPr>
            <a:normAutofit/>
          </a:bodyPr>
          <a:lstStyle/>
          <a:p>
            <a:r>
              <a:rPr lang="en-US" sz="4800" dirty="0" smtClean="0"/>
              <a:t>CLUSTERING</a:t>
            </a:r>
            <a:endParaRPr lang="en-US" sz="4800" dirty="0"/>
          </a:p>
        </p:txBody>
      </p:sp>
    </p:spTree>
    <p:extLst>
      <p:ext uri="{BB962C8B-B14F-4D97-AF65-F5344CB8AC3E}">
        <p14:creationId xmlns:p14="http://schemas.microsoft.com/office/powerpoint/2010/main" val="429327695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What is clustering?</a:t>
            </a:r>
          </a:p>
        </p:txBody>
      </p:sp>
      <p:sp>
        <p:nvSpPr>
          <p:cNvPr id="17411" name="Rectangle 5"/>
          <p:cNvSpPr>
            <a:spLocks noGrp="1" noChangeArrowheads="1"/>
          </p:cNvSpPr>
          <p:nvPr>
            <p:ph type="body" idx="1"/>
          </p:nvPr>
        </p:nvSpPr>
        <p:spPr/>
        <p:txBody>
          <a:bodyPr/>
          <a:lstStyle/>
          <a:p>
            <a:pPr eaLnBrk="1" hangingPunct="1">
              <a:lnSpc>
                <a:spcPct val="90000"/>
              </a:lnSpc>
            </a:pPr>
            <a:r>
              <a:rPr lang="en-US" altLang="en-US" smtClean="0">
                <a:solidFill>
                  <a:schemeClr val="folHlink"/>
                </a:solidFill>
                <a:ea typeface="ＭＳ Ｐゴシック" panose="020B0600070205080204" pitchFamily="34" charset="-128"/>
              </a:rPr>
              <a:t>Clustering</a:t>
            </a:r>
            <a:r>
              <a:rPr lang="en-US" altLang="en-US" smtClean="0">
                <a:ea typeface="ＭＳ Ｐゴシック" panose="020B0600070205080204" pitchFamily="34" charset="-128"/>
              </a:rPr>
              <a:t>: the process of grouping a set of objects into classes of similar objects</a:t>
            </a:r>
          </a:p>
          <a:p>
            <a:pPr lvl="1" eaLnBrk="1" hangingPunct="1">
              <a:lnSpc>
                <a:spcPct val="90000"/>
              </a:lnSpc>
            </a:pPr>
            <a:r>
              <a:rPr lang="en-US" altLang="en-US" sz="2600" smtClean="0">
                <a:ea typeface="ＭＳ Ｐゴシック" panose="020B0600070205080204" pitchFamily="34" charset="-128"/>
              </a:rPr>
              <a:t>Documents within a cluster should be similar.</a:t>
            </a:r>
          </a:p>
          <a:p>
            <a:pPr lvl="1" eaLnBrk="1" hangingPunct="1">
              <a:lnSpc>
                <a:spcPct val="90000"/>
              </a:lnSpc>
            </a:pPr>
            <a:r>
              <a:rPr lang="en-US" altLang="en-US" sz="2600" smtClean="0">
                <a:ea typeface="ＭＳ Ｐゴシック" panose="020B0600070205080204" pitchFamily="34" charset="-128"/>
              </a:rPr>
              <a:t>Documents from different clusters should be dissimilar.</a:t>
            </a:r>
            <a:endParaRPr lang="en-US" altLang="en-US" smtClean="0">
              <a:ea typeface="ＭＳ Ｐゴシック" panose="020B0600070205080204" pitchFamily="34" charset="-128"/>
            </a:endParaRPr>
          </a:p>
          <a:p>
            <a:pPr eaLnBrk="1" hangingPunct="1">
              <a:lnSpc>
                <a:spcPct val="90000"/>
              </a:lnSpc>
            </a:pPr>
            <a:r>
              <a:rPr lang="en-US" altLang="en-US" sz="2900" smtClean="0">
                <a:ea typeface="ＭＳ Ｐゴシック" panose="020B0600070205080204" pitchFamily="34" charset="-128"/>
              </a:rPr>
              <a:t>The commonest form of </a:t>
            </a:r>
            <a:r>
              <a:rPr lang="en-US" altLang="en-US" sz="2900" i="1" smtClean="0">
                <a:ea typeface="ＭＳ Ｐゴシック" panose="020B0600070205080204" pitchFamily="34" charset="-128"/>
              </a:rPr>
              <a:t>unsupervised learning</a:t>
            </a:r>
          </a:p>
          <a:p>
            <a:pPr lvl="2" eaLnBrk="1" hangingPunct="1">
              <a:lnSpc>
                <a:spcPct val="90000"/>
              </a:lnSpc>
            </a:pPr>
            <a:r>
              <a:rPr lang="en-US" altLang="en-US" sz="2400" smtClean="0">
                <a:ea typeface="ＭＳ Ｐゴシック" panose="020B0600070205080204" pitchFamily="34" charset="-128"/>
              </a:rPr>
              <a:t>Unsupervised learning = learning from raw data, as opposed to supervised data where a classification of examples is given</a:t>
            </a:r>
          </a:p>
          <a:p>
            <a:pPr lvl="1" eaLnBrk="1" hangingPunct="1">
              <a:lnSpc>
                <a:spcPct val="90000"/>
              </a:lnSpc>
            </a:pPr>
            <a:r>
              <a:rPr lang="en-US" altLang="en-US" smtClean="0">
                <a:ea typeface="ＭＳ Ｐゴシック" panose="020B0600070205080204" pitchFamily="34" charset="-128"/>
              </a:rPr>
              <a:t>A common and important task that finds many applications in IR and other places</a:t>
            </a:r>
          </a:p>
        </p:txBody>
      </p:sp>
      <p:sp>
        <p:nvSpPr>
          <p:cNvPr id="17412" name="TextBox 4"/>
          <p:cNvSpPr txBox="1">
            <a:spLocks noChangeArrowheads="1"/>
          </p:cNvSpPr>
          <p:nvPr/>
        </p:nvSpPr>
        <p:spPr bwMode="auto">
          <a:xfrm>
            <a:off x="7620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959874322"/>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z="3600" smtClean="0">
                <a:ea typeface="ＭＳ Ｐゴシック" panose="020B0600070205080204" pitchFamily="34" charset="-128"/>
              </a:rPr>
              <a:t>A data set with clear cluster structure</a:t>
            </a:r>
          </a:p>
        </p:txBody>
      </p:sp>
      <p:sp>
        <p:nvSpPr>
          <p:cNvPr id="18435" name="Content Placeholder 2"/>
          <p:cNvSpPr>
            <a:spLocks noGrp="1"/>
          </p:cNvSpPr>
          <p:nvPr>
            <p:ph idx="1"/>
          </p:nvPr>
        </p:nvSpPr>
        <p:spPr>
          <a:xfrm>
            <a:off x="6248400" y="2438400"/>
            <a:ext cx="2209800" cy="4191000"/>
          </a:xfrm>
        </p:spPr>
        <p:txBody>
          <a:bodyPr/>
          <a:lstStyle/>
          <a:p>
            <a:pPr eaLnBrk="1" hangingPunct="1"/>
            <a:r>
              <a:rPr lang="en-US" altLang="en-US" sz="2400" smtClean="0">
                <a:ea typeface="ＭＳ Ｐゴシック" panose="020B0600070205080204" pitchFamily="34" charset="-128"/>
              </a:rPr>
              <a:t>How would you design an algorithm for finding the three clusters in this case?</a:t>
            </a: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56102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p:cNvSpPr txBox="1">
            <a:spLocks noChangeArrowheads="1"/>
          </p:cNvSpPr>
          <p:nvPr/>
        </p:nvSpPr>
        <p:spPr bwMode="auto">
          <a:xfrm>
            <a:off x="7620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116556518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2" name="AutoShape 2"/>
          <p:cNvCxnSpPr>
            <a:cxnSpLocks noChangeShapeType="1"/>
            <a:stCxn id="20501" idx="2"/>
            <a:endCxn id="20497" idx="0"/>
          </p:cNvCxnSpPr>
          <p:nvPr/>
        </p:nvCxnSpPr>
        <p:spPr bwMode="auto">
          <a:xfrm>
            <a:off x="4740275" y="3095625"/>
            <a:ext cx="539750" cy="14144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484" name="Text Box 4"/>
          <p:cNvSpPr txBox="1">
            <a:spLocks noChangeArrowheads="1"/>
          </p:cNvSpPr>
          <p:nvPr/>
        </p:nvSpPr>
        <p:spPr bwMode="auto">
          <a:xfrm>
            <a:off x="228600" y="379571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dairy</a:t>
            </a:r>
          </a:p>
        </p:txBody>
      </p:sp>
      <p:sp>
        <p:nvSpPr>
          <p:cNvPr id="20485" name="Text Box 5"/>
          <p:cNvSpPr txBox="1">
            <a:spLocks noChangeArrowheads="1"/>
          </p:cNvSpPr>
          <p:nvPr/>
        </p:nvSpPr>
        <p:spPr bwMode="auto">
          <a:xfrm>
            <a:off x="990600" y="4024313"/>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crops</a:t>
            </a:r>
          </a:p>
        </p:txBody>
      </p:sp>
      <p:sp>
        <p:nvSpPr>
          <p:cNvPr id="20486" name="Text Box 6"/>
          <p:cNvSpPr txBox="1">
            <a:spLocks noChangeArrowheads="1"/>
          </p:cNvSpPr>
          <p:nvPr/>
        </p:nvSpPr>
        <p:spPr bwMode="auto">
          <a:xfrm>
            <a:off x="1314450" y="434340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agronomy</a:t>
            </a:r>
          </a:p>
        </p:txBody>
      </p:sp>
      <p:sp>
        <p:nvSpPr>
          <p:cNvPr id="20487" name="Text Box 7"/>
          <p:cNvSpPr txBox="1">
            <a:spLocks noChangeArrowheads="1"/>
          </p:cNvSpPr>
          <p:nvPr/>
        </p:nvSpPr>
        <p:spPr bwMode="auto">
          <a:xfrm>
            <a:off x="311150" y="4419600"/>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forestry</a:t>
            </a:r>
          </a:p>
        </p:txBody>
      </p:sp>
      <p:sp>
        <p:nvSpPr>
          <p:cNvPr id="20488" name="Text Box 8"/>
          <p:cNvSpPr txBox="1">
            <a:spLocks noChangeArrowheads="1"/>
          </p:cNvSpPr>
          <p:nvPr/>
        </p:nvSpPr>
        <p:spPr bwMode="auto">
          <a:xfrm>
            <a:off x="4552950" y="16002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endParaRPr lang="en-US" altLang="en-US" sz="1800">
              <a:latin typeface="Arial" panose="020B0604020202020204" pitchFamily="34" charset="0"/>
            </a:endParaRPr>
          </a:p>
        </p:txBody>
      </p:sp>
      <p:sp>
        <p:nvSpPr>
          <p:cNvPr id="20489" name="Text Box 9"/>
          <p:cNvSpPr txBox="1">
            <a:spLocks noChangeArrowheads="1"/>
          </p:cNvSpPr>
          <p:nvPr/>
        </p:nvSpPr>
        <p:spPr bwMode="auto">
          <a:xfrm>
            <a:off x="5645150" y="3948113"/>
            <a:ext cx="40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AI</a:t>
            </a:r>
          </a:p>
        </p:txBody>
      </p:sp>
      <p:sp>
        <p:nvSpPr>
          <p:cNvPr id="20490" name="Text Box 10"/>
          <p:cNvSpPr txBox="1">
            <a:spLocks noChangeArrowheads="1"/>
          </p:cNvSpPr>
          <p:nvPr/>
        </p:nvSpPr>
        <p:spPr bwMode="auto">
          <a:xfrm>
            <a:off x="5905500" y="4329113"/>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HCI</a:t>
            </a:r>
          </a:p>
        </p:txBody>
      </p:sp>
      <p:sp>
        <p:nvSpPr>
          <p:cNvPr id="20491" name="Text Box 11"/>
          <p:cNvSpPr txBox="1">
            <a:spLocks noChangeArrowheads="1"/>
          </p:cNvSpPr>
          <p:nvPr/>
        </p:nvSpPr>
        <p:spPr bwMode="auto">
          <a:xfrm>
            <a:off x="7461250" y="4024313"/>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craft</a:t>
            </a:r>
          </a:p>
        </p:txBody>
      </p:sp>
      <p:sp>
        <p:nvSpPr>
          <p:cNvPr id="20492" name="Text Box 12"/>
          <p:cNvSpPr txBox="1">
            <a:spLocks noChangeArrowheads="1"/>
          </p:cNvSpPr>
          <p:nvPr/>
        </p:nvSpPr>
        <p:spPr bwMode="auto">
          <a:xfrm>
            <a:off x="7689850" y="4329113"/>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missions</a:t>
            </a:r>
          </a:p>
        </p:txBody>
      </p:sp>
      <p:sp>
        <p:nvSpPr>
          <p:cNvPr id="20493" name="Rectangle 13"/>
          <p:cNvSpPr>
            <a:spLocks noChangeArrowheads="1"/>
          </p:cNvSpPr>
          <p:nvPr/>
        </p:nvSpPr>
        <p:spPr bwMode="auto">
          <a:xfrm>
            <a:off x="2368550" y="394811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botany</a:t>
            </a:r>
          </a:p>
        </p:txBody>
      </p:sp>
      <p:sp>
        <p:nvSpPr>
          <p:cNvPr id="20494" name="Rectangle 14"/>
          <p:cNvSpPr>
            <a:spLocks noChangeArrowheads="1"/>
          </p:cNvSpPr>
          <p:nvPr/>
        </p:nvSpPr>
        <p:spPr bwMode="auto">
          <a:xfrm>
            <a:off x="2914650" y="44053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evolution</a:t>
            </a:r>
          </a:p>
        </p:txBody>
      </p:sp>
      <p:sp>
        <p:nvSpPr>
          <p:cNvPr id="20495" name="Rectangle 15"/>
          <p:cNvSpPr>
            <a:spLocks noChangeArrowheads="1"/>
          </p:cNvSpPr>
          <p:nvPr/>
        </p:nvSpPr>
        <p:spPr bwMode="auto">
          <a:xfrm>
            <a:off x="3435350" y="3948113"/>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cell</a:t>
            </a:r>
          </a:p>
        </p:txBody>
      </p:sp>
      <p:sp>
        <p:nvSpPr>
          <p:cNvPr id="20496" name="Text Box 16"/>
          <p:cNvSpPr txBox="1">
            <a:spLocks noChangeArrowheads="1"/>
          </p:cNvSpPr>
          <p:nvPr/>
        </p:nvSpPr>
        <p:spPr bwMode="auto">
          <a:xfrm>
            <a:off x="3962400" y="4205288"/>
            <a:ext cx="130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magnetism</a:t>
            </a:r>
          </a:p>
        </p:txBody>
      </p:sp>
      <p:sp>
        <p:nvSpPr>
          <p:cNvPr id="20497" name="Text Box 17"/>
          <p:cNvSpPr txBox="1">
            <a:spLocks noChangeArrowheads="1"/>
          </p:cNvSpPr>
          <p:nvPr/>
        </p:nvSpPr>
        <p:spPr bwMode="auto">
          <a:xfrm>
            <a:off x="4768850" y="45100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relativity</a:t>
            </a:r>
          </a:p>
        </p:txBody>
      </p:sp>
      <p:sp>
        <p:nvSpPr>
          <p:cNvPr id="20498" name="Text Box 18"/>
          <p:cNvSpPr txBox="1">
            <a:spLocks noChangeArrowheads="1"/>
          </p:cNvSpPr>
          <p:nvPr/>
        </p:nvSpPr>
        <p:spPr bwMode="auto">
          <a:xfrm>
            <a:off x="6324600" y="3948113"/>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courses</a:t>
            </a:r>
          </a:p>
        </p:txBody>
      </p:sp>
      <p:sp>
        <p:nvSpPr>
          <p:cNvPr id="20499" name="Text Box 19"/>
          <p:cNvSpPr txBox="1">
            <a:spLocks noChangeArrowheads="1"/>
          </p:cNvSpPr>
          <p:nvPr/>
        </p:nvSpPr>
        <p:spPr bwMode="auto">
          <a:xfrm>
            <a:off x="685800" y="2728913"/>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agriculture</a:t>
            </a:r>
          </a:p>
        </p:txBody>
      </p:sp>
      <p:sp>
        <p:nvSpPr>
          <p:cNvPr id="20500" name="Rectangle 20"/>
          <p:cNvSpPr>
            <a:spLocks noChangeArrowheads="1"/>
          </p:cNvSpPr>
          <p:nvPr/>
        </p:nvSpPr>
        <p:spPr bwMode="auto">
          <a:xfrm>
            <a:off x="2749550" y="2728913"/>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biology</a:t>
            </a:r>
          </a:p>
        </p:txBody>
      </p:sp>
      <p:sp>
        <p:nvSpPr>
          <p:cNvPr id="20501" name="Text Box 21"/>
          <p:cNvSpPr txBox="1">
            <a:spLocks noChangeArrowheads="1"/>
          </p:cNvSpPr>
          <p:nvPr/>
        </p:nvSpPr>
        <p:spPr bwMode="auto">
          <a:xfrm>
            <a:off x="4267200" y="27289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physics</a:t>
            </a:r>
          </a:p>
        </p:txBody>
      </p:sp>
      <p:sp>
        <p:nvSpPr>
          <p:cNvPr id="20502" name="Text Box 22"/>
          <p:cNvSpPr txBox="1">
            <a:spLocks noChangeArrowheads="1"/>
          </p:cNvSpPr>
          <p:nvPr/>
        </p:nvSpPr>
        <p:spPr bwMode="auto">
          <a:xfrm>
            <a:off x="5949950" y="2728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CS</a:t>
            </a:r>
          </a:p>
        </p:txBody>
      </p:sp>
      <p:sp>
        <p:nvSpPr>
          <p:cNvPr id="20503" name="Text Box 23"/>
          <p:cNvSpPr txBox="1">
            <a:spLocks noChangeArrowheads="1"/>
          </p:cNvSpPr>
          <p:nvPr/>
        </p:nvSpPr>
        <p:spPr bwMode="auto">
          <a:xfrm>
            <a:off x="7473950" y="27289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space</a:t>
            </a:r>
          </a:p>
        </p:txBody>
      </p:sp>
      <p:cxnSp>
        <p:nvCxnSpPr>
          <p:cNvPr id="20504" name="AutoShape 24"/>
          <p:cNvCxnSpPr>
            <a:cxnSpLocks noChangeShapeType="1"/>
            <a:stCxn id="20488" idx="3"/>
            <a:endCxn id="20499" idx="0"/>
          </p:cNvCxnSpPr>
          <p:nvPr/>
        </p:nvCxnSpPr>
        <p:spPr bwMode="auto">
          <a:xfrm flipH="1">
            <a:off x="1311275" y="1784350"/>
            <a:ext cx="34258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5" name="AutoShape 25"/>
          <p:cNvCxnSpPr>
            <a:cxnSpLocks noChangeShapeType="1"/>
            <a:stCxn id="20488" idx="3"/>
            <a:endCxn id="20500" idx="0"/>
          </p:cNvCxnSpPr>
          <p:nvPr/>
        </p:nvCxnSpPr>
        <p:spPr bwMode="auto">
          <a:xfrm flipH="1">
            <a:off x="3203575" y="1784350"/>
            <a:ext cx="15335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6" name="AutoShape 26"/>
          <p:cNvCxnSpPr>
            <a:cxnSpLocks noChangeShapeType="1"/>
            <a:stCxn id="20488" idx="3"/>
            <a:endCxn id="20501" idx="0"/>
          </p:cNvCxnSpPr>
          <p:nvPr/>
        </p:nvCxnSpPr>
        <p:spPr bwMode="auto">
          <a:xfrm>
            <a:off x="4737100" y="1784350"/>
            <a:ext cx="317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7" name="AutoShape 27"/>
          <p:cNvCxnSpPr>
            <a:cxnSpLocks noChangeShapeType="1"/>
            <a:stCxn id="20488" idx="3"/>
            <a:endCxn id="20502" idx="0"/>
          </p:cNvCxnSpPr>
          <p:nvPr/>
        </p:nvCxnSpPr>
        <p:spPr bwMode="auto">
          <a:xfrm>
            <a:off x="4737100" y="1784350"/>
            <a:ext cx="146367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8" name="AutoShape 28"/>
          <p:cNvCxnSpPr>
            <a:cxnSpLocks noChangeShapeType="1"/>
            <a:stCxn id="20488" idx="3"/>
            <a:endCxn id="20503" idx="0"/>
          </p:cNvCxnSpPr>
          <p:nvPr/>
        </p:nvCxnSpPr>
        <p:spPr bwMode="auto">
          <a:xfrm>
            <a:off x="4737100" y="1784350"/>
            <a:ext cx="31337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9" name="AutoShape 29"/>
          <p:cNvCxnSpPr>
            <a:cxnSpLocks noChangeShapeType="1"/>
            <a:stCxn id="20499" idx="2"/>
            <a:endCxn id="20484" idx="0"/>
          </p:cNvCxnSpPr>
          <p:nvPr/>
        </p:nvCxnSpPr>
        <p:spPr bwMode="auto">
          <a:xfrm flipH="1">
            <a:off x="568325" y="3095625"/>
            <a:ext cx="742950" cy="700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0" name="AutoShape 30"/>
          <p:cNvCxnSpPr>
            <a:cxnSpLocks noChangeShapeType="1"/>
            <a:stCxn id="20500" idx="2"/>
            <a:endCxn id="20493" idx="0"/>
          </p:cNvCxnSpPr>
          <p:nvPr/>
        </p:nvCxnSpPr>
        <p:spPr bwMode="auto">
          <a:xfrm flipH="1">
            <a:off x="2803525" y="3095625"/>
            <a:ext cx="40005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1" name="AutoShape 31"/>
          <p:cNvCxnSpPr>
            <a:cxnSpLocks noChangeShapeType="1"/>
            <a:stCxn id="20500" idx="2"/>
            <a:endCxn id="20495" idx="0"/>
          </p:cNvCxnSpPr>
          <p:nvPr/>
        </p:nvCxnSpPr>
        <p:spPr bwMode="auto">
          <a:xfrm>
            <a:off x="3203575" y="3095625"/>
            <a:ext cx="49530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2" name="AutoShape 32"/>
          <p:cNvCxnSpPr>
            <a:cxnSpLocks noChangeShapeType="1"/>
            <a:stCxn id="20501" idx="2"/>
            <a:endCxn id="20496" idx="0"/>
          </p:cNvCxnSpPr>
          <p:nvPr/>
        </p:nvCxnSpPr>
        <p:spPr bwMode="auto">
          <a:xfrm flipH="1">
            <a:off x="4613275" y="3095625"/>
            <a:ext cx="127000" cy="11096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3" name="AutoShape 33"/>
          <p:cNvCxnSpPr>
            <a:cxnSpLocks noChangeShapeType="1"/>
            <a:stCxn id="20502" idx="2"/>
            <a:endCxn id="20489" idx="0"/>
          </p:cNvCxnSpPr>
          <p:nvPr/>
        </p:nvCxnSpPr>
        <p:spPr bwMode="auto">
          <a:xfrm flipH="1">
            <a:off x="5845175" y="3095625"/>
            <a:ext cx="35560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4" name="AutoShape 34"/>
          <p:cNvCxnSpPr>
            <a:cxnSpLocks noChangeShapeType="1"/>
            <a:stCxn id="20502" idx="2"/>
            <a:endCxn id="20498" idx="0"/>
          </p:cNvCxnSpPr>
          <p:nvPr/>
        </p:nvCxnSpPr>
        <p:spPr bwMode="auto">
          <a:xfrm>
            <a:off x="6200775" y="3095625"/>
            <a:ext cx="61595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5" name="AutoShape 35"/>
          <p:cNvCxnSpPr>
            <a:cxnSpLocks noChangeShapeType="1"/>
            <a:stCxn id="20503" idx="2"/>
            <a:endCxn id="20491" idx="0"/>
          </p:cNvCxnSpPr>
          <p:nvPr/>
        </p:nvCxnSpPr>
        <p:spPr bwMode="auto">
          <a:xfrm flipH="1">
            <a:off x="7775575" y="3095625"/>
            <a:ext cx="95250" cy="928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6" name="AutoShape 36"/>
          <p:cNvCxnSpPr>
            <a:cxnSpLocks noChangeShapeType="1"/>
            <a:stCxn id="20503" idx="2"/>
            <a:endCxn id="20492" idx="0"/>
          </p:cNvCxnSpPr>
          <p:nvPr/>
        </p:nvCxnSpPr>
        <p:spPr bwMode="auto">
          <a:xfrm>
            <a:off x="7870825" y="3095625"/>
            <a:ext cx="355600" cy="1233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7" name="AutoShape 37"/>
          <p:cNvCxnSpPr>
            <a:cxnSpLocks noChangeShapeType="1"/>
            <a:stCxn id="20502" idx="2"/>
            <a:endCxn id="20490" idx="0"/>
          </p:cNvCxnSpPr>
          <p:nvPr/>
        </p:nvCxnSpPr>
        <p:spPr bwMode="auto">
          <a:xfrm flipH="1">
            <a:off x="6194425" y="3095625"/>
            <a:ext cx="6350" cy="1233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8" name="AutoShape 38"/>
          <p:cNvCxnSpPr>
            <a:cxnSpLocks noChangeShapeType="1"/>
            <a:stCxn id="20500" idx="2"/>
            <a:endCxn id="20494" idx="0"/>
          </p:cNvCxnSpPr>
          <p:nvPr/>
        </p:nvCxnSpPr>
        <p:spPr bwMode="auto">
          <a:xfrm>
            <a:off x="3203575" y="3095625"/>
            <a:ext cx="260350" cy="1309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9" name="AutoShape 39"/>
          <p:cNvCxnSpPr>
            <a:cxnSpLocks noChangeShapeType="1"/>
            <a:stCxn id="20499" idx="2"/>
            <a:endCxn id="20485" idx="0"/>
          </p:cNvCxnSpPr>
          <p:nvPr/>
        </p:nvCxnSpPr>
        <p:spPr bwMode="auto">
          <a:xfrm>
            <a:off x="1311275" y="3095625"/>
            <a:ext cx="50800" cy="928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20" name="AutoShape 40"/>
          <p:cNvCxnSpPr>
            <a:cxnSpLocks noChangeShapeType="1"/>
            <a:stCxn id="20499" idx="2"/>
            <a:endCxn id="20487" idx="0"/>
          </p:cNvCxnSpPr>
          <p:nvPr/>
        </p:nvCxnSpPr>
        <p:spPr bwMode="auto">
          <a:xfrm flipH="1">
            <a:off x="784225" y="3095625"/>
            <a:ext cx="527050" cy="13239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21" name="AutoShape 41"/>
          <p:cNvCxnSpPr>
            <a:cxnSpLocks noChangeShapeType="1"/>
            <a:stCxn id="20499" idx="2"/>
            <a:endCxn id="20486" idx="0"/>
          </p:cNvCxnSpPr>
          <p:nvPr/>
        </p:nvCxnSpPr>
        <p:spPr bwMode="auto">
          <a:xfrm>
            <a:off x="1311275" y="3095625"/>
            <a:ext cx="603250" cy="12477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522" name="Text Box 43"/>
          <p:cNvSpPr txBox="1">
            <a:spLocks noChangeArrowheads="1"/>
          </p:cNvSpPr>
          <p:nvPr/>
        </p:nvSpPr>
        <p:spPr bwMode="auto">
          <a:xfrm>
            <a:off x="5111750" y="3429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3" name="Text Box 44"/>
          <p:cNvSpPr txBox="1">
            <a:spLocks noChangeArrowheads="1"/>
          </p:cNvSpPr>
          <p:nvPr/>
        </p:nvSpPr>
        <p:spPr bwMode="auto">
          <a:xfrm>
            <a:off x="67818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4" name="Text Box 45"/>
          <p:cNvSpPr txBox="1">
            <a:spLocks noChangeArrowheads="1"/>
          </p:cNvSpPr>
          <p:nvPr/>
        </p:nvSpPr>
        <p:spPr bwMode="auto">
          <a:xfrm>
            <a:off x="80772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7" name="Text Box 48"/>
          <p:cNvSpPr txBox="1">
            <a:spLocks noChangeArrowheads="1"/>
          </p:cNvSpPr>
          <p:nvPr/>
        </p:nvSpPr>
        <p:spPr bwMode="auto">
          <a:xfrm>
            <a:off x="15240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8" name="Text Box 49"/>
          <p:cNvSpPr txBox="1">
            <a:spLocks noChangeArrowheads="1"/>
          </p:cNvSpPr>
          <p:nvPr/>
        </p:nvSpPr>
        <p:spPr bwMode="auto">
          <a:xfrm>
            <a:off x="35052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 name="Title 1"/>
          <p:cNvSpPr>
            <a:spLocks noGrp="1"/>
          </p:cNvSpPr>
          <p:nvPr>
            <p:ph type="title"/>
          </p:nvPr>
        </p:nvSpPr>
        <p:spPr/>
        <p:txBody>
          <a:bodyPr/>
          <a:lstStyle/>
          <a:p>
            <a:r>
              <a:rPr lang="en-US" dirty="0" smtClean="0"/>
              <a:t>Topic Modelling</a:t>
            </a:r>
            <a:endParaRPr lang="en-US" dirty="0"/>
          </a:p>
        </p:txBody>
      </p:sp>
    </p:spTree>
    <p:extLst>
      <p:ext uri="{BB962C8B-B14F-4D97-AF65-F5344CB8AC3E}">
        <p14:creationId xmlns:p14="http://schemas.microsoft.com/office/powerpoint/2010/main" val="638649020"/>
      </p:ext>
    </p:extLst>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z="3200" smtClean="0">
                <a:ea typeface="ＭＳ Ｐゴシック" panose="020B0600070205080204" pitchFamily="34" charset="-128"/>
              </a:rPr>
              <a:t>Google News: automatic clustering gives an effective news presentation metaphor</a:t>
            </a:r>
          </a:p>
        </p:txBody>
      </p:sp>
      <p:pic>
        <p:nvPicPr>
          <p:cNvPr id="21507" name="Picture 2"/>
          <p:cNvPicPr>
            <a:picLocks noChangeAspect="1"/>
          </p:cNvPicPr>
          <p:nvPr/>
        </p:nvPicPr>
        <p:blipFill>
          <a:blip r:embed="rId2">
            <a:extLst>
              <a:ext uri="{28A0092B-C50C-407E-A947-70E740481C1C}">
                <a14:useLocalDpi xmlns:a14="http://schemas.microsoft.com/office/drawing/2010/main" val="0"/>
              </a:ext>
            </a:extLst>
          </a:blip>
          <a:srcRect l="3450" t="2626" r="3960" b="6149"/>
          <a:stretch>
            <a:fillRect/>
          </a:stretch>
        </p:blipFill>
        <p:spPr bwMode="auto">
          <a:xfrm>
            <a:off x="1295400" y="1668463"/>
            <a:ext cx="662463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943673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For improving search recall</a:t>
            </a:r>
          </a:p>
        </p:txBody>
      </p:sp>
      <p:sp>
        <p:nvSpPr>
          <p:cNvPr id="24579" name="Rectangle 3"/>
          <p:cNvSpPr>
            <a:spLocks noGrp="1" noChangeArrowheads="1"/>
          </p:cNvSpPr>
          <p:nvPr>
            <p:ph type="body" idx="1"/>
          </p:nvPr>
        </p:nvSpPr>
        <p:spPr/>
        <p:txBody>
          <a:bodyPr/>
          <a:lstStyle/>
          <a:p>
            <a:pPr eaLnBrk="1" hangingPunct="1"/>
            <a:r>
              <a:rPr lang="en-US" altLang="en-US" sz="2200" i="1" smtClean="0">
                <a:ea typeface="ＭＳ Ｐゴシック" panose="020B0600070205080204" pitchFamily="34" charset="-128"/>
              </a:rPr>
              <a:t>Cluster hypothesis</a:t>
            </a:r>
            <a:r>
              <a:rPr lang="en-US" altLang="en-US" sz="2200" smtClean="0">
                <a:ea typeface="ＭＳ Ｐゴシック" panose="020B0600070205080204" pitchFamily="34" charset="-128"/>
              </a:rPr>
              <a:t> - Documents in the same cluster behave similarly with respect to relevance to information needs</a:t>
            </a:r>
          </a:p>
          <a:p>
            <a:pPr eaLnBrk="1" hangingPunct="1"/>
            <a:r>
              <a:rPr lang="en-US" altLang="en-US" sz="2200" smtClean="0">
                <a:ea typeface="ＭＳ Ｐゴシック" panose="020B0600070205080204" pitchFamily="34" charset="-128"/>
              </a:rPr>
              <a:t>Therefore, to improve search recall:</a:t>
            </a:r>
          </a:p>
          <a:p>
            <a:pPr lvl="1" eaLnBrk="1" hangingPunct="1"/>
            <a:r>
              <a:rPr lang="en-US" altLang="en-US" sz="2200" smtClean="0">
                <a:ea typeface="ＭＳ Ｐゴシック" panose="020B0600070205080204" pitchFamily="34" charset="-128"/>
              </a:rPr>
              <a:t>Cluster docs in corpus a priori</a:t>
            </a:r>
          </a:p>
          <a:p>
            <a:pPr lvl="1" eaLnBrk="1" hangingPunct="1"/>
            <a:r>
              <a:rPr lang="en-US" altLang="en-US" sz="2200" smtClean="0">
                <a:ea typeface="ＭＳ Ｐゴシック" panose="020B0600070205080204" pitchFamily="34" charset="-128"/>
              </a:rPr>
              <a:t>When a query matches a doc </a:t>
            </a:r>
            <a:r>
              <a:rPr lang="en-US" altLang="en-US" sz="2200" i="1" smtClean="0">
                <a:ea typeface="ＭＳ Ｐゴシック" panose="020B0600070205080204" pitchFamily="34" charset="-128"/>
              </a:rPr>
              <a:t>D</a:t>
            </a:r>
            <a:r>
              <a:rPr lang="en-US" altLang="en-US" sz="2200" smtClean="0">
                <a:ea typeface="ＭＳ Ｐゴシック" panose="020B0600070205080204" pitchFamily="34" charset="-128"/>
              </a:rPr>
              <a:t>, also return other docs in the cluster containing </a:t>
            </a:r>
            <a:r>
              <a:rPr lang="en-US" altLang="en-US" sz="2200" i="1" smtClean="0">
                <a:ea typeface="ＭＳ Ｐゴシック" panose="020B0600070205080204" pitchFamily="34" charset="-128"/>
              </a:rPr>
              <a:t>D</a:t>
            </a:r>
          </a:p>
          <a:p>
            <a:pPr eaLnBrk="1" hangingPunct="1"/>
            <a:r>
              <a:rPr lang="en-US" altLang="en-US" sz="2200" smtClean="0">
                <a:ea typeface="ＭＳ Ｐゴシック" panose="020B0600070205080204" pitchFamily="34" charset="-128"/>
              </a:rPr>
              <a:t>Hope if we do this: The query “car” will also return docs containing </a:t>
            </a:r>
            <a:r>
              <a:rPr lang="en-US" altLang="en-US" sz="2200" i="1" smtClean="0">
                <a:ea typeface="ＭＳ Ｐゴシック" panose="020B0600070205080204" pitchFamily="34" charset="-128"/>
              </a:rPr>
              <a:t>automobile</a:t>
            </a:r>
            <a:endParaRPr lang="en-US" altLang="en-US" sz="2200" smtClean="0">
              <a:ea typeface="ＭＳ Ｐゴシック" panose="020B0600070205080204" pitchFamily="34" charset="-128"/>
            </a:endParaRPr>
          </a:p>
          <a:p>
            <a:pPr lvl="1" eaLnBrk="1" hangingPunct="1"/>
            <a:r>
              <a:rPr lang="en-US" altLang="en-US" sz="2200" smtClean="0">
                <a:ea typeface="ＭＳ Ｐゴシック" panose="020B0600070205080204" pitchFamily="34" charset="-128"/>
              </a:rPr>
              <a:t>Because clustering grouped together docs containing </a:t>
            </a:r>
            <a:r>
              <a:rPr lang="en-US" altLang="en-US" sz="2200" i="1" smtClean="0">
                <a:ea typeface="ＭＳ Ｐゴシック" panose="020B0600070205080204" pitchFamily="34" charset="-128"/>
              </a:rPr>
              <a:t>car</a:t>
            </a:r>
            <a:r>
              <a:rPr lang="en-US" altLang="en-US" sz="2200" smtClean="0">
                <a:ea typeface="ＭＳ Ｐゴシック" panose="020B0600070205080204" pitchFamily="34" charset="-128"/>
              </a:rPr>
              <a:t> with those containing </a:t>
            </a:r>
            <a:r>
              <a:rPr lang="en-US" altLang="en-US" sz="2200" i="1" smtClean="0">
                <a:ea typeface="ＭＳ Ｐゴシック" panose="020B0600070205080204" pitchFamily="34" charset="-128"/>
              </a:rPr>
              <a:t>automobile.</a:t>
            </a:r>
          </a:p>
        </p:txBody>
      </p:sp>
      <p:sp>
        <p:nvSpPr>
          <p:cNvPr id="291844" name="AutoShape 4"/>
          <p:cNvSpPr>
            <a:spLocks noChangeArrowheads="1"/>
          </p:cNvSpPr>
          <p:nvPr/>
        </p:nvSpPr>
        <p:spPr bwMode="auto">
          <a:xfrm>
            <a:off x="1447800" y="5334000"/>
            <a:ext cx="3429000" cy="762000"/>
          </a:xfrm>
          <a:prstGeom prst="upArrowCallout">
            <a:avLst>
              <a:gd name="adj1" fmla="val 112500"/>
              <a:gd name="adj2" fmla="val 112500"/>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Arial" panose="020B0604020202020204" pitchFamily="34" charset="0"/>
              </a:rPr>
              <a:t>Why might this happen?</a:t>
            </a:r>
          </a:p>
        </p:txBody>
      </p:sp>
      <p:sp>
        <p:nvSpPr>
          <p:cNvPr id="24581"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16.1</a:t>
            </a:r>
          </a:p>
        </p:txBody>
      </p:sp>
    </p:spTree>
    <p:extLst>
      <p:ext uri="{BB962C8B-B14F-4D97-AF65-F5344CB8AC3E}">
        <p14:creationId xmlns:p14="http://schemas.microsoft.com/office/powerpoint/2010/main" val="3073584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1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i="1" smtClean="0">
                <a:ea typeface="ＭＳ Ｐゴシック" panose="020B0600070205080204" pitchFamily="34" charset="-128"/>
              </a:rPr>
              <a:t>K</a:t>
            </a:r>
            <a:r>
              <a:rPr lang="en-US" altLang="en-US" smtClean="0">
                <a:ea typeface="ＭＳ Ｐゴシック" panose="020B0600070205080204" pitchFamily="34" charset="-128"/>
              </a:rPr>
              <a:t> Means Example</a:t>
            </a:r>
            <a:br>
              <a:rPr lang="en-US" altLang="en-US" smtClean="0">
                <a:ea typeface="ＭＳ Ｐゴシック" panose="020B0600070205080204" pitchFamily="34" charset="-128"/>
              </a:rPr>
            </a:br>
            <a:r>
              <a:rPr lang="en-US" altLang="en-US" sz="3600" smtClean="0">
                <a:ea typeface="ＭＳ Ｐゴシック" panose="020B0600070205080204" pitchFamily="34" charset="-128"/>
              </a:rPr>
              <a:t>(</a:t>
            </a:r>
            <a:r>
              <a:rPr lang="en-US" altLang="en-US" sz="3600" i="1" smtClean="0">
                <a:ea typeface="ＭＳ Ｐゴシック" panose="020B0600070205080204" pitchFamily="34" charset="-128"/>
              </a:rPr>
              <a:t>K</a:t>
            </a:r>
            <a:r>
              <a:rPr lang="en-US" altLang="en-US" sz="3600" smtClean="0">
                <a:ea typeface="ＭＳ Ｐゴシック" panose="020B0600070205080204" pitchFamily="34" charset="-128"/>
              </a:rPr>
              <a:t>=2)</a:t>
            </a:r>
          </a:p>
        </p:txBody>
      </p:sp>
      <p:grpSp>
        <p:nvGrpSpPr>
          <p:cNvPr id="32771" name="Group 3"/>
          <p:cNvGrpSpPr>
            <a:grpSpLocks/>
          </p:cNvGrpSpPr>
          <p:nvPr/>
        </p:nvGrpSpPr>
        <p:grpSpPr bwMode="auto">
          <a:xfrm>
            <a:off x="989013" y="1752600"/>
            <a:ext cx="7353300" cy="4046538"/>
            <a:chOff x="623" y="1104"/>
            <a:chExt cx="4632" cy="2549"/>
          </a:xfrm>
        </p:grpSpPr>
        <p:sp>
          <p:nvSpPr>
            <p:cNvPr id="32818" name="Line 4"/>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32819" name="Line 5"/>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32772" name="Oval 6"/>
          <p:cNvSpPr>
            <a:spLocks noChangeArrowheads="1"/>
          </p:cNvSpPr>
          <p:nvPr/>
        </p:nvSpPr>
        <p:spPr bwMode="auto">
          <a:xfrm>
            <a:off x="19050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3" name="Oval 7"/>
          <p:cNvSpPr>
            <a:spLocks noChangeArrowheads="1"/>
          </p:cNvSpPr>
          <p:nvPr/>
        </p:nvSpPr>
        <p:spPr bwMode="auto">
          <a:xfrm>
            <a:off x="2133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4" name="Oval 8"/>
          <p:cNvSpPr>
            <a:spLocks noChangeArrowheads="1"/>
          </p:cNvSpPr>
          <p:nvPr/>
        </p:nvSpPr>
        <p:spPr bwMode="auto">
          <a:xfrm>
            <a:off x="2362200" y="35052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5" name="Oval 9"/>
          <p:cNvSpPr>
            <a:spLocks noChangeArrowheads="1"/>
          </p:cNvSpPr>
          <p:nvPr/>
        </p:nvSpPr>
        <p:spPr bwMode="auto">
          <a:xfrm>
            <a:off x="1676400" y="4191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6" name="Oval 10"/>
          <p:cNvSpPr>
            <a:spLocks noChangeArrowheads="1"/>
          </p:cNvSpPr>
          <p:nvPr/>
        </p:nvSpPr>
        <p:spPr bwMode="auto">
          <a:xfrm>
            <a:off x="2362200" y="4495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7" name="Oval 11"/>
          <p:cNvSpPr>
            <a:spLocks noChangeArrowheads="1"/>
          </p:cNvSpPr>
          <p:nvPr/>
        </p:nvSpPr>
        <p:spPr bwMode="auto">
          <a:xfrm>
            <a:off x="54864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8" name="Oval 12"/>
          <p:cNvSpPr>
            <a:spLocks noChangeArrowheads="1"/>
          </p:cNvSpPr>
          <p:nvPr/>
        </p:nvSpPr>
        <p:spPr bwMode="auto">
          <a:xfrm>
            <a:off x="54102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9" name="Oval 13"/>
          <p:cNvSpPr>
            <a:spLocks noChangeArrowheads="1"/>
          </p:cNvSpPr>
          <p:nvPr/>
        </p:nvSpPr>
        <p:spPr bwMode="auto">
          <a:xfrm>
            <a:off x="38862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0" name="Oval 14"/>
          <p:cNvSpPr>
            <a:spLocks noChangeArrowheads="1"/>
          </p:cNvSpPr>
          <p:nvPr/>
        </p:nvSpPr>
        <p:spPr bwMode="auto">
          <a:xfrm>
            <a:off x="4800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1" name="Oval 15"/>
          <p:cNvSpPr>
            <a:spLocks noChangeArrowheads="1"/>
          </p:cNvSpPr>
          <p:nvPr/>
        </p:nvSpPr>
        <p:spPr bwMode="auto">
          <a:xfrm>
            <a:off x="4267200" y="4114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2" name="Oval 16"/>
          <p:cNvSpPr>
            <a:spLocks noChangeArrowheads="1"/>
          </p:cNvSpPr>
          <p:nvPr/>
        </p:nvSpPr>
        <p:spPr bwMode="auto">
          <a:xfrm>
            <a:off x="16002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3" name="Oval 17"/>
          <p:cNvSpPr>
            <a:spLocks noChangeArrowheads="1"/>
          </p:cNvSpPr>
          <p:nvPr/>
        </p:nvSpPr>
        <p:spPr bwMode="auto">
          <a:xfrm>
            <a:off x="44196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grpSp>
        <p:nvGrpSpPr>
          <p:cNvPr id="3" name="Group 18"/>
          <p:cNvGrpSpPr>
            <a:grpSpLocks/>
          </p:cNvGrpSpPr>
          <p:nvPr/>
        </p:nvGrpSpPr>
        <p:grpSpPr bwMode="auto">
          <a:xfrm>
            <a:off x="4419600" y="1474788"/>
            <a:ext cx="3562350" cy="2409825"/>
            <a:chOff x="2784" y="929"/>
            <a:chExt cx="2244" cy="1518"/>
          </a:xfrm>
        </p:grpSpPr>
        <p:sp>
          <p:nvSpPr>
            <p:cNvPr id="32815" name="Text Box 19"/>
            <p:cNvSpPr txBox="1">
              <a:spLocks noChangeArrowheads="1"/>
            </p:cNvSpPr>
            <p:nvPr/>
          </p:nvSpPr>
          <p:spPr bwMode="auto">
            <a:xfrm>
              <a:off x="4109" y="929"/>
              <a:ext cx="9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Pick seeds</a:t>
              </a:r>
            </a:p>
          </p:txBody>
        </p:sp>
        <p:sp>
          <p:nvSpPr>
            <p:cNvPr id="32816" name="Oval 20"/>
            <p:cNvSpPr>
              <a:spLocks noChangeArrowheads="1"/>
            </p:cNvSpPr>
            <p:nvPr/>
          </p:nvSpPr>
          <p:spPr bwMode="auto">
            <a:xfrm>
              <a:off x="3024" y="240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7" name="Oval 21"/>
            <p:cNvSpPr>
              <a:spLocks noChangeArrowheads="1"/>
            </p:cNvSpPr>
            <p:nvPr/>
          </p:nvSpPr>
          <p:spPr bwMode="auto">
            <a:xfrm>
              <a:off x="2784"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grpSp>
      <p:grpSp>
        <p:nvGrpSpPr>
          <p:cNvPr id="4" name="Group 22"/>
          <p:cNvGrpSpPr>
            <a:grpSpLocks/>
          </p:cNvGrpSpPr>
          <p:nvPr/>
        </p:nvGrpSpPr>
        <p:grpSpPr bwMode="auto">
          <a:xfrm>
            <a:off x="1600200" y="1931988"/>
            <a:ext cx="7140575" cy="2638425"/>
            <a:chOff x="1008" y="1217"/>
            <a:chExt cx="4498" cy="1662"/>
          </a:xfrm>
        </p:grpSpPr>
        <p:sp>
          <p:nvSpPr>
            <p:cNvPr id="32804" name="Oval 23"/>
            <p:cNvSpPr>
              <a:spLocks noChangeArrowheads="1"/>
            </p:cNvSpPr>
            <p:nvPr/>
          </p:nvSpPr>
          <p:spPr bwMode="auto">
            <a:xfrm>
              <a:off x="2688" y="259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5" name="Oval 24"/>
            <p:cNvSpPr>
              <a:spLocks noChangeArrowheads="1"/>
            </p:cNvSpPr>
            <p:nvPr/>
          </p:nvSpPr>
          <p:spPr bwMode="auto">
            <a:xfrm>
              <a:off x="2448"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6" name="Oval 25"/>
            <p:cNvSpPr>
              <a:spLocks noChangeArrowheads="1"/>
            </p:cNvSpPr>
            <p:nvPr/>
          </p:nvSpPr>
          <p:spPr bwMode="auto">
            <a:xfrm>
              <a:off x="3456"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7" name="Oval 26"/>
            <p:cNvSpPr>
              <a:spLocks noChangeArrowheads="1"/>
            </p:cNvSpPr>
            <p:nvPr/>
          </p:nvSpPr>
          <p:spPr bwMode="auto">
            <a:xfrm>
              <a:off x="1008"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8" name="Oval 27"/>
            <p:cNvSpPr>
              <a:spLocks noChangeArrowheads="1"/>
            </p:cNvSpPr>
            <p:nvPr/>
          </p:nvSpPr>
          <p:spPr bwMode="auto">
            <a:xfrm>
              <a:off x="1200" y="211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9" name="Oval 28"/>
            <p:cNvSpPr>
              <a:spLocks noChangeArrowheads="1"/>
            </p:cNvSpPr>
            <p:nvPr/>
          </p:nvSpPr>
          <p:spPr bwMode="auto">
            <a:xfrm>
              <a:off x="1488" y="2208"/>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0" name="Oval 29"/>
            <p:cNvSpPr>
              <a:spLocks noChangeArrowheads="1"/>
            </p:cNvSpPr>
            <p:nvPr/>
          </p:nvSpPr>
          <p:spPr bwMode="auto">
            <a:xfrm>
              <a:off x="1344" y="240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1" name="Oval 30"/>
            <p:cNvSpPr>
              <a:spLocks noChangeArrowheads="1"/>
            </p:cNvSpPr>
            <p:nvPr/>
          </p:nvSpPr>
          <p:spPr bwMode="auto">
            <a:xfrm>
              <a:off x="3408" y="211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2" name="Oval 31"/>
            <p:cNvSpPr>
              <a:spLocks noChangeArrowheads="1"/>
            </p:cNvSpPr>
            <p:nvPr/>
          </p:nvSpPr>
          <p:spPr bwMode="auto">
            <a:xfrm>
              <a:off x="1488" y="283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3" name="Oval 32"/>
            <p:cNvSpPr>
              <a:spLocks noChangeArrowheads="1"/>
            </p:cNvSpPr>
            <p:nvPr/>
          </p:nvSpPr>
          <p:spPr bwMode="auto">
            <a:xfrm>
              <a:off x="1056" y="264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4" name="Text Box 33"/>
            <p:cNvSpPr txBox="1">
              <a:spLocks noChangeArrowheads="1"/>
            </p:cNvSpPr>
            <p:nvPr/>
          </p:nvSpPr>
          <p:spPr bwMode="auto">
            <a:xfrm>
              <a:off x="4065" y="1217"/>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Reassign clusters</a:t>
              </a:r>
            </a:p>
          </p:txBody>
        </p:sp>
      </p:grpSp>
      <p:grpSp>
        <p:nvGrpSpPr>
          <p:cNvPr id="5" name="Group 34"/>
          <p:cNvGrpSpPr>
            <a:grpSpLocks/>
          </p:cNvGrpSpPr>
          <p:nvPr/>
        </p:nvGrpSpPr>
        <p:grpSpPr bwMode="auto">
          <a:xfrm>
            <a:off x="2590800" y="2389188"/>
            <a:ext cx="6364288" cy="1589087"/>
            <a:chOff x="1632" y="1505"/>
            <a:chExt cx="4009" cy="1001"/>
          </a:xfrm>
        </p:grpSpPr>
        <p:sp>
          <p:nvSpPr>
            <p:cNvPr id="32801" name="Text Box 35"/>
            <p:cNvSpPr txBox="1">
              <a:spLocks noChangeArrowheads="1"/>
            </p:cNvSpPr>
            <p:nvPr/>
          </p:nvSpPr>
          <p:spPr bwMode="auto">
            <a:xfrm>
              <a:off x="4073" y="1505"/>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Compute centroids</a:t>
              </a:r>
            </a:p>
          </p:txBody>
        </p:sp>
        <p:sp>
          <p:nvSpPr>
            <p:cNvPr id="32802" name="Text Box 36"/>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rgbClr val="FF0000"/>
                  </a:solidFill>
                  <a:latin typeface="Times New Roman" panose="02020603050405020304" pitchFamily="18" charset="0"/>
                </a:rPr>
                <a:t>x</a:t>
              </a:r>
            </a:p>
          </p:txBody>
        </p:sp>
        <p:sp>
          <p:nvSpPr>
            <p:cNvPr id="32803" name="Text Box 37"/>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tx2"/>
                  </a:solidFill>
                  <a:latin typeface="Times New Roman" panose="02020603050405020304" pitchFamily="18" charset="0"/>
                </a:rPr>
                <a:t>x</a:t>
              </a:r>
            </a:p>
          </p:txBody>
        </p:sp>
      </p:grpSp>
      <p:grpSp>
        <p:nvGrpSpPr>
          <p:cNvPr id="6" name="Group 38"/>
          <p:cNvGrpSpPr>
            <a:grpSpLocks/>
          </p:cNvGrpSpPr>
          <p:nvPr/>
        </p:nvGrpSpPr>
        <p:grpSpPr bwMode="auto">
          <a:xfrm>
            <a:off x="3886200" y="2846388"/>
            <a:ext cx="4903788" cy="657225"/>
            <a:chOff x="2448" y="1793"/>
            <a:chExt cx="3089" cy="414"/>
          </a:xfrm>
        </p:grpSpPr>
        <p:sp>
          <p:nvSpPr>
            <p:cNvPr id="32797" name="Oval 39"/>
            <p:cNvSpPr>
              <a:spLocks noChangeArrowheads="1"/>
            </p:cNvSpPr>
            <p:nvPr/>
          </p:nvSpPr>
          <p:spPr bwMode="auto">
            <a:xfrm>
              <a:off x="2784"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98" name="Oval 40"/>
            <p:cNvSpPr>
              <a:spLocks noChangeArrowheads="1"/>
            </p:cNvSpPr>
            <p:nvPr/>
          </p:nvSpPr>
          <p:spPr bwMode="auto">
            <a:xfrm>
              <a:off x="3456" y="187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99" name="Oval 41"/>
            <p:cNvSpPr>
              <a:spLocks noChangeArrowheads="1"/>
            </p:cNvSpPr>
            <p:nvPr/>
          </p:nvSpPr>
          <p:spPr bwMode="auto">
            <a:xfrm>
              <a:off x="2448"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0" name="Text Box 42"/>
            <p:cNvSpPr txBox="1">
              <a:spLocks noChangeArrowheads="1"/>
            </p:cNvSpPr>
            <p:nvPr/>
          </p:nvSpPr>
          <p:spPr bwMode="auto">
            <a:xfrm>
              <a:off x="4096" y="1793"/>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Reassign clusters</a:t>
              </a:r>
            </a:p>
          </p:txBody>
        </p:sp>
      </p:grpSp>
      <p:grpSp>
        <p:nvGrpSpPr>
          <p:cNvPr id="7" name="Group 43"/>
          <p:cNvGrpSpPr>
            <a:grpSpLocks/>
          </p:cNvGrpSpPr>
          <p:nvPr/>
        </p:nvGrpSpPr>
        <p:grpSpPr bwMode="auto">
          <a:xfrm>
            <a:off x="1905000" y="3276600"/>
            <a:ext cx="7050088" cy="701675"/>
            <a:chOff x="1200" y="2064"/>
            <a:chExt cx="4441" cy="442"/>
          </a:xfrm>
        </p:grpSpPr>
        <p:sp>
          <p:nvSpPr>
            <p:cNvPr id="32792" name="Text Box 44"/>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bg1"/>
                  </a:solidFill>
                  <a:latin typeface="Times New Roman" panose="02020603050405020304" pitchFamily="18" charset="0"/>
                </a:rPr>
                <a:t>x</a:t>
              </a:r>
            </a:p>
          </p:txBody>
        </p:sp>
        <p:sp>
          <p:nvSpPr>
            <p:cNvPr id="32793" name="Text Box 45"/>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bg1"/>
                  </a:solidFill>
                  <a:latin typeface="Times New Roman" panose="02020603050405020304" pitchFamily="18" charset="0"/>
                </a:rPr>
                <a:t>x</a:t>
              </a:r>
            </a:p>
          </p:txBody>
        </p:sp>
        <p:sp>
          <p:nvSpPr>
            <p:cNvPr id="32794" name="Text Box 46"/>
            <p:cNvSpPr txBox="1">
              <a:spLocks noChangeArrowheads="1"/>
            </p:cNvSpPr>
            <p:nvPr/>
          </p:nvSpPr>
          <p:spPr bwMode="auto">
            <a:xfrm>
              <a:off x="2880" y="2112"/>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tx2"/>
                  </a:solidFill>
                  <a:latin typeface="Times New Roman" panose="02020603050405020304" pitchFamily="18" charset="0"/>
                </a:rPr>
                <a:t>x</a:t>
              </a:r>
            </a:p>
          </p:txBody>
        </p:sp>
        <p:sp>
          <p:nvSpPr>
            <p:cNvPr id="32795" name="Text Box 47"/>
            <p:cNvSpPr txBox="1">
              <a:spLocks noChangeArrowheads="1"/>
            </p:cNvSpPr>
            <p:nvPr/>
          </p:nvSpPr>
          <p:spPr bwMode="auto">
            <a:xfrm>
              <a:off x="1200" y="216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rgbClr val="FF0000"/>
                  </a:solidFill>
                  <a:latin typeface="Times New Roman" panose="02020603050405020304" pitchFamily="18" charset="0"/>
                </a:rPr>
                <a:t>x</a:t>
              </a:r>
            </a:p>
          </p:txBody>
        </p:sp>
        <p:sp>
          <p:nvSpPr>
            <p:cNvPr id="32796" name="Text Box 48"/>
            <p:cNvSpPr txBox="1">
              <a:spLocks noChangeArrowheads="1"/>
            </p:cNvSpPr>
            <p:nvPr/>
          </p:nvSpPr>
          <p:spPr bwMode="auto">
            <a:xfrm>
              <a:off x="4073" y="2081"/>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Compute centroids</a:t>
              </a:r>
            </a:p>
          </p:txBody>
        </p:sp>
      </p:grpSp>
      <p:sp>
        <p:nvSpPr>
          <p:cNvPr id="658481" name="Text Box 49"/>
          <p:cNvSpPr txBox="1">
            <a:spLocks noChangeArrowheads="1"/>
          </p:cNvSpPr>
          <p:nvPr/>
        </p:nvSpPr>
        <p:spPr bwMode="auto">
          <a:xfrm>
            <a:off x="6629400" y="3760788"/>
            <a:ext cx="228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a:latin typeface="Times New Roman" panose="02020603050405020304" pitchFamily="18" charset="0"/>
              </a:rPr>
              <a:t>Reassign clusters</a:t>
            </a:r>
          </a:p>
        </p:txBody>
      </p:sp>
      <p:sp>
        <p:nvSpPr>
          <p:cNvPr id="658482" name="Text Box 50"/>
          <p:cNvSpPr txBox="1">
            <a:spLocks noChangeArrowheads="1"/>
          </p:cNvSpPr>
          <p:nvPr/>
        </p:nvSpPr>
        <p:spPr bwMode="auto">
          <a:xfrm>
            <a:off x="6510338" y="4294188"/>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solidFill>
                  <a:srgbClr val="FF0000"/>
                </a:solidFill>
                <a:latin typeface="Times New Roman" panose="02020603050405020304" pitchFamily="18" charset="0"/>
              </a:rPr>
              <a:t>Converged!</a:t>
            </a:r>
          </a:p>
        </p:txBody>
      </p:sp>
      <p:sp>
        <p:nvSpPr>
          <p:cNvPr id="32791" name="TextBox 50"/>
          <p:cNvSpPr txBox="1">
            <a:spLocks noChangeArrowheads="1"/>
          </p:cNvSpPr>
          <p:nvPr/>
        </p:nvSpPr>
        <p:spPr bwMode="auto">
          <a:xfrm>
            <a:off x="7620000" y="0"/>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16.4</a:t>
            </a:r>
          </a:p>
        </p:txBody>
      </p:sp>
    </p:spTree>
    <p:extLst>
      <p:ext uri="{BB962C8B-B14F-4D97-AF65-F5344CB8AC3E}">
        <p14:creationId xmlns:p14="http://schemas.microsoft.com/office/powerpoint/2010/main" val="2243752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848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81" grpId="0" autoUpdateAnimBg="0"/>
      <p:bldP spid="658482" grpId="0"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Convergence</a:t>
            </a:r>
          </a:p>
        </p:txBody>
      </p:sp>
      <p:sp>
        <p:nvSpPr>
          <p:cNvPr id="34819" name="Rectangle 3"/>
          <p:cNvSpPr>
            <a:spLocks noGrp="1" noChangeArrowheads="1"/>
          </p:cNvSpPr>
          <p:nvPr>
            <p:ph type="body" idx="1"/>
          </p:nvPr>
        </p:nvSpPr>
        <p:spPr/>
        <p:txBody>
          <a:bodyPr/>
          <a:lstStyle/>
          <a:p>
            <a:pPr eaLnBrk="1" hangingPunct="1"/>
            <a:r>
              <a:rPr lang="en-US" altLang="en-US" sz="3000" smtClean="0">
                <a:ea typeface="ＭＳ Ｐゴシック" panose="020B0600070205080204" pitchFamily="34" charset="-128"/>
              </a:rPr>
              <a:t>Why should the </a:t>
            </a:r>
            <a:r>
              <a:rPr lang="en-US" altLang="en-US" sz="3000" i="1" smtClean="0">
                <a:ea typeface="ＭＳ Ｐゴシック" panose="020B0600070205080204" pitchFamily="34" charset="-128"/>
              </a:rPr>
              <a:t>K</a:t>
            </a:r>
            <a:r>
              <a:rPr lang="en-US" altLang="en-US" sz="3000" smtClean="0">
                <a:ea typeface="ＭＳ Ｐゴシック" panose="020B0600070205080204" pitchFamily="34" charset="-128"/>
              </a:rPr>
              <a:t>-means algorithm ever reach a </a:t>
            </a:r>
            <a:r>
              <a:rPr lang="en-US" altLang="en-US" sz="3000" i="1" smtClean="0">
                <a:ea typeface="ＭＳ Ｐゴシック" panose="020B0600070205080204" pitchFamily="34" charset="-128"/>
              </a:rPr>
              <a:t>fixed point</a:t>
            </a:r>
            <a:r>
              <a:rPr lang="en-US" altLang="en-US" sz="3000" smtClean="0">
                <a:ea typeface="ＭＳ Ｐゴシック" panose="020B0600070205080204" pitchFamily="34" charset="-128"/>
              </a:rPr>
              <a:t>?</a:t>
            </a:r>
          </a:p>
          <a:p>
            <a:pPr lvl="1" eaLnBrk="1" hangingPunct="1"/>
            <a:r>
              <a:rPr lang="en-US" altLang="en-US" sz="2800" smtClean="0">
                <a:ea typeface="ＭＳ Ｐゴシック" panose="020B0600070205080204" pitchFamily="34" charset="-128"/>
              </a:rPr>
              <a:t>A state in which clusters don’t change.</a:t>
            </a:r>
          </a:p>
          <a:p>
            <a:pPr eaLnBrk="1" hangingPunct="1"/>
            <a:r>
              <a:rPr lang="en-US" altLang="en-US" sz="3000" i="1" smtClean="0">
                <a:ea typeface="ＭＳ Ｐゴシック" panose="020B0600070205080204" pitchFamily="34" charset="-128"/>
              </a:rPr>
              <a:t>K</a:t>
            </a:r>
            <a:r>
              <a:rPr lang="en-US" altLang="en-US" sz="3000" smtClean="0">
                <a:ea typeface="ＭＳ Ｐゴシック" panose="020B0600070205080204" pitchFamily="34" charset="-128"/>
              </a:rPr>
              <a:t>-means is a special case of a general procedure known as the </a:t>
            </a:r>
            <a:r>
              <a:rPr lang="en-US" altLang="en-US" sz="3000" i="1" smtClean="0">
                <a:ea typeface="ＭＳ Ｐゴシック" panose="020B0600070205080204" pitchFamily="34" charset="-128"/>
              </a:rPr>
              <a:t>Expectation Maximization (EM) algorithm</a:t>
            </a:r>
            <a:r>
              <a:rPr lang="en-US" altLang="en-US" sz="3000" smtClean="0">
                <a:ea typeface="ＭＳ Ｐゴシック" panose="020B0600070205080204" pitchFamily="34" charset="-128"/>
              </a:rPr>
              <a:t>.</a:t>
            </a:r>
          </a:p>
          <a:p>
            <a:pPr lvl="1" eaLnBrk="1" hangingPunct="1"/>
            <a:r>
              <a:rPr lang="en-US" altLang="en-US" sz="2800" smtClean="0">
                <a:ea typeface="ＭＳ Ｐゴシック" panose="020B0600070205080204" pitchFamily="34" charset="-128"/>
              </a:rPr>
              <a:t>EM is known to converge.</a:t>
            </a:r>
          </a:p>
          <a:p>
            <a:pPr lvl="1" eaLnBrk="1" hangingPunct="1"/>
            <a:r>
              <a:rPr lang="en-US" altLang="en-US" sz="2800" smtClean="0">
                <a:ea typeface="ＭＳ Ｐゴシック" panose="020B0600070205080204" pitchFamily="34" charset="-128"/>
              </a:rPr>
              <a:t>Number of iterations could be large.</a:t>
            </a:r>
          </a:p>
          <a:p>
            <a:pPr lvl="3" eaLnBrk="1" hangingPunct="1"/>
            <a:r>
              <a:rPr lang="en-US" altLang="en-US" sz="2400" smtClean="0">
                <a:ea typeface="ＭＳ Ｐゴシック" panose="020B0600070205080204" pitchFamily="34" charset="-128"/>
              </a:rPr>
              <a:t>But in practice usually isn’t</a:t>
            </a:r>
          </a:p>
        </p:txBody>
      </p:sp>
      <p:sp>
        <p:nvSpPr>
          <p:cNvPr id="34820" name="TextBox 3"/>
          <p:cNvSpPr txBox="1">
            <a:spLocks noChangeArrowheads="1"/>
          </p:cNvSpPr>
          <p:nvPr/>
        </p:nvSpPr>
        <p:spPr bwMode="auto">
          <a:xfrm>
            <a:off x="7620000" y="0"/>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16.4</a:t>
            </a:r>
          </a:p>
        </p:txBody>
      </p:sp>
    </p:spTree>
    <p:extLst>
      <p:ext uri="{BB962C8B-B14F-4D97-AF65-F5344CB8AC3E}">
        <p14:creationId xmlns:p14="http://schemas.microsoft.com/office/powerpoint/2010/main" val="32897015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3528" y="692696"/>
            <a:ext cx="4562475" cy="3124200"/>
          </a:xfrm>
          <a:prstGeom prst="rect">
            <a:avLst/>
          </a:prstGeom>
        </p:spPr>
      </p:pic>
      <p:sp>
        <p:nvSpPr>
          <p:cNvPr id="5" name="Oval 4"/>
          <p:cNvSpPr/>
          <p:nvPr/>
        </p:nvSpPr>
        <p:spPr>
          <a:xfrm>
            <a:off x="323528" y="332656"/>
            <a:ext cx="504056" cy="43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1</a:t>
            </a:r>
            <a:endParaRPr lang="en-US" dirty="0"/>
          </a:p>
        </p:txBody>
      </p:sp>
      <p:sp>
        <p:nvSpPr>
          <p:cNvPr id="6" name="TextBox 5"/>
          <p:cNvSpPr txBox="1"/>
          <p:nvPr/>
        </p:nvSpPr>
        <p:spPr>
          <a:xfrm>
            <a:off x="1043608" y="4005064"/>
            <a:ext cx="3024336" cy="369332"/>
          </a:xfrm>
          <a:prstGeom prst="rect">
            <a:avLst/>
          </a:prstGeom>
          <a:noFill/>
        </p:spPr>
        <p:txBody>
          <a:bodyPr wrap="square" rtlCol="0">
            <a:spAutoFit/>
          </a:bodyPr>
          <a:lstStyle/>
          <a:p>
            <a:r>
              <a:rPr lang="en-US" dirty="0" smtClean="0"/>
              <a:t>Find arbitrary centroids</a:t>
            </a:r>
            <a:endParaRPr lang="en-US" dirty="0"/>
          </a:p>
        </p:txBody>
      </p:sp>
      <p:pic>
        <p:nvPicPr>
          <p:cNvPr id="8" name="Picture 7"/>
          <p:cNvPicPr>
            <a:picLocks noChangeAspect="1"/>
          </p:cNvPicPr>
          <p:nvPr/>
        </p:nvPicPr>
        <p:blipFill>
          <a:blip r:embed="rId3"/>
          <a:stretch>
            <a:fillRect/>
          </a:stretch>
        </p:blipFill>
        <p:spPr>
          <a:xfrm>
            <a:off x="4073236" y="739155"/>
            <a:ext cx="4648200" cy="3171825"/>
          </a:xfrm>
          <a:prstGeom prst="rect">
            <a:avLst/>
          </a:prstGeom>
        </p:spPr>
      </p:pic>
      <p:sp>
        <p:nvSpPr>
          <p:cNvPr id="10" name="TextBox 9"/>
          <p:cNvSpPr txBox="1"/>
          <p:nvPr/>
        </p:nvSpPr>
        <p:spPr>
          <a:xfrm>
            <a:off x="4885168" y="3980009"/>
            <a:ext cx="3024336" cy="369332"/>
          </a:xfrm>
          <a:prstGeom prst="rect">
            <a:avLst/>
          </a:prstGeom>
          <a:noFill/>
        </p:spPr>
        <p:txBody>
          <a:bodyPr wrap="square" rtlCol="0">
            <a:spAutoFit/>
          </a:bodyPr>
          <a:lstStyle/>
          <a:p>
            <a:r>
              <a:rPr lang="en-US" dirty="0" smtClean="0"/>
              <a:t>Cluster Assignments</a:t>
            </a:r>
            <a:endParaRPr lang="en-US" dirty="0"/>
          </a:p>
        </p:txBody>
      </p:sp>
      <p:sp>
        <p:nvSpPr>
          <p:cNvPr id="11" name="Oval 10"/>
          <p:cNvSpPr/>
          <p:nvPr/>
        </p:nvSpPr>
        <p:spPr>
          <a:xfrm>
            <a:off x="4392113" y="332656"/>
            <a:ext cx="504056" cy="43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2</a:t>
            </a:r>
            <a:endParaRPr lang="en-US" dirty="0"/>
          </a:p>
        </p:txBody>
      </p:sp>
      <p:sp>
        <p:nvSpPr>
          <p:cNvPr id="12" name="TextBox 11"/>
          <p:cNvSpPr txBox="1"/>
          <p:nvPr/>
        </p:nvSpPr>
        <p:spPr>
          <a:xfrm>
            <a:off x="1043608" y="5445224"/>
            <a:ext cx="7200800" cy="369332"/>
          </a:xfrm>
          <a:prstGeom prst="rect">
            <a:avLst/>
          </a:prstGeom>
          <a:noFill/>
        </p:spPr>
        <p:txBody>
          <a:bodyPr wrap="square" rtlCol="0">
            <a:spAutoFit/>
          </a:bodyPr>
          <a:lstStyle/>
          <a:p>
            <a:r>
              <a:rPr lang="en-US" dirty="0" smtClean="0"/>
              <a:t>Cluster Assignments prepared based on distance</a:t>
            </a:r>
            <a:endParaRPr lang="en-US" dirty="0"/>
          </a:p>
        </p:txBody>
      </p:sp>
      <p:pic>
        <p:nvPicPr>
          <p:cNvPr id="13" name="Picture 12"/>
          <p:cNvPicPr>
            <a:picLocks noChangeAspect="1"/>
          </p:cNvPicPr>
          <p:nvPr/>
        </p:nvPicPr>
        <p:blipFill>
          <a:blip r:embed="rId4"/>
          <a:stretch>
            <a:fillRect/>
          </a:stretch>
        </p:blipFill>
        <p:spPr>
          <a:xfrm>
            <a:off x="5922869" y="1484784"/>
            <a:ext cx="200025" cy="228600"/>
          </a:xfrm>
          <a:prstGeom prst="rect">
            <a:avLst/>
          </a:prstGeom>
        </p:spPr>
      </p:pic>
      <p:pic>
        <p:nvPicPr>
          <p:cNvPr id="14" name="Picture 13"/>
          <p:cNvPicPr>
            <a:picLocks noChangeAspect="1"/>
          </p:cNvPicPr>
          <p:nvPr/>
        </p:nvPicPr>
        <p:blipFill>
          <a:blip r:embed="rId5"/>
          <a:stretch>
            <a:fillRect/>
          </a:stretch>
        </p:blipFill>
        <p:spPr>
          <a:xfrm>
            <a:off x="2707757" y="2546702"/>
            <a:ext cx="228600" cy="238125"/>
          </a:xfrm>
          <a:prstGeom prst="rect">
            <a:avLst/>
          </a:prstGeom>
        </p:spPr>
      </p:pic>
      <p:pic>
        <p:nvPicPr>
          <p:cNvPr id="15" name="Picture 14"/>
          <p:cNvPicPr>
            <a:picLocks noChangeAspect="1"/>
          </p:cNvPicPr>
          <p:nvPr/>
        </p:nvPicPr>
        <p:blipFill>
          <a:blip r:embed="rId6"/>
          <a:stretch>
            <a:fillRect/>
          </a:stretch>
        </p:blipFill>
        <p:spPr>
          <a:xfrm>
            <a:off x="6939094" y="2235361"/>
            <a:ext cx="219075" cy="238125"/>
          </a:xfrm>
          <a:prstGeom prst="rect">
            <a:avLst/>
          </a:prstGeom>
        </p:spPr>
      </p:pic>
      <p:cxnSp>
        <p:nvCxnSpPr>
          <p:cNvPr id="17" name="Straight Arrow Connector 16"/>
          <p:cNvCxnSpPr>
            <a:endCxn id="13" idx="1"/>
          </p:cNvCxnSpPr>
          <p:nvPr/>
        </p:nvCxnSpPr>
        <p:spPr>
          <a:xfrm flipV="1">
            <a:off x="5652120" y="1599084"/>
            <a:ext cx="270749"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668345" y="2496716"/>
            <a:ext cx="270749"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91162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19672" y="1700808"/>
            <a:ext cx="323850" cy="419100"/>
          </a:xfrm>
          <a:prstGeom prst="rect">
            <a:avLst/>
          </a:prstGeom>
        </p:spPr>
      </p:pic>
      <p:pic>
        <p:nvPicPr>
          <p:cNvPr id="9" name="Picture 8"/>
          <p:cNvPicPr>
            <a:picLocks noChangeAspect="1"/>
          </p:cNvPicPr>
          <p:nvPr/>
        </p:nvPicPr>
        <p:blipFill>
          <a:blip r:embed="rId2"/>
          <a:stretch>
            <a:fillRect/>
          </a:stretch>
        </p:blipFill>
        <p:spPr>
          <a:xfrm>
            <a:off x="2593360" y="2780928"/>
            <a:ext cx="323850" cy="419100"/>
          </a:xfrm>
          <a:prstGeom prst="rect">
            <a:avLst/>
          </a:prstGeom>
        </p:spPr>
      </p:pic>
      <p:sp>
        <p:nvSpPr>
          <p:cNvPr id="10" name="TextBox 9"/>
          <p:cNvSpPr txBox="1"/>
          <p:nvPr/>
        </p:nvSpPr>
        <p:spPr>
          <a:xfrm>
            <a:off x="467544" y="1052736"/>
            <a:ext cx="8136904" cy="4801314"/>
          </a:xfrm>
          <a:prstGeom prst="rect">
            <a:avLst/>
          </a:prstGeom>
          <a:noFill/>
        </p:spPr>
        <p:txBody>
          <a:bodyPr wrap="square" rtlCol="0">
            <a:spAutoFit/>
          </a:bodyPr>
          <a:lstStyle/>
          <a:p>
            <a:r>
              <a:rPr lang="en-US" dirty="0" smtClean="0"/>
              <a:t>1.Randomly Assign K –Centroids </a:t>
            </a:r>
          </a:p>
          <a:p>
            <a:endParaRPr lang="en-US" dirty="0"/>
          </a:p>
          <a:p>
            <a:r>
              <a:rPr lang="en-US" dirty="0" smtClean="0"/>
              <a:t>2.Find the Cluster assignment based on distance measure</a:t>
            </a:r>
          </a:p>
          <a:p>
            <a:endParaRPr lang="en-US" dirty="0"/>
          </a:p>
          <a:p>
            <a:r>
              <a:rPr lang="en-US" dirty="0" smtClean="0"/>
              <a:t>3.Find the average of the points assigned to Cluster k</a:t>
            </a:r>
          </a:p>
          <a:p>
            <a:endParaRPr lang="en-US" dirty="0"/>
          </a:p>
          <a:p>
            <a:r>
              <a:rPr lang="en-US" dirty="0" smtClean="0"/>
              <a:t>4.Do this iteratively </a:t>
            </a:r>
          </a:p>
          <a:p>
            <a:endParaRPr lang="en-US" dirty="0"/>
          </a:p>
          <a:p>
            <a:r>
              <a:rPr lang="en-US" dirty="0" smtClean="0"/>
              <a:t>Distance measure :</a:t>
            </a:r>
          </a:p>
          <a:p>
            <a:endParaRPr lang="en-US" dirty="0"/>
          </a:p>
          <a:p>
            <a:r>
              <a:rPr lang="en-US" dirty="0" smtClean="0"/>
              <a:t>a.Euclidean </a:t>
            </a:r>
          </a:p>
          <a:p>
            <a:endParaRPr lang="en-US" dirty="0"/>
          </a:p>
          <a:p>
            <a:r>
              <a:rPr lang="en-US" dirty="0" smtClean="0"/>
              <a:t>b. Manhattan</a:t>
            </a:r>
          </a:p>
          <a:p>
            <a:endParaRPr lang="en-US" dirty="0"/>
          </a:p>
          <a:p>
            <a:r>
              <a:rPr lang="en-US" dirty="0" smtClean="0"/>
              <a:t>5.Objective is to minimize the squared distance between each point and the corresponding centroid assigned   </a:t>
            </a:r>
            <a:endParaRPr lang="en-US" dirty="0"/>
          </a:p>
          <a:p>
            <a:endParaRPr lang="en-US" dirty="0"/>
          </a:p>
        </p:txBody>
      </p:sp>
      <p:sp>
        <p:nvSpPr>
          <p:cNvPr id="11" name="AutoShape 2" descr="\|a-b\|_{2}={\sqrt  {\sum _{i}(a_{i}-b_{i})^{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2051720" y="3789040"/>
            <a:ext cx="2028825" cy="409575"/>
          </a:xfrm>
          <a:prstGeom prst="rect">
            <a:avLst/>
          </a:prstGeom>
        </p:spPr>
      </p:pic>
      <p:pic>
        <p:nvPicPr>
          <p:cNvPr id="13" name="Picture 12"/>
          <p:cNvPicPr>
            <a:picLocks noChangeAspect="1"/>
          </p:cNvPicPr>
          <p:nvPr/>
        </p:nvPicPr>
        <p:blipFill>
          <a:blip r:embed="rId4"/>
          <a:stretch>
            <a:fillRect/>
          </a:stretch>
        </p:blipFill>
        <p:spPr>
          <a:xfrm>
            <a:off x="2051720" y="4459075"/>
            <a:ext cx="1828800" cy="314325"/>
          </a:xfrm>
          <a:prstGeom prst="rect">
            <a:avLst/>
          </a:prstGeom>
        </p:spPr>
      </p:pic>
    </p:spTree>
    <p:extLst>
      <p:ext uri="{BB962C8B-B14F-4D97-AF65-F5344CB8AC3E}">
        <p14:creationId xmlns:p14="http://schemas.microsoft.com/office/powerpoint/2010/main" val="3009815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Grp="1" noChangeAspect="1" noChangeArrowheads="1"/>
          </p:cNvPicPr>
          <p:nvPr>
            <p:ph idx="1"/>
          </p:nvPr>
        </p:nvPicPr>
        <p:blipFill>
          <a:blip r:embed="rId2"/>
          <a:stretch>
            <a:fillRect/>
          </a:stretch>
        </p:blipFill>
        <p:spPr bwMode="auto">
          <a:xfrm>
            <a:off x="914400" y="1772817"/>
            <a:ext cx="7766045" cy="3925178"/>
          </a:xfrm>
          <a:prstGeom prst="rect">
            <a:avLst/>
          </a:prstGeom>
          <a:noFill/>
          <a:ln w="9525">
            <a:noFill/>
            <a:miter lim="800000"/>
            <a:headEnd/>
            <a:tailEnd/>
          </a:ln>
          <a:effectLst/>
        </p:spPr>
      </p:pic>
      <p:sp>
        <p:nvSpPr>
          <p:cNvPr id="2" name="Rectangle 1"/>
          <p:cNvSpPr/>
          <p:nvPr/>
        </p:nvSpPr>
        <p:spPr>
          <a:xfrm>
            <a:off x="6156176" y="1772817"/>
            <a:ext cx="2524269" cy="43204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616" y="2132856"/>
            <a:ext cx="3829050" cy="3829050"/>
          </a:xfrm>
          <a:prstGeom prst="rect">
            <a:avLst/>
          </a:prstGeom>
        </p:spPr>
      </p:pic>
      <p:sp>
        <p:nvSpPr>
          <p:cNvPr id="5" name="TextBox 4"/>
          <p:cNvSpPr txBox="1"/>
          <p:nvPr/>
        </p:nvSpPr>
        <p:spPr>
          <a:xfrm>
            <a:off x="467544" y="620688"/>
            <a:ext cx="8064896" cy="369332"/>
          </a:xfrm>
          <a:prstGeom prst="rect">
            <a:avLst/>
          </a:prstGeom>
          <a:noFill/>
        </p:spPr>
        <p:txBody>
          <a:bodyPr wrap="square" rtlCol="0">
            <a:spAutoFit/>
          </a:bodyPr>
          <a:lstStyle/>
          <a:p>
            <a:r>
              <a:rPr lang="en-US" dirty="0" smtClean="0"/>
              <a:t>MANHATTAN VS EUCLIDEAN DISTANCE</a:t>
            </a:r>
            <a:endParaRPr lang="en-US" dirty="0"/>
          </a:p>
        </p:txBody>
      </p:sp>
    </p:spTree>
    <p:extLst>
      <p:ext uri="{BB962C8B-B14F-4D97-AF65-F5344CB8AC3E}">
        <p14:creationId xmlns:p14="http://schemas.microsoft.com/office/powerpoint/2010/main" val="33260682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ELBOW METHOD</a:t>
            </a:r>
            <a:endParaRPr lang="en-US" dirty="0"/>
          </a:p>
        </p:txBody>
      </p:sp>
      <p:pic>
        <p:nvPicPr>
          <p:cNvPr id="4" name="Content Placeholder 3"/>
          <p:cNvPicPr>
            <a:picLocks noGrp="1" noChangeAspect="1"/>
          </p:cNvPicPr>
          <p:nvPr>
            <p:ph idx="1"/>
          </p:nvPr>
        </p:nvPicPr>
        <p:blipFill>
          <a:blip r:embed="rId2"/>
          <a:stretch>
            <a:fillRect/>
          </a:stretch>
        </p:blipFill>
        <p:spPr>
          <a:xfrm>
            <a:off x="662899" y="1690689"/>
            <a:ext cx="4972050" cy="3257550"/>
          </a:xfrm>
          <a:prstGeom prst="rect">
            <a:avLst/>
          </a:prstGeom>
        </p:spPr>
      </p:pic>
    </p:spTree>
    <p:extLst>
      <p:ext uri="{BB962C8B-B14F-4D97-AF65-F5344CB8AC3E}">
        <p14:creationId xmlns:p14="http://schemas.microsoft.com/office/powerpoint/2010/main" val="28747268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a:t>
            </a:r>
            <a:endParaRPr lang="en-IN" dirty="0"/>
          </a:p>
        </p:txBody>
      </p:sp>
      <p:sp>
        <p:nvSpPr>
          <p:cNvPr id="3" name="Content Placeholder 2"/>
          <p:cNvSpPr>
            <a:spLocks noGrp="1"/>
          </p:cNvSpPr>
          <p:nvPr>
            <p:ph idx="1"/>
          </p:nvPr>
        </p:nvSpPr>
        <p:spPr/>
        <p:txBody>
          <a:bodyPr/>
          <a:lstStyle/>
          <a:p>
            <a:r>
              <a:rPr lang="en-IN" dirty="0"/>
              <a:t>A </a:t>
            </a:r>
            <a:r>
              <a:rPr lang="en-IN" b="1" dirty="0"/>
              <a:t>decision tree</a:t>
            </a:r>
            <a:r>
              <a:rPr lang="en-IN" dirty="0"/>
              <a:t> is a decision support tool that uses a tree-like graph or model of decisions and their possible consequences, including chance event outcomes, resource costs, and utility. It is one way to display an algorithm that only contains conditional control statements</a:t>
            </a:r>
          </a:p>
        </p:txBody>
      </p:sp>
    </p:spTree>
    <p:extLst>
      <p:ext uri="{BB962C8B-B14F-4D97-AF65-F5344CB8AC3E}">
        <p14:creationId xmlns:p14="http://schemas.microsoft.com/office/powerpoint/2010/main" val="187738800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 –Key Points</a:t>
            </a:r>
            <a:endParaRPr lang="en-IN" dirty="0"/>
          </a:p>
        </p:txBody>
      </p:sp>
      <p:sp>
        <p:nvSpPr>
          <p:cNvPr id="3" name="Content Placeholder 2"/>
          <p:cNvSpPr>
            <a:spLocks noGrp="1"/>
          </p:cNvSpPr>
          <p:nvPr>
            <p:ph idx="1"/>
          </p:nvPr>
        </p:nvSpPr>
        <p:spPr/>
        <p:txBody>
          <a:bodyPr>
            <a:normAutofit/>
          </a:bodyPr>
          <a:lstStyle/>
          <a:p>
            <a:r>
              <a:rPr lang="en-IN" dirty="0" smtClean="0"/>
              <a:t>Works for both Categorical and Continuous Variables</a:t>
            </a:r>
          </a:p>
          <a:p>
            <a:r>
              <a:rPr lang="en-IN" dirty="0" smtClean="0"/>
              <a:t>Categorical Decision Tree :</a:t>
            </a:r>
          </a:p>
          <a:p>
            <a:pPr>
              <a:buNone/>
            </a:pPr>
            <a:r>
              <a:rPr lang="en-IN" dirty="0" smtClean="0"/>
              <a:t>   Decision </a:t>
            </a:r>
            <a:r>
              <a:rPr lang="en-IN" dirty="0"/>
              <a:t>Tree which has categorical target variable then it called as categorical variable decision </a:t>
            </a:r>
            <a:r>
              <a:rPr lang="en-IN" dirty="0" smtClean="0"/>
              <a:t>tree</a:t>
            </a:r>
          </a:p>
          <a:p>
            <a:r>
              <a:rPr lang="en-IN" dirty="0" smtClean="0"/>
              <a:t> Continuous Decision </a:t>
            </a:r>
            <a:r>
              <a:rPr lang="en-IN" dirty="0" err="1" smtClean="0"/>
              <a:t>Tree:</a:t>
            </a:r>
            <a:r>
              <a:rPr lang="en-IN" dirty="0" err="1"/>
              <a:t>Decision</a:t>
            </a:r>
            <a:r>
              <a:rPr lang="en-IN" dirty="0"/>
              <a:t> Tree has continuous target variable then it is called as Continuous Variable Decision Tree.</a:t>
            </a:r>
          </a:p>
        </p:txBody>
      </p:sp>
    </p:spTree>
    <p:extLst>
      <p:ext uri="{BB962C8B-B14F-4D97-AF65-F5344CB8AC3E}">
        <p14:creationId xmlns:p14="http://schemas.microsoft.com/office/powerpoint/2010/main" val="421536549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s://www.analyticsvidhya.com/wp-content/uploads/2015/01/Decision_Tree_2.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8" name="AutoShape 4" descr="https://www.analyticsvidhya.com/wp-content/uploads/2015/01/Decision_Tree_2.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2"/>
          <a:srcRect/>
          <a:stretch>
            <a:fillRect/>
          </a:stretch>
        </p:blipFill>
        <p:spPr bwMode="auto">
          <a:xfrm>
            <a:off x="857224" y="2000240"/>
            <a:ext cx="5638800" cy="3152775"/>
          </a:xfrm>
          <a:prstGeom prst="rect">
            <a:avLst/>
          </a:prstGeom>
          <a:noFill/>
          <a:ln w="9525">
            <a:noFill/>
            <a:miter lim="800000"/>
            <a:headEnd/>
            <a:tailEnd/>
          </a:ln>
          <a:effectLst/>
        </p:spPr>
      </p:pic>
      <p:sp>
        <p:nvSpPr>
          <p:cNvPr id="8" name="Title 1"/>
          <p:cNvSpPr>
            <a:spLocks noGrp="1"/>
          </p:cNvSpPr>
          <p:nvPr>
            <p:ph type="title"/>
          </p:nvPr>
        </p:nvSpPr>
        <p:spPr/>
        <p:txBody>
          <a:bodyPr/>
          <a:lstStyle/>
          <a:p>
            <a:r>
              <a:rPr lang="en-IN" dirty="0" smtClean="0"/>
              <a:t>Concepts</a:t>
            </a:r>
            <a:endParaRPr lang="en-IN" dirty="0"/>
          </a:p>
        </p:txBody>
      </p:sp>
      <p:sp>
        <p:nvSpPr>
          <p:cNvPr id="9" name="Rectangle 8"/>
          <p:cNvSpPr/>
          <p:nvPr/>
        </p:nvSpPr>
        <p:spPr>
          <a:xfrm>
            <a:off x="714348" y="5286388"/>
            <a:ext cx="4572000" cy="923330"/>
          </a:xfrm>
          <a:prstGeom prst="rect">
            <a:avLst/>
          </a:prstGeom>
        </p:spPr>
        <p:txBody>
          <a:bodyPr>
            <a:spAutoFit/>
          </a:bodyPr>
          <a:lstStyle/>
          <a:p>
            <a:r>
              <a:rPr lang="en-IN" b="1" dirty="0"/>
              <a:t>Pruning: </a:t>
            </a:r>
            <a:r>
              <a:rPr lang="en-IN" dirty="0"/>
              <a:t>When we remove sub-nodes of a decision node, this process is called pruning. You can say opposite process of splitting.</a:t>
            </a:r>
          </a:p>
        </p:txBody>
      </p:sp>
      <p:sp>
        <p:nvSpPr>
          <p:cNvPr id="10" name="Rectangle 9"/>
          <p:cNvSpPr/>
          <p:nvPr/>
        </p:nvSpPr>
        <p:spPr>
          <a:xfrm>
            <a:off x="4929190" y="5429264"/>
            <a:ext cx="4000528" cy="1200329"/>
          </a:xfrm>
          <a:prstGeom prst="rect">
            <a:avLst/>
          </a:prstGeom>
        </p:spPr>
        <p:txBody>
          <a:bodyPr wrap="square">
            <a:spAutoFit/>
          </a:bodyPr>
          <a:lstStyle/>
          <a:p>
            <a:r>
              <a:rPr lang="en-IN" b="1" dirty="0"/>
              <a:t>Parent and Child Node: </a:t>
            </a:r>
            <a:r>
              <a:rPr lang="en-IN" dirty="0"/>
              <a:t>A node, which is divided into sub-nodes is called parent node of sub-nodes where as sub-nodes are the child of parent node.</a:t>
            </a:r>
          </a:p>
        </p:txBody>
      </p:sp>
    </p:spTree>
    <p:extLst>
      <p:ext uri="{BB962C8B-B14F-4D97-AF65-F5344CB8AC3E}">
        <p14:creationId xmlns:p14="http://schemas.microsoft.com/office/powerpoint/2010/main" val="201672626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 Down Approach </a:t>
            </a:r>
            <a:endParaRPr lang="en-IN" dirty="0"/>
          </a:p>
        </p:txBody>
      </p:sp>
      <p:sp>
        <p:nvSpPr>
          <p:cNvPr id="3" name="Content Placeholder 2"/>
          <p:cNvSpPr>
            <a:spLocks noGrp="1"/>
          </p:cNvSpPr>
          <p:nvPr>
            <p:ph idx="1"/>
          </p:nvPr>
        </p:nvSpPr>
        <p:spPr/>
        <p:txBody>
          <a:bodyPr/>
          <a:lstStyle/>
          <a:p>
            <a:r>
              <a:rPr lang="en-IN" dirty="0" smtClean="0"/>
              <a:t>It begins at the top of the tree and then successively splits the predictor variable .Each split is indicated by two new branches further down on the tree. </a:t>
            </a:r>
          </a:p>
          <a:p>
            <a:r>
              <a:rPr lang="en-IN" dirty="0" smtClean="0"/>
              <a:t> It is greedy because at each step of the tree-building process, the best split is made at that particular step, rather than looking ahead and picking a split that will lead to a better tree in some future step.</a:t>
            </a:r>
            <a:endParaRPr lang="en-IN" dirty="0"/>
          </a:p>
        </p:txBody>
      </p:sp>
    </p:spTree>
    <p:extLst>
      <p:ext uri="{BB962C8B-B14F-4D97-AF65-F5344CB8AC3E}">
        <p14:creationId xmlns:p14="http://schemas.microsoft.com/office/powerpoint/2010/main" val="1268568507"/>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Supervised Learning</a:t>
            </a:r>
            <a:endParaRPr lang="en-IN" dirty="0"/>
          </a:p>
        </p:txBody>
      </p:sp>
      <p:sp>
        <p:nvSpPr>
          <p:cNvPr id="4" name="Content Placeholder 3"/>
          <p:cNvSpPr>
            <a:spLocks noGrp="1"/>
          </p:cNvSpPr>
          <p:nvPr>
            <p:ph idx="10"/>
          </p:nvPr>
        </p:nvSpPr>
        <p:spPr>
          <a:xfrm>
            <a:off x="1835696" y="1069514"/>
            <a:ext cx="6984776" cy="5455830"/>
          </a:xfrm>
        </p:spPr>
        <p:txBody>
          <a:bodyPr/>
          <a:lstStyle/>
          <a:p>
            <a:pPr marL="285750" indent="-285750">
              <a:buFont typeface="Wingdings" panose="05000000000000000000" pitchFamily="2" charset="2"/>
              <a:buChar char="Ø"/>
            </a:pPr>
            <a:endParaRPr lang="en-IN" sz="2200" dirty="0" smtClean="0"/>
          </a:p>
          <a:p>
            <a:pPr marL="285750" indent="-285750" algn="just" latinLnBrk="0">
              <a:buFont typeface="Wingdings" panose="05000000000000000000" pitchFamily="2" charset="2"/>
              <a:buChar char="Ø"/>
            </a:pPr>
            <a:r>
              <a:rPr lang="en-IN" sz="2200" dirty="0" smtClean="0"/>
              <a:t>Variables under study can be split into 2 groups: explanatory variables and dependent variables</a:t>
            </a:r>
          </a:p>
          <a:p>
            <a:pPr marL="285750" indent="-285750" algn="just">
              <a:buFont typeface="Wingdings" panose="05000000000000000000" pitchFamily="2" charset="2"/>
              <a:buChar char="Ø"/>
            </a:pPr>
            <a:r>
              <a:rPr lang="en-IN" sz="2200" dirty="0" smtClean="0"/>
              <a:t>Target is to specify a relationship between these two variables</a:t>
            </a:r>
          </a:p>
          <a:p>
            <a:pPr marL="285750" indent="-285750" algn="just" latinLnBrk="0">
              <a:buFont typeface="Wingdings" panose="05000000000000000000" pitchFamily="2" charset="2"/>
              <a:buChar char="Ø"/>
            </a:pPr>
            <a:r>
              <a:rPr lang="en-IN" sz="2200" dirty="0" smtClean="0"/>
              <a:t>The relationship is obtained by analysing the training data</a:t>
            </a:r>
          </a:p>
          <a:p>
            <a:pPr marL="285750" indent="-285750" algn="just" latinLnBrk="0">
              <a:buFont typeface="Wingdings" panose="05000000000000000000" pitchFamily="2" charset="2"/>
              <a:buChar char="Ø"/>
            </a:pPr>
            <a:r>
              <a:rPr lang="en-IN" sz="2200" dirty="0" smtClean="0"/>
              <a:t>Example: </a:t>
            </a:r>
            <a:r>
              <a:rPr lang="en-IN" sz="2200" dirty="0"/>
              <a:t>Prediction of revenue for a planned new store </a:t>
            </a:r>
            <a:endParaRPr lang="en-IN" sz="2200" dirty="0" smtClean="0"/>
          </a:p>
          <a:p>
            <a:pPr marL="285750" indent="-285750" algn="just" latinLnBrk="0">
              <a:buFont typeface="Wingdings" panose="05000000000000000000" pitchFamily="2" charset="2"/>
              <a:buChar char="Ø"/>
            </a:pPr>
            <a:r>
              <a:rPr lang="en-IN" sz="2200" dirty="0" smtClean="0"/>
              <a:t>Explanatory variables: Store size, Location etc.</a:t>
            </a:r>
          </a:p>
          <a:p>
            <a:pPr marL="285750" indent="-285750" algn="just" latinLnBrk="0">
              <a:buFont typeface="Wingdings" panose="05000000000000000000" pitchFamily="2" charset="2"/>
              <a:buChar char="Ø"/>
            </a:pPr>
            <a:r>
              <a:rPr lang="en-IN" sz="2200" dirty="0" smtClean="0"/>
              <a:t>Dependent variable: Revenue</a:t>
            </a:r>
          </a:p>
          <a:p>
            <a:pPr marL="285750" indent="-285750" algn="just" latinLnBrk="0">
              <a:buFont typeface="Wingdings" panose="05000000000000000000" pitchFamily="2" charset="2"/>
              <a:buChar char="Ø"/>
            </a:pPr>
            <a:r>
              <a:rPr lang="en-IN" sz="2200" dirty="0" smtClean="0"/>
              <a:t>Training Data: Data from existing stores</a:t>
            </a:r>
            <a:endParaRPr lang="en-IN" sz="2200" dirty="0"/>
          </a:p>
          <a:p>
            <a:pPr marL="285750" indent="-285750" algn="just" latinLnBrk="0">
              <a:buFont typeface="Wingdings" panose="05000000000000000000" pitchFamily="2" charset="2"/>
              <a:buChar char="Ø"/>
            </a:pPr>
            <a:endParaRPr lang="en-IN" sz="2200" dirty="0"/>
          </a:p>
        </p:txBody>
      </p:sp>
    </p:spTree>
    <p:extLst>
      <p:ext uri="{BB962C8B-B14F-4D97-AF65-F5344CB8AC3E}">
        <p14:creationId xmlns:p14="http://schemas.microsoft.com/office/powerpoint/2010/main" val="3976635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down)">
                                      <p:cBhvr>
                                        <p:cTn id="10" dur="500"/>
                                        <p:tgtEl>
                                          <p:spTgt spid="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down)">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down)">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wipe(down)">
                                      <p:cBhvr>
                                        <p:cTn id="23" dur="500"/>
                                        <p:tgtEl>
                                          <p:spTgt spid="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wipe(down)">
                                      <p:cBhvr>
                                        <p:cTn id="28" dur="500"/>
                                        <p:tgtEl>
                                          <p:spTgt spid="4">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Effect transition="in" filter="wipe(down)">
                                      <p:cBhvr>
                                        <p:cTn id="33"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Unsupervised Learning</a:t>
            </a:r>
            <a:endParaRPr lang="en-IN" dirty="0"/>
          </a:p>
        </p:txBody>
      </p:sp>
      <p:sp>
        <p:nvSpPr>
          <p:cNvPr id="4" name="Content Placeholder 3"/>
          <p:cNvSpPr>
            <a:spLocks noGrp="1"/>
          </p:cNvSpPr>
          <p:nvPr>
            <p:ph idx="10"/>
          </p:nvPr>
        </p:nvSpPr>
        <p:spPr>
          <a:xfrm>
            <a:off x="1835696" y="1069514"/>
            <a:ext cx="6984776" cy="5455830"/>
          </a:xfrm>
        </p:spPr>
        <p:txBody>
          <a:bodyPr/>
          <a:lstStyle/>
          <a:p>
            <a:pPr marL="285750" indent="-285750">
              <a:buFont typeface="Wingdings" panose="05000000000000000000" pitchFamily="2" charset="2"/>
              <a:buChar char="Ø"/>
            </a:pPr>
            <a:endParaRPr lang="en-IN" sz="2200" dirty="0" smtClean="0"/>
          </a:p>
          <a:p>
            <a:pPr marL="285750" indent="-285750" algn="just" latinLnBrk="0">
              <a:buFont typeface="Wingdings" panose="05000000000000000000" pitchFamily="2" charset="2"/>
              <a:buChar char="Ø"/>
            </a:pPr>
            <a:r>
              <a:rPr lang="en-IN" sz="2200" dirty="0" smtClean="0"/>
              <a:t>No distinct dependent variable</a:t>
            </a:r>
          </a:p>
          <a:p>
            <a:pPr marL="285750" indent="-285750" algn="just" latinLnBrk="0">
              <a:buFont typeface="Wingdings" panose="05000000000000000000" pitchFamily="2" charset="2"/>
              <a:buChar char="Ø"/>
            </a:pPr>
            <a:r>
              <a:rPr lang="en-IN" sz="2200" dirty="0" smtClean="0"/>
              <a:t>All variables are treated the same way</a:t>
            </a:r>
          </a:p>
          <a:p>
            <a:pPr marL="285750" indent="-285750" algn="just">
              <a:buFont typeface="Wingdings" panose="05000000000000000000" pitchFamily="2" charset="2"/>
              <a:buChar char="Ø"/>
            </a:pPr>
            <a:r>
              <a:rPr lang="en-IN" sz="2200" dirty="0" smtClean="0"/>
              <a:t>Target is to find patterns in data</a:t>
            </a:r>
          </a:p>
          <a:p>
            <a:pPr marL="285750" indent="-285750" algn="just" latinLnBrk="0">
              <a:buFont typeface="Wingdings" panose="05000000000000000000" pitchFamily="2" charset="2"/>
              <a:buChar char="Ø"/>
            </a:pPr>
            <a:r>
              <a:rPr lang="en-IN" sz="2200" dirty="0" smtClean="0"/>
              <a:t>Example: Segmenting customers into distinct groups</a:t>
            </a:r>
            <a:endParaRPr lang="en-IN" sz="2200" dirty="0"/>
          </a:p>
        </p:txBody>
      </p:sp>
    </p:spTree>
    <p:extLst>
      <p:ext uri="{BB962C8B-B14F-4D97-AF65-F5344CB8AC3E}">
        <p14:creationId xmlns:p14="http://schemas.microsoft.com/office/powerpoint/2010/main" val="1379787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down)">
                                      <p:cBhvr>
                                        <p:cTn id="7" dur="500"/>
                                        <p:tgtEl>
                                          <p:spTgt spid="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wipe(down)">
                                      <p:cBhvr>
                                        <p:cTn id="10" dur="500"/>
                                        <p:tgtEl>
                                          <p:spTgt spid="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wipe(down)">
                                      <p:cBhvr>
                                        <p:cTn id="13" dur="500"/>
                                        <p:tgtEl>
                                          <p:spTgt spid="4">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down)">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 fitting vs Overfitting</a:t>
            </a:r>
            <a:endParaRPr lang="en-US" dirty="0"/>
          </a:p>
        </p:txBody>
      </p:sp>
      <p:pic>
        <p:nvPicPr>
          <p:cNvPr id="5" name="Content Placeholder 4"/>
          <p:cNvPicPr>
            <a:picLocks noGrp="1" noChangeAspect="1"/>
          </p:cNvPicPr>
          <p:nvPr>
            <p:ph idx="10"/>
          </p:nvPr>
        </p:nvPicPr>
        <p:blipFill>
          <a:blip r:embed="rId2"/>
          <a:stretch>
            <a:fillRect/>
          </a:stretch>
        </p:blipFill>
        <p:spPr>
          <a:xfrm>
            <a:off x="2133600" y="2139262"/>
            <a:ext cx="6564313" cy="3558964"/>
          </a:xfrm>
          <a:prstGeom prst="rect">
            <a:avLst/>
          </a:prstGeom>
        </p:spPr>
      </p:pic>
    </p:spTree>
    <p:extLst>
      <p:ext uri="{BB962C8B-B14F-4D97-AF65-F5344CB8AC3E}">
        <p14:creationId xmlns:p14="http://schemas.microsoft.com/office/powerpoint/2010/main" val="1538856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Bias vs Variance</a:t>
            </a:r>
            <a:endParaRPr lang="en-US" dirty="0"/>
          </a:p>
        </p:txBody>
      </p:sp>
      <p:sp>
        <p:nvSpPr>
          <p:cNvPr id="4" name="Content Placeholder 3"/>
          <p:cNvSpPr>
            <a:spLocks noGrp="1"/>
          </p:cNvSpPr>
          <p:nvPr>
            <p:ph idx="10"/>
          </p:nvPr>
        </p:nvSpPr>
        <p:spPr>
          <a:xfrm>
            <a:off x="2134072" y="1844825"/>
            <a:ext cx="2869976" cy="1872208"/>
          </a:xfrm>
        </p:spPr>
        <p:txBody>
          <a:bodyPr/>
          <a:lstStyle/>
          <a:p>
            <a:r>
              <a:rPr lang="en-US" dirty="0" smtClean="0"/>
              <a:t>High Bias -</a:t>
            </a:r>
          </a:p>
          <a:p>
            <a:endParaRPr lang="en-US" dirty="0"/>
          </a:p>
          <a:p>
            <a:r>
              <a:rPr lang="en-US" dirty="0" smtClean="0"/>
              <a:t>Pays very little attention to data </a:t>
            </a:r>
          </a:p>
          <a:p>
            <a:r>
              <a:rPr lang="en-US" dirty="0" smtClean="0"/>
              <a:t>High error on training data </a:t>
            </a:r>
          </a:p>
          <a:p>
            <a:r>
              <a:rPr lang="en-US" dirty="0" smtClean="0"/>
              <a:t>Few features used </a:t>
            </a:r>
          </a:p>
          <a:p>
            <a:r>
              <a:rPr lang="en-US" dirty="0" smtClean="0"/>
              <a:t>Very inferior model</a:t>
            </a:r>
          </a:p>
          <a:p>
            <a:endParaRPr lang="en-US" dirty="0"/>
          </a:p>
        </p:txBody>
      </p:sp>
      <p:sp>
        <p:nvSpPr>
          <p:cNvPr id="5" name="Content Placeholder 3"/>
          <p:cNvSpPr>
            <a:spLocks noGrp="1"/>
          </p:cNvSpPr>
          <p:nvPr>
            <p:ph idx="10"/>
          </p:nvPr>
        </p:nvSpPr>
        <p:spPr>
          <a:xfrm>
            <a:off x="5724128" y="1700808"/>
            <a:ext cx="2869976" cy="1872208"/>
          </a:xfrm>
        </p:spPr>
        <p:txBody>
          <a:bodyPr/>
          <a:lstStyle/>
          <a:p>
            <a:r>
              <a:rPr lang="en-US" dirty="0" smtClean="0"/>
              <a:t>High Variance </a:t>
            </a:r>
          </a:p>
          <a:p>
            <a:endParaRPr lang="en-US" dirty="0"/>
          </a:p>
          <a:p>
            <a:r>
              <a:rPr lang="en-US" dirty="0" smtClean="0"/>
              <a:t>Pays too much attention</a:t>
            </a:r>
          </a:p>
          <a:p>
            <a:r>
              <a:rPr lang="en-US" dirty="0" smtClean="0"/>
              <a:t>Too accurate in train</a:t>
            </a:r>
          </a:p>
          <a:p>
            <a:r>
              <a:rPr lang="en-US" dirty="0" smtClean="0"/>
              <a:t>Poor accuracy in test</a:t>
            </a:r>
          </a:p>
          <a:p>
            <a:r>
              <a:rPr lang="en-US" dirty="0" smtClean="0"/>
              <a:t>Very superior model</a:t>
            </a:r>
          </a:p>
          <a:p>
            <a:endParaRPr lang="en-US" dirty="0"/>
          </a:p>
        </p:txBody>
      </p:sp>
      <p:sp>
        <p:nvSpPr>
          <p:cNvPr id="6" name="TextBox 5"/>
          <p:cNvSpPr txBox="1"/>
          <p:nvPr/>
        </p:nvSpPr>
        <p:spPr>
          <a:xfrm>
            <a:off x="2411760" y="5085184"/>
            <a:ext cx="5904656" cy="923330"/>
          </a:xfrm>
          <a:prstGeom prst="rect">
            <a:avLst/>
          </a:prstGeom>
          <a:noFill/>
        </p:spPr>
        <p:txBody>
          <a:bodyPr wrap="square" rtlCol="0">
            <a:spAutoFit/>
          </a:bodyPr>
          <a:lstStyle/>
          <a:p>
            <a:r>
              <a:rPr lang="en-US" dirty="0" smtClean="0"/>
              <a:t>Low Bias and High Variance –Overfitting</a:t>
            </a:r>
          </a:p>
          <a:p>
            <a:r>
              <a:rPr lang="en-US" dirty="0" smtClean="0"/>
              <a:t>High Bias and Low Variance -Under fitting</a:t>
            </a:r>
          </a:p>
          <a:p>
            <a:endParaRPr lang="en-US" dirty="0"/>
          </a:p>
        </p:txBody>
      </p:sp>
    </p:spTree>
    <p:extLst>
      <p:ext uri="{BB962C8B-B14F-4D97-AF65-F5344CB8AC3E}">
        <p14:creationId xmlns:p14="http://schemas.microsoft.com/office/powerpoint/2010/main" val="692720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Grp="1" noChangeAspect="1" noChangeArrowheads="1"/>
          </p:cNvPicPr>
          <p:nvPr>
            <p:ph idx="1"/>
          </p:nvPr>
        </p:nvPicPr>
        <p:blipFill>
          <a:blip r:embed="rId2"/>
          <a:srcRect/>
          <a:stretch>
            <a:fillRect/>
          </a:stretch>
        </p:blipFill>
        <p:spPr bwMode="auto">
          <a:xfrm>
            <a:off x="357158" y="2285992"/>
            <a:ext cx="7724775" cy="3295650"/>
          </a:xfrm>
          <a:prstGeom prst="rect">
            <a:avLst/>
          </a:prstGeom>
          <a:noFill/>
          <a:ln w="9525">
            <a:noFill/>
            <a:miter lim="800000"/>
            <a:headEnd/>
            <a:tailEnd/>
          </a:ln>
          <a:effectLst/>
        </p:spPr>
      </p:pic>
      <p:sp>
        <p:nvSpPr>
          <p:cNvPr id="5" name="TextBox 4"/>
          <p:cNvSpPr txBox="1"/>
          <p:nvPr/>
        </p:nvSpPr>
        <p:spPr>
          <a:xfrm>
            <a:off x="571472" y="1785926"/>
            <a:ext cx="7786742" cy="646331"/>
          </a:xfrm>
          <a:prstGeom prst="rect">
            <a:avLst/>
          </a:prstGeom>
          <a:noFill/>
        </p:spPr>
        <p:txBody>
          <a:bodyPr wrap="square" rtlCol="0">
            <a:spAutoFit/>
          </a:bodyPr>
          <a:lstStyle/>
          <a:p>
            <a:r>
              <a:rPr lang="en-IN" dirty="0" smtClean="0"/>
              <a:t>Guess the Card your opponent has out of 52 cards .</a:t>
            </a:r>
          </a:p>
          <a:p>
            <a:r>
              <a:rPr lang="en-IN" dirty="0" smtClean="0"/>
              <a:t>Is the Card an Ace ?</a:t>
            </a:r>
            <a:endParaRPr lang="en-IN" dirty="0"/>
          </a:p>
        </p:txBody>
      </p:sp>
      <p:sp>
        <p:nvSpPr>
          <p:cNvPr id="2" name="Rectangle 1"/>
          <p:cNvSpPr/>
          <p:nvPr/>
        </p:nvSpPr>
        <p:spPr>
          <a:xfrm>
            <a:off x="5724128" y="2285992"/>
            <a:ext cx="2520280" cy="63895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190</a:t>
            </a:fld>
            <a:endParaRPr lang="en-US" dirty="0">
              <a:solidFill>
                <a:prstClr val="white"/>
              </a:solidFill>
            </a:endParaRPr>
          </a:p>
        </p:txBody>
      </p:sp>
      <p:sp>
        <p:nvSpPr>
          <p:cNvPr id="4" name="TextBox 3"/>
          <p:cNvSpPr txBox="1"/>
          <p:nvPr/>
        </p:nvSpPr>
        <p:spPr>
          <a:xfrm>
            <a:off x="467544" y="1628800"/>
            <a:ext cx="8496944" cy="5909310"/>
          </a:xfrm>
          <a:prstGeom prst="rect">
            <a:avLst/>
          </a:prstGeom>
          <a:noFill/>
        </p:spPr>
        <p:txBody>
          <a:bodyPr wrap="square" rtlCol="0">
            <a:spAutoFit/>
          </a:bodyPr>
          <a:lstStyle/>
          <a:p>
            <a:r>
              <a:rPr lang="en-US" dirty="0" smtClean="0"/>
              <a:t>Take any one data from Kaggle .</a:t>
            </a:r>
          </a:p>
          <a:p>
            <a:endParaRPr lang="en-US" dirty="0"/>
          </a:p>
          <a:p>
            <a:r>
              <a:rPr lang="en-US" dirty="0" smtClean="0"/>
              <a:t>Each Team can use a different data set </a:t>
            </a:r>
            <a:endParaRPr lang="en-US" dirty="0"/>
          </a:p>
          <a:p>
            <a:endParaRPr lang="en-US" dirty="0" smtClean="0"/>
          </a:p>
          <a:p>
            <a:r>
              <a:rPr lang="en-US" dirty="0" smtClean="0"/>
              <a:t>Understand about the data </a:t>
            </a:r>
          </a:p>
          <a:p>
            <a:endParaRPr lang="en-US" dirty="0"/>
          </a:p>
          <a:p>
            <a:r>
              <a:rPr lang="en-US" dirty="0" smtClean="0"/>
              <a:t>Explain about the Problem Statement </a:t>
            </a:r>
          </a:p>
          <a:p>
            <a:endParaRPr lang="en-US" dirty="0"/>
          </a:p>
          <a:p>
            <a:r>
              <a:rPr lang="en-US" dirty="0" smtClean="0"/>
              <a:t>Data Explorations </a:t>
            </a:r>
          </a:p>
          <a:p>
            <a:endParaRPr lang="en-US" dirty="0"/>
          </a:p>
          <a:p>
            <a:r>
              <a:rPr lang="en-US" dirty="0" smtClean="0"/>
              <a:t>Model Building and Validation Steps </a:t>
            </a:r>
          </a:p>
          <a:p>
            <a:endParaRPr lang="en-US" dirty="0"/>
          </a:p>
          <a:p>
            <a:r>
              <a:rPr lang="en-US" dirty="0" smtClean="0"/>
              <a:t>Dataset :</a:t>
            </a:r>
          </a:p>
          <a:p>
            <a:r>
              <a:rPr lang="en-US" dirty="0">
                <a:hlinkClick r:id="rId2"/>
              </a:rPr>
              <a:t>https://</a:t>
            </a:r>
            <a:r>
              <a:rPr lang="en-US" dirty="0" smtClean="0">
                <a:hlinkClick r:id="rId2"/>
              </a:rPr>
              <a:t>www.kaggle.com/c/ClaimPredictionChallenge</a:t>
            </a:r>
            <a:endParaRPr lang="en-US" dirty="0" smtClean="0"/>
          </a:p>
          <a:p>
            <a:endParaRPr lang="en-US" dirty="0"/>
          </a:p>
          <a:p>
            <a:r>
              <a:rPr lang="en-US" dirty="0" smtClean="0">
                <a:hlinkClick r:id="rId3"/>
              </a:rPr>
              <a:t>https://www.kaggle.com/c/santander-product-recommendation/</a:t>
            </a:r>
            <a:endParaRPr lang="en-US" dirty="0"/>
          </a:p>
          <a:p>
            <a:endParaRPr lang="en-US" dirty="0" smtClean="0"/>
          </a:p>
          <a:p>
            <a:endParaRPr lang="en-US" dirty="0"/>
          </a:p>
          <a:p>
            <a:endParaRPr lang="en-US" dirty="0" smtClean="0"/>
          </a:p>
          <a:p>
            <a:endParaRPr lang="en-US" dirty="0"/>
          </a:p>
          <a:p>
            <a:endParaRPr lang="en-US" dirty="0"/>
          </a:p>
        </p:txBody>
      </p:sp>
      <p:sp>
        <p:nvSpPr>
          <p:cNvPr id="5" name="TextBox 4"/>
          <p:cNvSpPr txBox="1"/>
          <p:nvPr/>
        </p:nvSpPr>
        <p:spPr>
          <a:xfrm>
            <a:off x="179512" y="332656"/>
            <a:ext cx="8568952" cy="369332"/>
          </a:xfrm>
          <a:prstGeom prst="rect">
            <a:avLst/>
          </a:prstGeom>
          <a:noFill/>
        </p:spPr>
        <p:txBody>
          <a:bodyPr wrap="square" rtlCol="0">
            <a:spAutoFit/>
          </a:bodyPr>
          <a:lstStyle/>
          <a:p>
            <a:r>
              <a:rPr lang="en-US" dirty="0" smtClean="0"/>
              <a:t> Case Study</a:t>
            </a:r>
            <a:endParaRPr lang="en-US" dirty="0"/>
          </a:p>
        </p:txBody>
      </p:sp>
    </p:spTree>
    <p:extLst>
      <p:ext uri="{BB962C8B-B14F-4D97-AF65-F5344CB8AC3E}">
        <p14:creationId xmlns:p14="http://schemas.microsoft.com/office/powerpoint/2010/main" val="110458608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191</a:t>
            </a:fld>
            <a:endParaRPr lang="en-US" dirty="0">
              <a:solidFill>
                <a:prstClr val="white"/>
              </a:solidFill>
            </a:endParaRPr>
          </a:p>
        </p:txBody>
      </p:sp>
      <p:sp>
        <p:nvSpPr>
          <p:cNvPr id="4" name="TextBox 3"/>
          <p:cNvSpPr txBox="1"/>
          <p:nvPr/>
        </p:nvSpPr>
        <p:spPr>
          <a:xfrm>
            <a:off x="248198" y="906602"/>
            <a:ext cx="7848872" cy="6186309"/>
          </a:xfrm>
          <a:prstGeom prst="rect">
            <a:avLst/>
          </a:prstGeom>
          <a:noFill/>
        </p:spPr>
        <p:txBody>
          <a:bodyPr wrap="square" rtlCol="0">
            <a:spAutoFit/>
          </a:bodyPr>
          <a:lstStyle/>
          <a:p>
            <a:r>
              <a:rPr lang="en-US" dirty="0" smtClean="0"/>
              <a:t>1.Mining Twitter tweets to identify the topics discussed</a:t>
            </a:r>
          </a:p>
          <a:p>
            <a:endParaRPr lang="en-US" dirty="0"/>
          </a:p>
          <a:p>
            <a:r>
              <a:rPr lang="en-US" dirty="0"/>
              <a:t>Reference :</a:t>
            </a:r>
            <a:r>
              <a:rPr lang="en-US" dirty="0">
                <a:hlinkClick r:id="rId2"/>
              </a:rPr>
              <a:t>https://</a:t>
            </a:r>
            <a:r>
              <a:rPr lang="en-US" dirty="0" smtClean="0">
                <a:hlinkClick r:id="rId2"/>
              </a:rPr>
              <a:t>www.kaggle.com/priyaananthram/sentiment-analysis-of-tweets</a:t>
            </a:r>
            <a:endParaRPr lang="en-US" dirty="0" smtClean="0"/>
          </a:p>
          <a:p>
            <a:endParaRPr lang="en-US" dirty="0"/>
          </a:p>
          <a:p>
            <a:r>
              <a:rPr lang="en-US" dirty="0">
                <a:hlinkClick r:id="rId3"/>
              </a:rPr>
              <a:t>https://www.kaggle.com/crowdflower/twitter-user-gender-classification</a:t>
            </a:r>
            <a:endParaRPr lang="en-US" dirty="0"/>
          </a:p>
          <a:p>
            <a:endParaRPr lang="en-US" dirty="0" smtClean="0"/>
          </a:p>
          <a:p>
            <a:endParaRPr lang="en-US" dirty="0" smtClean="0"/>
          </a:p>
          <a:p>
            <a:endParaRPr lang="en-US" dirty="0"/>
          </a:p>
          <a:p>
            <a:r>
              <a:rPr lang="en-US" dirty="0" smtClean="0"/>
              <a:t>2.Methodology to improve the Closure rate for a call center</a:t>
            </a:r>
          </a:p>
          <a:p>
            <a:endParaRPr lang="en-US" dirty="0"/>
          </a:p>
          <a:p>
            <a:r>
              <a:rPr lang="en-US" dirty="0" smtClean="0"/>
              <a:t>3.Product Recommendations </a:t>
            </a:r>
          </a:p>
          <a:p>
            <a:endParaRPr lang="en-US" dirty="0"/>
          </a:p>
          <a:p>
            <a:endParaRPr lang="en-US" dirty="0" smtClean="0"/>
          </a:p>
          <a:p>
            <a:endParaRPr lang="en-US" dirty="0"/>
          </a:p>
          <a:p>
            <a:r>
              <a:rPr lang="en-US" dirty="0" smtClean="0"/>
              <a:t>4.Using  Both Structured and Unstructured data for analysis with an Example</a:t>
            </a:r>
          </a:p>
          <a:p>
            <a:endParaRPr lang="en-US" dirty="0"/>
          </a:p>
          <a:p>
            <a:r>
              <a:rPr lang="en-US" dirty="0" smtClean="0"/>
              <a:t>Read through this case study completely available in kaggle website </a:t>
            </a:r>
          </a:p>
          <a:p>
            <a:r>
              <a:rPr lang="en-US" dirty="0">
                <a:hlinkClick r:id="rId4"/>
              </a:rPr>
              <a:t>https://</a:t>
            </a:r>
            <a:r>
              <a:rPr lang="en-US" dirty="0" smtClean="0">
                <a:hlinkClick r:id="rId4"/>
              </a:rPr>
              <a:t>www.kaggle.com/c/ClaimPredictionChallenge</a:t>
            </a:r>
            <a:endParaRPr lang="en-US" dirty="0" smtClean="0"/>
          </a:p>
          <a:p>
            <a:endParaRPr lang="en-US" dirty="0"/>
          </a:p>
          <a:p>
            <a:r>
              <a:rPr lang="en-US" dirty="0" smtClean="0"/>
              <a:t> </a:t>
            </a:r>
          </a:p>
          <a:p>
            <a:endParaRPr lang="en-US" dirty="0"/>
          </a:p>
        </p:txBody>
      </p:sp>
      <p:sp>
        <p:nvSpPr>
          <p:cNvPr id="5" name="Title 4"/>
          <p:cNvSpPr>
            <a:spLocks noGrp="1"/>
          </p:cNvSpPr>
          <p:nvPr>
            <p:ph type="title"/>
          </p:nvPr>
        </p:nvSpPr>
        <p:spPr/>
        <p:txBody>
          <a:bodyPr/>
          <a:lstStyle/>
          <a:p>
            <a:r>
              <a:rPr lang="en-US" dirty="0"/>
              <a:t> Case Study</a:t>
            </a:r>
            <a:endParaRPr lang="en-US" dirty="0"/>
          </a:p>
        </p:txBody>
      </p:sp>
    </p:spTree>
    <p:extLst>
      <p:ext uri="{BB962C8B-B14F-4D97-AF65-F5344CB8AC3E}">
        <p14:creationId xmlns:p14="http://schemas.microsoft.com/office/powerpoint/2010/main" val="13092644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192</a:t>
            </a:fld>
            <a:endParaRPr lang="en-US" dirty="0">
              <a:solidFill>
                <a:prstClr val="white"/>
              </a:solidFill>
            </a:endParaRPr>
          </a:p>
        </p:txBody>
      </p:sp>
      <p:sp>
        <p:nvSpPr>
          <p:cNvPr id="3" name="Title 2"/>
          <p:cNvSpPr>
            <a:spLocks noGrp="1"/>
          </p:cNvSpPr>
          <p:nvPr>
            <p:ph type="title"/>
          </p:nvPr>
        </p:nvSpPr>
        <p:spPr/>
        <p:txBody>
          <a:bodyPr/>
          <a:lstStyle/>
          <a:p>
            <a:r>
              <a:rPr lang="en-US" dirty="0" smtClean="0"/>
              <a:t>Key Points</a:t>
            </a:r>
            <a:endParaRPr lang="en-US" dirty="0"/>
          </a:p>
        </p:txBody>
      </p:sp>
      <p:sp>
        <p:nvSpPr>
          <p:cNvPr id="4" name="TextBox 3"/>
          <p:cNvSpPr txBox="1"/>
          <p:nvPr/>
        </p:nvSpPr>
        <p:spPr>
          <a:xfrm>
            <a:off x="342805" y="827400"/>
            <a:ext cx="8160388" cy="563231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Test and Validation Set</a:t>
            </a:r>
          </a:p>
          <a:p>
            <a:pPr marL="285750" indent="-285750">
              <a:buFont typeface="Arial" panose="020B0604020202020204" pitchFamily="34" charset="0"/>
              <a:buChar char="•"/>
            </a:pPr>
            <a:r>
              <a:rPr lang="en-US" dirty="0" smtClean="0"/>
              <a:t>Validating a Multiple Regression Model </a:t>
            </a:r>
          </a:p>
          <a:p>
            <a:pPr marL="285750" indent="-285750">
              <a:buFont typeface="Arial" panose="020B0604020202020204" pitchFamily="34" charset="0"/>
              <a:buChar char="•"/>
            </a:pPr>
            <a:r>
              <a:rPr lang="en-US" dirty="0" smtClean="0"/>
              <a:t>Steps in Building a decision tree</a:t>
            </a:r>
          </a:p>
          <a:p>
            <a:pPr marL="285750" indent="-285750">
              <a:buFont typeface="Arial" panose="020B0604020202020204" pitchFamily="34" charset="0"/>
              <a:buChar char="•"/>
            </a:pPr>
            <a:r>
              <a:rPr lang="en-US" dirty="0" smtClean="0"/>
              <a:t>Managing Large datasets in R</a:t>
            </a:r>
          </a:p>
          <a:p>
            <a:pPr marL="285750" indent="-285750">
              <a:buFont typeface="Arial" panose="020B0604020202020204" pitchFamily="34" charset="0"/>
              <a:buChar char="•"/>
            </a:pPr>
            <a:r>
              <a:rPr lang="en-US" dirty="0" smtClean="0"/>
              <a:t>Steps in building K-means clustering </a:t>
            </a:r>
          </a:p>
          <a:p>
            <a:pPr marL="285750" indent="-285750">
              <a:buFont typeface="Arial" panose="020B0604020202020204" pitchFamily="34" charset="0"/>
              <a:buChar char="•"/>
            </a:pPr>
            <a:r>
              <a:rPr lang="en-US" dirty="0" smtClean="0"/>
              <a:t>Difference between boosting and bagging</a:t>
            </a:r>
          </a:p>
          <a:p>
            <a:pPr marL="285750" indent="-285750">
              <a:buFont typeface="Arial" panose="020B0604020202020204" pitchFamily="34" charset="0"/>
              <a:buChar char="•"/>
            </a:pPr>
            <a:r>
              <a:rPr lang="en-US" dirty="0" smtClean="0"/>
              <a:t>Difference between hierarchical, K-means ,KNN</a:t>
            </a:r>
          </a:p>
          <a:p>
            <a:pPr marL="285750" indent="-285750">
              <a:buFont typeface="Arial" panose="020B0604020202020204" pitchFamily="34" charset="0"/>
              <a:buChar char="•"/>
            </a:pPr>
            <a:r>
              <a:rPr lang="en-US" dirty="0" smtClean="0"/>
              <a:t>Difference between Linear and Logistic Regression</a:t>
            </a:r>
          </a:p>
          <a:p>
            <a:pPr marL="285750" indent="-285750">
              <a:buFont typeface="Arial" panose="020B0604020202020204" pitchFamily="34" charset="0"/>
              <a:buChar char="•"/>
            </a:pPr>
            <a:r>
              <a:rPr lang="en-US" dirty="0" smtClean="0"/>
              <a:t>Correlation,Covariance,R square</a:t>
            </a:r>
          </a:p>
          <a:p>
            <a:pPr marL="285750" indent="-285750">
              <a:buFont typeface="Arial" panose="020B0604020202020204" pitchFamily="34" charset="0"/>
              <a:buChar char="•"/>
            </a:pPr>
            <a:r>
              <a:rPr lang="en-US" dirty="0" smtClean="0"/>
              <a:t>Model accuracy vs model performance explain the difference</a:t>
            </a:r>
          </a:p>
          <a:p>
            <a:pPr marL="285750" indent="-285750">
              <a:buFont typeface="Arial" panose="020B0604020202020204" pitchFamily="34" charset="0"/>
              <a:buChar char="•"/>
            </a:pPr>
            <a:r>
              <a:rPr lang="en-US" dirty="0" smtClean="0"/>
              <a:t>Classification vs regression</a:t>
            </a:r>
          </a:p>
          <a:p>
            <a:pPr marL="285750" indent="-285750">
              <a:buFont typeface="Arial" panose="020B0604020202020204" pitchFamily="34" charset="0"/>
              <a:buChar char="•"/>
            </a:pPr>
            <a:r>
              <a:rPr lang="en-US" dirty="0" smtClean="0"/>
              <a:t>Overfitting vs Under fitting &amp;Bias vs Variance </a:t>
            </a:r>
          </a:p>
          <a:p>
            <a:pPr marL="285750" indent="-285750">
              <a:buFont typeface="Arial" panose="020B0604020202020204" pitchFamily="34" charset="0"/>
              <a:buChar char="•"/>
            </a:pPr>
            <a:r>
              <a:rPr lang="en-US" dirty="0" smtClean="0"/>
              <a:t>Evaluating Logistic Regression Model</a:t>
            </a:r>
          </a:p>
          <a:p>
            <a:pPr marL="285750" indent="-285750">
              <a:buFont typeface="Arial" panose="020B0604020202020204" pitchFamily="34" charset="0"/>
              <a:buChar char="•"/>
            </a:pPr>
            <a:r>
              <a:rPr lang="en-US" dirty="0" smtClean="0"/>
              <a:t>Recommendation Systems Types and definition</a:t>
            </a:r>
          </a:p>
          <a:p>
            <a:pPr marL="285750" indent="-285750">
              <a:buFont typeface="Arial" panose="020B0604020202020204" pitchFamily="34" charset="0"/>
              <a:buChar char="•"/>
            </a:pPr>
            <a:r>
              <a:rPr lang="en-US" dirty="0" smtClean="0"/>
              <a:t>Normal Distribution</a:t>
            </a:r>
          </a:p>
          <a:p>
            <a:pPr marL="285750" indent="-285750">
              <a:buFont typeface="Arial" panose="020B0604020202020204" pitchFamily="34" charset="0"/>
              <a:buChar char="•"/>
            </a:pPr>
            <a:r>
              <a:rPr lang="en-US" dirty="0" smtClean="0"/>
              <a:t>Various steps involved in a text mining project</a:t>
            </a:r>
          </a:p>
          <a:p>
            <a:pPr marL="285750" indent="-285750">
              <a:buFont typeface="Arial" panose="020B0604020202020204" pitchFamily="34" charset="0"/>
              <a:buChar char="•"/>
            </a:pPr>
            <a:r>
              <a:rPr lang="en-US" dirty="0" smtClean="0"/>
              <a:t>Cite examples where false positive is important </a:t>
            </a:r>
          </a:p>
          <a:p>
            <a:pPr marL="285750" indent="-285750">
              <a:buFont typeface="Arial" panose="020B0604020202020204" pitchFamily="34" charset="0"/>
              <a:buChar char="•"/>
            </a:pPr>
            <a:r>
              <a:rPr lang="en-US" dirty="0" smtClean="0"/>
              <a:t>ROC Curve,Precision,Recall,Confusion Matrix</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16394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2AB80A-78BA-6B42-BA0D-B44ACF890F5A}" type="slidenum">
              <a:rPr lang="en-US" smtClean="0">
                <a:solidFill>
                  <a:prstClr val="white"/>
                </a:solidFill>
              </a:rPr>
              <a:pPr/>
              <a:t>193</a:t>
            </a:fld>
            <a:endParaRPr lang="en-US" dirty="0">
              <a:solidFill>
                <a:prstClr val="white"/>
              </a:solidFill>
            </a:endParaRPr>
          </a:p>
        </p:txBody>
      </p:sp>
      <p:sp>
        <p:nvSpPr>
          <p:cNvPr id="3" name="Title 2"/>
          <p:cNvSpPr>
            <a:spLocks noGrp="1"/>
          </p:cNvSpPr>
          <p:nvPr>
            <p:ph type="title"/>
          </p:nvPr>
        </p:nvSpPr>
        <p:spPr/>
        <p:txBody>
          <a:bodyPr/>
          <a:lstStyle/>
          <a:p>
            <a:r>
              <a:rPr lang="en-US" dirty="0" smtClean="0"/>
              <a:t>Question Paper Pattern</a:t>
            </a:r>
            <a:endParaRPr lang="en-US" dirty="0"/>
          </a:p>
        </p:txBody>
      </p:sp>
      <p:sp>
        <p:nvSpPr>
          <p:cNvPr id="4" name="TextBox 3"/>
          <p:cNvSpPr txBox="1"/>
          <p:nvPr/>
        </p:nvSpPr>
        <p:spPr>
          <a:xfrm>
            <a:off x="323528" y="1628800"/>
            <a:ext cx="7776864" cy="1477328"/>
          </a:xfrm>
          <a:prstGeom prst="rect">
            <a:avLst/>
          </a:prstGeom>
          <a:noFill/>
        </p:spPr>
        <p:txBody>
          <a:bodyPr wrap="square" rtlCol="0">
            <a:spAutoFit/>
          </a:bodyPr>
          <a:lstStyle/>
          <a:p>
            <a:r>
              <a:rPr lang="en-US" dirty="0" smtClean="0"/>
              <a:t>It would be a combination of Objective type questions ,Descriptive Type Questions .</a:t>
            </a:r>
          </a:p>
          <a:p>
            <a:endParaRPr lang="en-US" dirty="0"/>
          </a:p>
          <a:p>
            <a:r>
              <a:rPr lang="en-US" dirty="0" smtClean="0"/>
              <a:t>Do not forget read about the  cases we discussed in the Class</a:t>
            </a:r>
          </a:p>
          <a:p>
            <a:r>
              <a:rPr lang="en-US" dirty="0" smtClean="0"/>
              <a:t>And also additional cases as provided within the Power Point</a:t>
            </a:r>
            <a:endParaRPr lang="en-US" dirty="0"/>
          </a:p>
        </p:txBody>
      </p:sp>
    </p:spTree>
    <p:extLst>
      <p:ext uri="{BB962C8B-B14F-4D97-AF65-F5344CB8AC3E}">
        <p14:creationId xmlns:p14="http://schemas.microsoft.com/office/powerpoint/2010/main" val="126782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Decision Tree</a:t>
            </a:r>
            <a:endParaRPr lang="en-IN" dirty="0"/>
          </a:p>
        </p:txBody>
      </p:sp>
      <p:pic>
        <p:nvPicPr>
          <p:cNvPr id="23555" name="Picture 3"/>
          <p:cNvPicPr>
            <a:picLocks noChangeAspect="1" noChangeArrowheads="1"/>
          </p:cNvPicPr>
          <p:nvPr/>
        </p:nvPicPr>
        <p:blipFill>
          <a:blip r:embed="rId2"/>
          <a:srcRect/>
          <a:stretch>
            <a:fillRect/>
          </a:stretch>
        </p:blipFill>
        <p:spPr bwMode="auto">
          <a:xfrm>
            <a:off x="6215074" y="1785926"/>
            <a:ext cx="2819408" cy="352426"/>
          </a:xfrm>
          <a:prstGeom prst="rect">
            <a:avLst/>
          </a:prstGeom>
          <a:noFill/>
          <a:ln w="9525">
            <a:noFill/>
            <a:miter lim="800000"/>
            <a:headEnd/>
            <a:tailEnd/>
          </a:ln>
          <a:effectLst/>
        </p:spPr>
      </p:pic>
      <p:pic>
        <p:nvPicPr>
          <p:cNvPr id="23556" name="Picture 4"/>
          <p:cNvPicPr>
            <a:picLocks noChangeAspect="1" noChangeArrowheads="1"/>
          </p:cNvPicPr>
          <p:nvPr/>
        </p:nvPicPr>
        <p:blipFill>
          <a:blip r:embed="rId3"/>
          <a:srcRect/>
          <a:stretch>
            <a:fillRect/>
          </a:stretch>
        </p:blipFill>
        <p:spPr bwMode="auto">
          <a:xfrm>
            <a:off x="357158" y="1428736"/>
            <a:ext cx="8407899" cy="4812898"/>
          </a:xfrm>
          <a:prstGeom prst="rect">
            <a:avLst/>
          </a:prstGeom>
          <a:noFill/>
          <a:ln w="9525">
            <a:noFill/>
            <a:miter lim="800000"/>
            <a:headEnd/>
            <a:tailEnd/>
          </a:ln>
          <a:effectLst/>
        </p:spPr>
      </p:pic>
    </p:spTree>
    <p:extLst>
      <p:ext uri="{BB962C8B-B14F-4D97-AF65-F5344CB8AC3E}">
        <p14:creationId xmlns:p14="http://schemas.microsoft.com/office/powerpoint/2010/main" val="22811477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dirty="0"/>
          </a:p>
        </p:txBody>
      </p:sp>
      <p:pic>
        <p:nvPicPr>
          <p:cNvPr id="27650" name="Picture 2"/>
          <p:cNvPicPr>
            <a:picLocks noGrp="1" noChangeAspect="1" noChangeArrowheads="1"/>
          </p:cNvPicPr>
          <p:nvPr>
            <p:ph idx="1"/>
          </p:nvPr>
        </p:nvPicPr>
        <p:blipFill>
          <a:blip r:embed="rId2"/>
          <a:stretch>
            <a:fillRect/>
          </a:stretch>
        </p:blipFill>
        <p:spPr bwMode="auto">
          <a:xfrm>
            <a:off x="628650" y="2164103"/>
            <a:ext cx="7886700" cy="3674381"/>
          </a:xfrm>
          <a:prstGeom prst="rect">
            <a:avLst/>
          </a:prstGeom>
          <a:noFill/>
          <a:ln w="9525">
            <a:noFill/>
            <a:miter lim="800000"/>
            <a:headEnd/>
            <a:tailEnd/>
          </a:ln>
          <a:effectLst/>
        </p:spPr>
      </p:pic>
      <p:sp>
        <p:nvSpPr>
          <p:cNvPr id="2" name="Rectangle 1"/>
          <p:cNvSpPr/>
          <p:nvPr/>
        </p:nvSpPr>
        <p:spPr>
          <a:xfrm>
            <a:off x="5508104" y="1923235"/>
            <a:ext cx="3024336" cy="42564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6001088" y="2296017"/>
            <a:ext cx="2099303" cy="262413"/>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28674" name="Picture 2"/>
          <p:cNvPicPr>
            <a:picLocks noGrp="1" noChangeAspect="1" noChangeArrowheads="1"/>
          </p:cNvPicPr>
          <p:nvPr>
            <p:ph idx="1"/>
          </p:nvPr>
        </p:nvPicPr>
        <p:blipFill>
          <a:blip r:embed="rId2"/>
          <a:stretch>
            <a:fillRect/>
          </a:stretch>
        </p:blipFill>
        <p:spPr bwMode="auto">
          <a:xfrm>
            <a:off x="690562" y="2658269"/>
            <a:ext cx="7762875" cy="2686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29698" name="Picture 2"/>
          <p:cNvPicPr>
            <a:picLocks noGrp="1" noChangeAspect="1" noChangeArrowheads="1"/>
          </p:cNvPicPr>
          <p:nvPr>
            <p:ph idx="1"/>
          </p:nvPr>
        </p:nvPicPr>
        <p:blipFill>
          <a:blip r:embed="rId2"/>
          <a:srcRect/>
          <a:stretch>
            <a:fillRect/>
          </a:stretch>
        </p:blipFill>
        <p:spPr bwMode="auto">
          <a:xfrm>
            <a:off x="428596" y="1857364"/>
            <a:ext cx="8229600" cy="2145641"/>
          </a:xfrm>
          <a:prstGeom prst="rect">
            <a:avLst/>
          </a:prstGeom>
          <a:noFill/>
          <a:ln w="9525">
            <a:noFill/>
            <a:miter lim="800000"/>
            <a:headEnd/>
            <a:tailEnd/>
          </a:ln>
          <a:effectLst/>
        </p:spPr>
      </p:pic>
      <p:sp>
        <p:nvSpPr>
          <p:cNvPr id="5" name="TextBox 4"/>
          <p:cNvSpPr txBox="1"/>
          <p:nvPr/>
        </p:nvSpPr>
        <p:spPr>
          <a:xfrm>
            <a:off x="642910" y="4643446"/>
            <a:ext cx="7000924" cy="369332"/>
          </a:xfrm>
          <a:prstGeom prst="rect">
            <a:avLst/>
          </a:prstGeom>
          <a:noFill/>
        </p:spPr>
        <p:txBody>
          <a:bodyPr wrap="square" rtlCol="0">
            <a:spAutoFit/>
          </a:bodyPr>
          <a:lstStyle/>
          <a:p>
            <a:r>
              <a:rPr lang="en-IN" dirty="0" smtClean="0"/>
              <a:t>Information Gain is biased to attributes with more level ? </a:t>
            </a: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31746" name="Picture 2"/>
          <p:cNvPicPr>
            <a:picLocks noGrp="1" noChangeAspect="1" noChangeArrowheads="1"/>
          </p:cNvPicPr>
          <p:nvPr>
            <p:ph idx="1"/>
          </p:nvPr>
        </p:nvPicPr>
        <p:blipFill>
          <a:blip r:embed="rId2"/>
          <a:stretch>
            <a:fillRect/>
          </a:stretch>
        </p:blipFill>
        <p:spPr bwMode="auto">
          <a:xfrm>
            <a:off x="642937" y="2015331"/>
            <a:ext cx="7858125" cy="3971925"/>
          </a:xfrm>
          <a:prstGeom prst="rect">
            <a:avLst/>
          </a:prstGeom>
          <a:noFill/>
          <a:ln w="9525">
            <a:noFill/>
            <a:miter lim="800000"/>
            <a:headEnd/>
            <a:tailEnd/>
          </a:ln>
          <a:effectLst/>
        </p:spPr>
      </p:pic>
      <p:sp>
        <p:nvSpPr>
          <p:cNvPr id="2" name="Rectangle 1"/>
          <p:cNvSpPr/>
          <p:nvPr/>
        </p:nvSpPr>
        <p:spPr>
          <a:xfrm>
            <a:off x="6372200" y="1769502"/>
            <a:ext cx="2448272" cy="4353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868144" y="2082649"/>
            <a:ext cx="2808312" cy="36804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32770" name="Picture 2"/>
          <p:cNvPicPr>
            <a:picLocks noGrp="1" noChangeAspect="1" noChangeArrowheads="1"/>
          </p:cNvPicPr>
          <p:nvPr>
            <p:ph idx="1"/>
          </p:nvPr>
        </p:nvPicPr>
        <p:blipFill>
          <a:blip r:embed="rId2"/>
          <a:stretch>
            <a:fillRect/>
          </a:stretch>
        </p:blipFill>
        <p:spPr bwMode="auto">
          <a:xfrm>
            <a:off x="1076325" y="2886869"/>
            <a:ext cx="6991350" cy="2228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a:p>
        </p:txBody>
      </p:sp>
      <p:pic>
        <p:nvPicPr>
          <p:cNvPr id="30722" name="Picture 2"/>
          <p:cNvPicPr>
            <a:picLocks noGrp="1" noChangeAspect="1" noChangeArrowheads="1"/>
          </p:cNvPicPr>
          <p:nvPr>
            <p:ph idx="1"/>
          </p:nvPr>
        </p:nvPicPr>
        <p:blipFill>
          <a:blip r:embed="rId2"/>
          <a:srcRect/>
          <a:stretch>
            <a:fillRect/>
          </a:stretch>
        </p:blipFill>
        <p:spPr bwMode="auto">
          <a:xfrm>
            <a:off x="357158" y="1785926"/>
            <a:ext cx="7553325" cy="2066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11-14 at 2.11.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09600"/>
            <a:ext cx="8573247" cy="4343400"/>
          </a:xfrm>
          <a:prstGeom prst="rect">
            <a:avLst/>
          </a:prstGeom>
        </p:spPr>
      </p:pic>
      <p:sp>
        <p:nvSpPr>
          <p:cNvPr id="3" name="TextBox 2"/>
          <p:cNvSpPr txBox="1"/>
          <p:nvPr/>
        </p:nvSpPr>
        <p:spPr>
          <a:xfrm>
            <a:off x="2895600" y="76200"/>
            <a:ext cx="4265411" cy="461665"/>
          </a:xfrm>
          <a:prstGeom prst="rect">
            <a:avLst/>
          </a:prstGeom>
          <a:noFill/>
        </p:spPr>
        <p:txBody>
          <a:bodyPr wrap="none" rtlCol="0">
            <a:spAutoFit/>
          </a:bodyPr>
          <a:lstStyle/>
          <a:p>
            <a:r>
              <a:rPr lang="en-US" b="1" dirty="0" smtClean="0">
                <a:solidFill>
                  <a:srgbClr val="FF0000"/>
                </a:solidFill>
              </a:rPr>
              <a:t>Key figure in machine learning</a:t>
            </a:r>
            <a:endParaRPr lang="en-US" b="1" dirty="0">
              <a:solidFill>
                <a:srgbClr val="FF0000"/>
              </a:solidFill>
            </a:endParaRPr>
          </a:p>
        </p:txBody>
      </p:sp>
      <p:sp>
        <p:nvSpPr>
          <p:cNvPr id="4" name="TextBox 3"/>
          <p:cNvSpPr txBox="1"/>
          <p:nvPr/>
        </p:nvSpPr>
        <p:spPr>
          <a:xfrm>
            <a:off x="990600" y="5105400"/>
            <a:ext cx="5352773" cy="707886"/>
          </a:xfrm>
          <a:prstGeom prst="rect">
            <a:avLst/>
          </a:prstGeom>
          <a:noFill/>
        </p:spPr>
        <p:txBody>
          <a:bodyPr wrap="none" rtlCol="0">
            <a:spAutoFit/>
          </a:bodyPr>
          <a:lstStyle/>
          <a:p>
            <a:r>
              <a:rPr lang="en-US" sz="2000" b="1" dirty="0" smtClean="0">
                <a:solidFill>
                  <a:srgbClr val="3333CC"/>
                </a:solidFill>
              </a:rPr>
              <a:t>Note: with larger and larger trees,</a:t>
            </a:r>
          </a:p>
          <a:p>
            <a:r>
              <a:rPr lang="en-US" sz="2000" b="1" dirty="0" smtClean="0">
                <a:solidFill>
                  <a:srgbClr val="3333CC"/>
                </a:solidFill>
              </a:rPr>
              <a:t>we just do better and better on the training set!</a:t>
            </a:r>
            <a:endParaRPr lang="en-US" sz="2000" b="1" dirty="0">
              <a:solidFill>
                <a:srgbClr val="3333CC"/>
              </a:solidFill>
            </a:endParaRPr>
          </a:p>
        </p:txBody>
      </p:sp>
      <p:sp>
        <p:nvSpPr>
          <p:cNvPr id="5" name="TextBox 4"/>
          <p:cNvSpPr txBox="1"/>
          <p:nvPr/>
        </p:nvSpPr>
        <p:spPr>
          <a:xfrm>
            <a:off x="5943600" y="1447800"/>
            <a:ext cx="2058176" cy="1015663"/>
          </a:xfrm>
          <a:prstGeom prst="rect">
            <a:avLst/>
          </a:prstGeom>
          <a:noFill/>
        </p:spPr>
        <p:txBody>
          <a:bodyPr wrap="none" rtlCol="0">
            <a:spAutoFit/>
          </a:bodyPr>
          <a:lstStyle/>
          <a:p>
            <a:r>
              <a:rPr lang="en-US" sz="2000" dirty="0" smtClean="0"/>
              <a:t>We set tree size as </a:t>
            </a:r>
          </a:p>
          <a:p>
            <a:r>
              <a:rPr lang="en-US" sz="2000" dirty="0" smtClean="0"/>
              <a:t>a parameter in our</a:t>
            </a:r>
          </a:p>
          <a:p>
            <a:r>
              <a:rPr lang="en-US" sz="2000" dirty="0" smtClean="0"/>
              <a:t>DT learning alg.</a:t>
            </a:r>
            <a:endParaRPr lang="en-US" sz="2000" dirty="0"/>
          </a:p>
        </p:txBody>
      </p:sp>
      <p:sp>
        <p:nvSpPr>
          <p:cNvPr id="6" name="TextBox 5"/>
          <p:cNvSpPr txBox="1"/>
          <p:nvPr/>
        </p:nvSpPr>
        <p:spPr>
          <a:xfrm>
            <a:off x="1371600" y="5867400"/>
            <a:ext cx="6193072" cy="461665"/>
          </a:xfrm>
          <a:prstGeom prst="rect">
            <a:avLst/>
          </a:prstGeom>
          <a:noFill/>
        </p:spPr>
        <p:txBody>
          <a:bodyPr wrap="none" rtlCol="0">
            <a:spAutoFit/>
          </a:bodyPr>
          <a:lstStyle/>
          <a:p>
            <a:r>
              <a:rPr lang="en-US" dirty="0" smtClean="0"/>
              <a:t>But note the performance on the validation set…</a:t>
            </a:r>
            <a:endParaRPr lang="en-US" dirty="0"/>
          </a:p>
        </p:txBody>
      </p:sp>
      <p:sp>
        <p:nvSpPr>
          <p:cNvPr id="7" name="TextBox 6"/>
          <p:cNvSpPr txBox="1"/>
          <p:nvPr/>
        </p:nvSpPr>
        <p:spPr>
          <a:xfrm>
            <a:off x="4114800" y="4572000"/>
            <a:ext cx="1136449" cy="400110"/>
          </a:xfrm>
          <a:prstGeom prst="rect">
            <a:avLst/>
          </a:prstGeom>
          <a:solidFill>
            <a:schemeClr val="accent3"/>
          </a:solidFill>
        </p:spPr>
        <p:txBody>
          <a:bodyPr wrap="none" rtlCol="0">
            <a:spAutoFit/>
          </a:bodyPr>
          <a:lstStyle/>
          <a:p>
            <a:r>
              <a:rPr lang="en-US" sz="2000" b="1" dirty="0" smtClean="0">
                <a:solidFill>
                  <a:srgbClr val="FF0000"/>
                </a:solidFill>
              </a:rPr>
              <a:t>Tree size</a:t>
            </a:r>
            <a:endParaRPr lang="en-US" sz="2000" b="1" dirty="0">
              <a:solidFill>
                <a:srgbClr val="FF0000"/>
              </a:solidFill>
            </a:endParaRPr>
          </a:p>
        </p:txBody>
      </p:sp>
      <p:sp>
        <p:nvSpPr>
          <p:cNvPr id="8" name="TextBox 7"/>
          <p:cNvSpPr txBox="1"/>
          <p:nvPr/>
        </p:nvSpPr>
        <p:spPr>
          <a:xfrm rot="16200000">
            <a:off x="737142" y="2261143"/>
            <a:ext cx="1326004" cy="400110"/>
          </a:xfrm>
          <a:prstGeom prst="rect">
            <a:avLst/>
          </a:prstGeom>
          <a:solidFill>
            <a:schemeClr val="accent3"/>
          </a:solidFill>
        </p:spPr>
        <p:txBody>
          <a:bodyPr wrap="none" rtlCol="0">
            <a:spAutoFit/>
          </a:bodyPr>
          <a:lstStyle/>
          <a:p>
            <a:r>
              <a:rPr lang="en-US" sz="2000" b="1" dirty="0" smtClean="0">
                <a:solidFill>
                  <a:srgbClr val="FF0000"/>
                </a:solidFill>
              </a:rPr>
              <a:t>Error rate</a:t>
            </a:r>
            <a:endParaRPr lang="en-US" sz="2000" b="1" dirty="0">
              <a:solidFill>
                <a:srgbClr val="FF0000"/>
              </a:solidFill>
            </a:endParaRPr>
          </a:p>
        </p:txBody>
      </p:sp>
      <p:sp>
        <p:nvSpPr>
          <p:cNvPr id="9" name="TextBox 8"/>
          <p:cNvSpPr txBox="1"/>
          <p:nvPr/>
        </p:nvSpPr>
        <p:spPr>
          <a:xfrm>
            <a:off x="5334000" y="3733800"/>
            <a:ext cx="3057297" cy="461665"/>
          </a:xfrm>
          <a:prstGeom prst="rect">
            <a:avLst/>
          </a:prstGeom>
          <a:noFill/>
        </p:spPr>
        <p:txBody>
          <a:bodyPr wrap="none" rtlCol="0">
            <a:spAutoFit/>
          </a:bodyPr>
          <a:lstStyle/>
          <a:p>
            <a:r>
              <a:rPr lang="en-US" b="1" dirty="0" err="1" smtClean="0">
                <a:solidFill>
                  <a:srgbClr val="FF0000"/>
                </a:solidFill>
              </a:rPr>
              <a:t>Overfitting</a:t>
            </a:r>
            <a:r>
              <a:rPr lang="en-US" b="1" dirty="0">
                <a:solidFill>
                  <a:srgbClr val="FF0000"/>
                </a:solidFill>
              </a:rPr>
              <a:t> </a:t>
            </a:r>
            <a:r>
              <a:rPr lang="en-US" b="1" dirty="0" smtClean="0">
                <a:solidFill>
                  <a:srgbClr val="FF0000"/>
                </a:solidFill>
              </a:rPr>
              <a:t>kicks in…</a:t>
            </a:r>
            <a:endParaRPr lang="en-US" b="1" dirty="0">
              <a:solidFill>
                <a:srgbClr val="FF0000"/>
              </a:solidFill>
            </a:endParaRPr>
          </a:p>
        </p:txBody>
      </p:sp>
      <p:sp>
        <p:nvSpPr>
          <p:cNvPr id="10" name="Up Arrow 9"/>
          <p:cNvSpPr/>
          <p:nvPr/>
        </p:nvSpPr>
        <p:spPr>
          <a:xfrm rot="9758824">
            <a:off x="4731040" y="2392895"/>
            <a:ext cx="457200" cy="164720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352800" y="1824335"/>
            <a:ext cx="2286954" cy="461665"/>
          </a:xfrm>
          <a:prstGeom prst="rect">
            <a:avLst/>
          </a:prstGeom>
          <a:noFill/>
        </p:spPr>
        <p:txBody>
          <a:bodyPr wrap="none" rtlCol="0">
            <a:spAutoFit/>
          </a:bodyPr>
          <a:lstStyle/>
          <a:p>
            <a:r>
              <a:rPr lang="en-US" dirty="0" smtClean="0"/>
              <a:t>Optimal tree size</a:t>
            </a:r>
            <a:endParaRPr lang="en-US" dirty="0"/>
          </a:p>
        </p:txBody>
      </p:sp>
      <p:sp>
        <p:nvSpPr>
          <p:cNvPr id="12" name="Rectangle 11"/>
          <p:cNvSpPr/>
          <p:nvPr/>
        </p:nvSpPr>
        <p:spPr>
          <a:xfrm>
            <a:off x="4876800" y="4495800"/>
            <a:ext cx="4572000" cy="830997"/>
          </a:xfrm>
          <a:prstGeom prst="rect">
            <a:avLst/>
          </a:prstGeom>
        </p:spPr>
        <p:txBody>
          <a:bodyPr>
            <a:spAutoFit/>
          </a:bodyPr>
          <a:lstStyle/>
          <a:p>
            <a:pPr lvl="2"/>
            <a:r>
              <a:rPr lang="en-US" dirty="0" err="1"/>
              <a:t>error</a:t>
            </a:r>
            <a:r>
              <a:rPr lang="en-US" baseline="-25000" dirty="0" err="1"/>
              <a:t>T</a:t>
            </a:r>
            <a:r>
              <a:rPr lang="en-US" dirty="0"/>
              <a:t>(h) &lt; </a:t>
            </a:r>
            <a:r>
              <a:rPr lang="en-US" dirty="0" err="1"/>
              <a:t>error</a:t>
            </a:r>
            <a:r>
              <a:rPr lang="en-US" baseline="-25000" dirty="0" err="1"/>
              <a:t>T</a:t>
            </a:r>
            <a:r>
              <a:rPr lang="en-US" dirty="0"/>
              <a:t>(h</a:t>
            </a:r>
            <a:r>
              <a:rPr lang="ja-JP" altLang="en-US" dirty="0">
                <a:latin typeface="Arial"/>
              </a:rPr>
              <a:t>’</a:t>
            </a:r>
            <a:r>
              <a:rPr lang="en-US" dirty="0"/>
              <a:t>) but </a:t>
            </a:r>
          </a:p>
          <a:p>
            <a:pPr lvl="2"/>
            <a:r>
              <a:rPr lang="en-US" dirty="0" err="1"/>
              <a:t>error</a:t>
            </a:r>
            <a:r>
              <a:rPr lang="en-US" baseline="-25000" dirty="0" err="1"/>
              <a:t>D</a:t>
            </a:r>
            <a:r>
              <a:rPr lang="en-US" dirty="0"/>
              <a:t>(h) &gt; </a:t>
            </a:r>
            <a:r>
              <a:rPr lang="en-US" dirty="0" err="1"/>
              <a:t>error</a:t>
            </a:r>
            <a:r>
              <a:rPr lang="en-US" baseline="-25000" dirty="0" err="1"/>
              <a:t>D</a:t>
            </a:r>
            <a:r>
              <a:rPr lang="en-US" dirty="0"/>
              <a:t>(h</a:t>
            </a:r>
            <a:r>
              <a:rPr lang="ja-JP" altLang="en-US" dirty="0">
                <a:latin typeface="Arial"/>
              </a:rPr>
              <a:t>’</a:t>
            </a:r>
            <a:r>
              <a:rPr lang="en-US" dirty="0"/>
              <a:t>)  </a:t>
            </a:r>
          </a:p>
        </p:txBody>
      </p:sp>
    </p:spTree>
    <p:extLst>
      <p:ext uri="{BB962C8B-B14F-4D97-AF65-F5344CB8AC3E}">
        <p14:creationId xmlns:p14="http://schemas.microsoft.com/office/powerpoint/2010/main" val="13614792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ppt_x"/>
                                          </p:val>
                                        </p:tav>
                                        <p:tav tm="100000">
                                          <p:val>
                                            <p:strVal val="#ppt_x"/>
                                          </p:val>
                                        </p:tav>
                                      </p:tavLst>
                                    </p:anim>
                                    <p:anim calcmode="lin" valueType="num">
                                      <p:cBhvr additive="base">
                                        <p:cTn id="4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Issues by Over fitting Models –Decision Tree</a:t>
            </a:r>
            <a:endParaRPr lang="en-IN" dirty="0"/>
          </a:p>
        </p:txBody>
      </p:sp>
      <p:sp>
        <p:nvSpPr>
          <p:cNvPr id="3" name="Subtitle 2"/>
          <p:cNvSpPr>
            <a:spLocks noGrp="1"/>
          </p:cNvSpPr>
          <p:nvPr>
            <p:ph type="subTitle" idx="1"/>
          </p:nvPr>
        </p:nvSpPr>
        <p:spPr/>
        <p:txBody>
          <a:bodyPr/>
          <a:lstStyle/>
          <a:p>
            <a:endParaRPr lang="en-I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404813" y="1395413"/>
            <a:ext cx="8334375" cy="4067175"/>
          </a:xfrm>
          <a:prstGeom prst="rect">
            <a:avLst/>
          </a:prstGeom>
          <a:noFill/>
          <a:ln w="9525">
            <a:noFill/>
            <a:miter lim="800000"/>
            <a:headEnd/>
            <a:tailEnd/>
          </a:ln>
          <a:effectLst/>
        </p:spPr>
      </p:pic>
      <p:sp>
        <p:nvSpPr>
          <p:cNvPr id="2" name="Rectangle 1"/>
          <p:cNvSpPr/>
          <p:nvPr/>
        </p:nvSpPr>
        <p:spPr>
          <a:xfrm>
            <a:off x="6300192" y="1430762"/>
            <a:ext cx="2664296" cy="5760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srcRect/>
          <a:stretch>
            <a:fillRect/>
          </a:stretch>
        </p:blipFill>
        <p:spPr bwMode="auto">
          <a:xfrm>
            <a:off x="1233488" y="1762125"/>
            <a:ext cx="6677025" cy="3333750"/>
          </a:xfrm>
          <a:prstGeom prst="rect">
            <a:avLst/>
          </a:prstGeom>
          <a:noFill/>
          <a:ln w="9525">
            <a:noFill/>
            <a:miter lim="800000"/>
            <a:headEnd/>
            <a:tailEnd/>
          </a:ln>
          <a:effectLst/>
        </p:spPr>
      </p:pic>
      <p:sp>
        <p:nvSpPr>
          <p:cNvPr id="2" name="Rectangle 1"/>
          <p:cNvSpPr/>
          <p:nvPr/>
        </p:nvSpPr>
        <p:spPr>
          <a:xfrm>
            <a:off x="6732240" y="1628800"/>
            <a:ext cx="1584176" cy="4320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IN" dirty="0"/>
          </a:p>
        </p:txBody>
      </p:sp>
      <p:pic>
        <p:nvPicPr>
          <p:cNvPr id="24579" name="Picture 3"/>
          <p:cNvPicPr>
            <a:picLocks noChangeAspect="1" noChangeArrowheads="1"/>
          </p:cNvPicPr>
          <p:nvPr/>
        </p:nvPicPr>
        <p:blipFill>
          <a:blip r:embed="rId2"/>
          <a:srcRect/>
          <a:stretch>
            <a:fillRect/>
          </a:stretch>
        </p:blipFill>
        <p:spPr bwMode="auto">
          <a:xfrm>
            <a:off x="828675" y="1985963"/>
            <a:ext cx="7486650" cy="2886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819150" y="1371600"/>
            <a:ext cx="75057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476250" y="1409700"/>
            <a:ext cx="8191500" cy="4038600"/>
          </a:xfrm>
          <a:prstGeom prst="rect">
            <a:avLst/>
          </a:prstGeom>
          <a:noFill/>
          <a:ln w="9525">
            <a:noFill/>
            <a:miter lim="800000"/>
            <a:headEnd/>
            <a:tailEnd/>
          </a:ln>
          <a:effectLst/>
        </p:spPr>
      </p:pic>
      <p:sp>
        <p:nvSpPr>
          <p:cNvPr id="2" name="Rectangle 1"/>
          <p:cNvSpPr/>
          <p:nvPr/>
        </p:nvSpPr>
        <p:spPr>
          <a:xfrm>
            <a:off x="6156176" y="1409700"/>
            <a:ext cx="2511574" cy="50713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542925" y="1257300"/>
            <a:ext cx="8058150" cy="4343400"/>
          </a:xfrm>
          <a:prstGeom prst="rect">
            <a:avLst/>
          </a:prstGeom>
          <a:noFill/>
          <a:ln w="9525">
            <a:noFill/>
            <a:miter lim="800000"/>
            <a:headEnd/>
            <a:tailEnd/>
          </a:ln>
          <a:effectLst/>
        </p:spPr>
      </p:pic>
      <p:sp>
        <p:nvSpPr>
          <p:cNvPr id="2" name="Rectangle 1"/>
          <p:cNvSpPr/>
          <p:nvPr/>
        </p:nvSpPr>
        <p:spPr>
          <a:xfrm>
            <a:off x="6228184" y="1257300"/>
            <a:ext cx="2372891" cy="7315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571500" y="1366838"/>
            <a:ext cx="8001000" cy="4124325"/>
          </a:xfrm>
          <a:prstGeom prst="rect">
            <a:avLst/>
          </a:prstGeom>
          <a:noFill/>
          <a:ln w="9525">
            <a:noFill/>
            <a:miter lim="800000"/>
            <a:headEnd/>
            <a:tailEnd/>
          </a:ln>
          <a:effectLst/>
        </p:spPr>
      </p:pic>
      <p:sp>
        <p:nvSpPr>
          <p:cNvPr id="2" name="Rectangle 1"/>
          <p:cNvSpPr/>
          <p:nvPr/>
        </p:nvSpPr>
        <p:spPr>
          <a:xfrm>
            <a:off x="6156176" y="1268760"/>
            <a:ext cx="2416324" cy="6480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561975" y="1395413"/>
            <a:ext cx="8020050" cy="4067175"/>
          </a:xfrm>
          <a:prstGeom prst="rect">
            <a:avLst/>
          </a:prstGeom>
          <a:noFill/>
          <a:ln w="9525">
            <a:noFill/>
            <a:miter lim="800000"/>
            <a:headEnd/>
            <a:tailEnd/>
          </a:ln>
          <a:effectLst/>
        </p:spPr>
      </p:pic>
      <p:sp>
        <p:nvSpPr>
          <p:cNvPr id="2" name="Rectangle 1"/>
          <p:cNvSpPr/>
          <p:nvPr/>
        </p:nvSpPr>
        <p:spPr>
          <a:xfrm>
            <a:off x="6228184" y="1395413"/>
            <a:ext cx="2353841" cy="44941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srcRect/>
          <a:stretch>
            <a:fillRect/>
          </a:stretch>
        </p:blipFill>
        <p:spPr bwMode="auto">
          <a:xfrm>
            <a:off x="571500" y="1266825"/>
            <a:ext cx="8001000" cy="4324350"/>
          </a:xfrm>
          <a:prstGeom prst="rect">
            <a:avLst/>
          </a:prstGeom>
          <a:noFill/>
          <a:ln w="9525">
            <a:noFill/>
            <a:miter lim="800000"/>
            <a:headEnd/>
            <a:tailEnd/>
          </a:ln>
          <a:effectLst/>
        </p:spPr>
      </p:pic>
      <p:sp>
        <p:nvSpPr>
          <p:cNvPr id="2" name="Rectangle 1"/>
          <p:cNvSpPr/>
          <p:nvPr/>
        </p:nvSpPr>
        <p:spPr>
          <a:xfrm>
            <a:off x="3851920" y="1484784"/>
            <a:ext cx="4720580" cy="72008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srcRect/>
          <a:stretch>
            <a:fillRect/>
          </a:stretch>
        </p:blipFill>
        <p:spPr bwMode="auto">
          <a:xfrm>
            <a:off x="447675" y="1276350"/>
            <a:ext cx="8248650" cy="4305300"/>
          </a:xfrm>
          <a:prstGeom prst="rect">
            <a:avLst/>
          </a:prstGeom>
          <a:noFill/>
          <a:ln w="9525">
            <a:noFill/>
            <a:miter lim="800000"/>
            <a:headEnd/>
            <a:tailEnd/>
          </a:ln>
          <a:effectLst/>
        </p:spPr>
      </p:pic>
      <p:sp>
        <p:nvSpPr>
          <p:cNvPr id="2" name="Rectangle 1"/>
          <p:cNvSpPr/>
          <p:nvPr/>
        </p:nvSpPr>
        <p:spPr>
          <a:xfrm>
            <a:off x="6012160" y="1412776"/>
            <a:ext cx="2592288" cy="64807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a:stretch>
            <a:fillRect/>
          </a:stretch>
        </p:blipFill>
        <p:spPr bwMode="auto">
          <a:xfrm>
            <a:off x="319088" y="1433513"/>
            <a:ext cx="8505825" cy="3990975"/>
          </a:xfrm>
          <a:prstGeom prst="rect">
            <a:avLst/>
          </a:prstGeom>
          <a:noFill/>
          <a:ln w="9525">
            <a:noFill/>
            <a:miter lim="800000"/>
            <a:headEnd/>
            <a:tailEnd/>
          </a:ln>
          <a:effectLst/>
        </p:spPr>
      </p:pic>
      <p:sp>
        <p:nvSpPr>
          <p:cNvPr id="2" name="Rectangle 1"/>
          <p:cNvSpPr/>
          <p:nvPr/>
        </p:nvSpPr>
        <p:spPr>
          <a:xfrm>
            <a:off x="5940152" y="1268760"/>
            <a:ext cx="2448272" cy="5760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714375" y="1309688"/>
            <a:ext cx="7715250" cy="4238625"/>
          </a:xfrm>
          <a:prstGeom prst="rect">
            <a:avLst/>
          </a:prstGeom>
          <a:noFill/>
          <a:ln w="9525">
            <a:noFill/>
            <a:miter lim="800000"/>
            <a:headEnd/>
            <a:tailEnd/>
          </a:ln>
          <a:effectLst/>
        </p:spPr>
      </p:pic>
      <p:sp>
        <p:nvSpPr>
          <p:cNvPr id="2" name="Rectangle 1"/>
          <p:cNvSpPr/>
          <p:nvPr/>
        </p:nvSpPr>
        <p:spPr>
          <a:xfrm>
            <a:off x="6012160" y="1484784"/>
            <a:ext cx="2417465" cy="50405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585788" y="1495425"/>
            <a:ext cx="7972425" cy="3867150"/>
          </a:xfrm>
          <a:prstGeom prst="rect">
            <a:avLst/>
          </a:prstGeom>
          <a:noFill/>
          <a:ln w="9525">
            <a:noFill/>
            <a:miter lim="800000"/>
            <a:headEnd/>
            <a:tailEnd/>
          </a:ln>
          <a:effectLst/>
        </p:spPr>
      </p:pic>
      <p:sp>
        <p:nvSpPr>
          <p:cNvPr id="2" name="Rectangle 1"/>
          <p:cNvSpPr/>
          <p:nvPr/>
        </p:nvSpPr>
        <p:spPr>
          <a:xfrm>
            <a:off x="6271236" y="1495425"/>
            <a:ext cx="2258021" cy="2053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p:cNvSpPr/>
          <p:nvPr/>
        </p:nvSpPr>
        <p:spPr>
          <a:xfrm>
            <a:off x="4644008" y="1598116"/>
            <a:ext cx="3885249" cy="5347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a:t>
            </a:r>
            <a:endParaRPr lang="en-IN" dirty="0"/>
          </a:p>
        </p:txBody>
      </p:sp>
      <p:sp>
        <p:nvSpPr>
          <p:cNvPr id="3" name="Content Placeholder 2"/>
          <p:cNvSpPr>
            <a:spLocks noGrp="1"/>
          </p:cNvSpPr>
          <p:nvPr>
            <p:ph idx="1"/>
          </p:nvPr>
        </p:nvSpPr>
        <p:spPr/>
        <p:txBody>
          <a:bodyPr/>
          <a:lstStyle/>
          <a:p>
            <a:r>
              <a:rPr lang="en-IN" dirty="0"/>
              <a:t>A </a:t>
            </a:r>
            <a:r>
              <a:rPr lang="en-IN" b="1" dirty="0"/>
              <a:t>decision tree</a:t>
            </a:r>
            <a:r>
              <a:rPr lang="en-IN" dirty="0"/>
              <a:t> is a decision support tool that uses a tree-like graph or model of decisions and their possible consequences, including chance event outcomes, resource costs, and utility. It is one way to display an algorithm that only contains conditional control statements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srcRect/>
          <a:stretch>
            <a:fillRect/>
          </a:stretch>
        </p:blipFill>
        <p:spPr bwMode="auto">
          <a:xfrm>
            <a:off x="433388" y="1652588"/>
            <a:ext cx="8277225" cy="3552825"/>
          </a:xfrm>
          <a:prstGeom prst="rect">
            <a:avLst/>
          </a:prstGeom>
          <a:noFill/>
          <a:ln w="9525">
            <a:noFill/>
            <a:miter lim="800000"/>
            <a:headEnd/>
            <a:tailEnd/>
          </a:ln>
          <a:effectLst/>
        </p:spPr>
      </p:pic>
      <p:pic>
        <p:nvPicPr>
          <p:cNvPr id="2" name="Picture 1"/>
          <p:cNvPicPr>
            <a:picLocks noChangeAspect="1"/>
          </p:cNvPicPr>
          <p:nvPr/>
        </p:nvPicPr>
        <p:blipFill>
          <a:blip r:embed="rId3"/>
          <a:stretch>
            <a:fillRect/>
          </a:stretch>
        </p:blipFill>
        <p:spPr>
          <a:xfrm>
            <a:off x="6300191" y="1404938"/>
            <a:ext cx="2410421" cy="4953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557213" y="1281113"/>
            <a:ext cx="8029575" cy="4295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srcRect/>
          <a:stretch>
            <a:fillRect/>
          </a:stretch>
        </p:blipFill>
        <p:spPr bwMode="auto">
          <a:xfrm>
            <a:off x="728663" y="1700213"/>
            <a:ext cx="7686675" cy="3457575"/>
          </a:xfrm>
          <a:prstGeom prst="rect">
            <a:avLst/>
          </a:prstGeom>
          <a:noFill/>
          <a:ln w="9525">
            <a:noFill/>
            <a:miter lim="800000"/>
            <a:headEnd/>
            <a:tailEnd/>
          </a:ln>
          <a:effectLst/>
        </p:spPr>
      </p:pic>
      <p:sp>
        <p:nvSpPr>
          <p:cNvPr id="2" name="TextBox 1"/>
          <p:cNvSpPr txBox="1"/>
          <p:nvPr/>
        </p:nvSpPr>
        <p:spPr>
          <a:xfrm>
            <a:off x="728663" y="620688"/>
            <a:ext cx="6795665" cy="369332"/>
          </a:xfrm>
          <a:prstGeom prst="rect">
            <a:avLst/>
          </a:prstGeom>
          <a:noFill/>
        </p:spPr>
        <p:txBody>
          <a:bodyPr wrap="square" rtlCol="0">
            <a:spAutoFit/>
          </a:bodyPr>
          <a:lstStyle/>
          <a:p>
            <a:r>
              <a:rPr lang="en-US" dirty="0" smtClean="0"/>
              <a:t>NET FLIX CONTEST</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a:stretch>
            <a:fillRect/>
          </a:stretch>
        </p:blipFill>
        <p:spPr bwMode="auto">
          <a:xfrm>
            <a:off x="833438" y="1452563"/>
            <a:ext cx="7477125" cy="3952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685800" y="1323975"/>
            <a:ext cx="7772400" cy="4210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461963" y="1233488"/>
            <a:ext cx="8220075" cy="4391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a:srcRect/>
          <a:stretch>
            <a:fillRect/>
          </a:stretch>
        </p:blipFill>
        <p:spPr bwMode="auto">
          <a:xfrm>
            <a:off x="503138" y="1369845"/>
            <a:ext cx="7934325" cy="3295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srcRect/>
          <a:stretch>
            <a:fillRect/>
          </a:stretch>
        </p:blipFill>
        <p:spPr bwMode="auto">
          <a:xfrm>
            <a:off x="804863" y="1309688"/>
            <a:ext cx="7534275" cy="423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661988" y="1409700"/>
            <a:ext cx="7820025" cy="403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623888" y="1447800"/>
            <a:ext cx="7896225" cy="3962400"/>
          </a:xfrm>
          <a:prstGeom prst="rect">
            <a:avLst/>
          </a:prstGeom>
          <a:noFill/>
          <a:ln w="9525">
            <a:noFill/>
            <a:miter lim="800000"/>
            <a:headEnd/>
            <a:tailEnd/>
          </a:ln>
          <a:effectLst/>
        </p:spPr>
      </p:pic>
      <p:sp>
        <p:nvSpPr>
          <p:cNvPr id="2" name="Rectangle 1"/>
          <p:cNvSpPr/>
          <p:nvPr/>
        </p:nvSpPr>
        <p:spPr>
          <a:xfrm>
            <a:off x="6156176" y="1447800"/>
            <a:ext cx="2232248" cy="3970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 –Key Points</a:t>
            </a:r>
            <a:endParaRPr lang="en-IN" dirty="0"/>
          </a:p>
        </p:txBody>
      </p:sp>
      <p:sp>
        <p:nvSpPr>
          <p:cNvPr id="3" name="Content Placeholder 2"/>
          <p:cNvSpPr>
            <a:spLocks noGrp="1"/>
          </p:cNvSpPr>
          <p:nvPr>
            <p:ph idx="1"/>
          </p:nvPr>
        </p:nvSpPr>
        <p:spPr/>
        <p:txBody>
          <a:bodyPr>
            <a:normAutofit/>
          </a:bodyPr>
          <a:lstStyle/>
          <a:p>
            <a:r>
              <a:rPr lang="en-IN" dirty="0" smtClean="0"/>
              <a:t>Works for both Categorical and Continuous Variables</a:t>
            </a:r>
          </a:p>
          <a:p>
            <a:r>
              <a:rPr lang="en-IN" dirty="0" smtClean="0"/>
              <a:t>Categorical Decision Tree :</a:t>
            </a:r>
          </a:p>
          <a:p>
            <a:pPr>
              <a:buNone/>
            </a:pPr>
            <a:r>
              <a:rPr lang="en-IN" dirty="0" smtClean="0"/>
              <a:t>   Decision </a:t>
            </a:r>
            <a:r>
              <a:rPr lang="en-IN" dirty="0"/>
              <a:t>Tree which has categorical target variable then it called as categorical variable decision </a:t>
            </a:r>
            <a:r>
              <a:rPr lang="en-IN" dirty="0" smtClean="0"/>
              <a:t>tree</a:t>
            </a:r>
          </a:p>
          <a:p>
            <a:r>
              <a:rPr lang="en-IN" dirty="0" smtClean="0"/>
              <a:t> Continuous Decision </a:t>
            </a:r>
            <a:r>
              <a:rPr lang="en-IN" dirty="0" err="1" smtClean="0"/>
              <a:t>Tree:</a:t>
            </a:r>
            <a:r>
              <a:rPr lang="en-IN" dirty="0" err="1"/>
              <a:t>Decision</a:t>
            </a:r>
            <a:r>
              <a:rPr lang="en-IN" dirty="0"/>
              <a:t> Tree has continuous target variable then it is called as Continuous Variable Decision Tree.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srcRect/>
          <a:stretch>
            <a:fillRect/>
          </a:stretch>
        </p:blipFill>
        <p:spPr bwMode="auto">
          <a:xfrm>
            <a:off x="714375" y="1809750"/>
            <a:ext cx="7715250" cy="323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srcRect/>
          <a:stretch>
            <a:fillRect/>
          </a:stretch>
        </p:blipFill>
        <p:spPr bwMode="auto">
          <a:xfrm>
            <a:off x="585788" y="1343025"/>
            <a:ext cx="7972425" cy="417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srcRect/>
          <a:stretch>
            <a:fillRect/>
          </a:stretch>
        </p:blipFill>
        <p:spPr bwMode="auto">
          <a:xfrm>
            <a:off x="876300" y="1371600"/>
            <a:ext cx="73914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srcRect/>
          <a:stretch>
            <a:fillRect/>
          </a:stretch>
        </p:blipFill>
        <p:spPr bwMode="auto">
          <a:xfrm>
            <a:off x="781050" y="1719263"/>
            <a:ext cx="7581900" cy="3419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srcRect/>
          <a:stretch>
            <a:fillRect/>
          </a:stretch>
        </p:blipFill>
        <p:spPr bwMode="auto">
          <a:xfrm>
            <a:off x="419100" y="1484784"/>
            <a:ext cx="8305800" cy="3819525"/>
          </a:xfrm>
          <a:prstGeom prst="rect">
            <a:avLst/>
          </a:prstGeom>
          <a:noFill/>
          <a:ln w="9525">
            <a:noFill/>
            <a:miter lim="800000"/>
            <a:headEnd/>
            <a:tailEnd/>
          </a:ln>
          <a:effectLst/>
        </p:spPr>
      </p:pic>
      <p:sp>
        <p:nvSpPr>
          <p:cNvPr id="2" name="Rectangle 1"/>
          <p:cNvSpPr/>
          <p:nvPr/>
        </p:nvSpPr>
        <p:spPr>
          <a:xfrm>
            <a:off x="6300192" y="1412776"/>
            <a:ext cx="2304256" cy="14401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srcRect/>
          <a:stretch>
            <a:fillRect/>
          </a:stretch>
        </p:blipFill>
        <p:spPr bwMode="auto">
          <a:xfrm>
            <a:off x="442913" y="1438275"/>
            <a:ext cx="8258175" cy="3981450"/>
          </a:xfrm>
          <a:prstGeom prst="rect">
            <a:avLst/>
          </a:prstGeom>
          <a:noFill/>
          <a:ln w="9525">
            <a:noFill/>
            <a:miter lim="800000"/>
            <a:headEnd/>
            <a:tailEnd/>
          </a:ln>
          <a:effectLst/>
        </p:spPr>
      </p:pic>
      <p:sp>
        <p:nvSpPr>
          <p:cNvPr id="2" name="Rectangle 1"/>
          <p:cNvSpPr/>
          <p:nvPr/>
        </p:nvSpPr>
        <p:spPr>
          <a:xfrm>
            <a:off x="6012160" y="1438275"/>
            <a:ext cx="2592288" cy="55056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a:srcRect/>
          <a:stretch>
            <a:fillRect/>
          </a:stretch>
        </p:blipFill>
        <p:spPr bwMode="auto">
          <a:xfrm>
            <a:off x="538163" y="1762125"/>
            <a:ext cx="8067675" cy="3333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99592" y="2708920"/>
            <a:ext cx="6858000" cy="1655762"/>
          </a:xfrm>
        </p:spPr>
        <p:txBody>
          <a:bodyPr>
            <a:normAutofit/>
          </a:bodyPr>
          <a:lstStyle/>
          <a:p>
            <a:r>
              <a:rPr lang="en-US" sz="4800" dirty="0" smtClean="0"/>
              <a:t>CLUSTERING</a:t>
            </a:r>
            <a:endParaRPr lang="en-US" sz="4800" dirty="0"/>
          </a:p>
        </p:txBody>
      </p:sp>
    </p:spTree>
    <p:extLst>
      <p:ext uri="{BB962C8B-B14F-4D97-AF65-F5344CB8AC3E}">
        <p14:creationId xmlns:p14="http://schemas.microsoft.com/office/powerpoint/2010/main" val="1887939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What is clustering?</a:t>
            </a:r>
          </a:p>
        </p:txBody>
      </p:sp>
      <p:sp>
        <p:nvSpPr>
          <p:cNvPr id="17411" name="Rectangle 5"/>
          <p:cNvSpPr>
            <a:spLocks noGrp="1" noChangeArrowheads="1"/>
          </p:cNvSpPr>
          <p:nvPr>
            <p:ph type="body" idx="1"/>
          </p:nvPr>
        </p:nvSpPr>
        <p:spPr/>
        <p:txBody>
          <a:bodyPr/>
          <a:lstStyle/>
          <a:p>
            <a:pPr eaLnBrk="1" hangingPunct="1">
              <a:lnSpc>
                <a:spcPct val="90000"/>
              </a:lnSpc>
            </a:pPr>
            <a:r>
              <a:rPr lang="en-US" altLang="en-US" smtClean="0">
                <a:solidFill>
                  <a:schemeClr val="folHlink"/>
                </a:solidFill>
                <a:ea typeface="ＭＳ Ｐゴシック" panose="020B0600070205080204" pitchFamily="34" charset="-128"/>
              </a:rPr>
              <a:t>Clustering</a:t>
            </a:r>
            <a:r>
              <a:rPr lang="en-US" altLang="en-US" smtClean="0">
                <a:ea typeface="ＭＳ Ｐゴシック" panose="020B0600070205080204" pitchFamily="34" charset="-128"/>
              </a:rPr>
              <a:t>: the process of grouping a set of objects into classes of similar objects</a:t>
            </a:r>
          </a:p>
          <a:p>
            <a:pPr lvl="1" eaLnBrk="1" hangingPunct="1">
              <a:lnSpc>
                <a:spcPct val="90000"/>
              </a:lnSpc>
            </a:pPr>
            <a:r>
              <a:rPr lang="en-US" altLang="en-US" sz="2600" smtClean="0">
                <a:ea typeface="ＭＳ Ｐゴシック" panose="020B0600070205080204" pitchFamily="34" charset="-128"/>
              </a:rPr>
              <a:t>Documents within a cluster should be similar.</a:t>
            </a:r>
          </a:p>
          <a:p>
            <a:pPr lvl="1" eaLnBrk="1" hangingPunct="1">
              <a:lnSpc>
                <a:spcPct val="90000"/>
              </a:lnSpc>
            </a:pPr>
            <a:r>
              <a:rPr lang="en-US" altLang="en-US" sz="2600" smtClean="0">
                <a:ea typeface="ＭＳ Ｐゴシック" panose="020B0600070205080204" pitchFamily="34" charset="-128"/>
              </a:rPr>
              <a:t>Documents from different clusters should be dissimilar.</a:t>
            </a:r>
            <a:endParaRPr lang="en-US" altLang="en-US" smtClean="0">
              <a:ea typeface="ＭＳ Ｐゴシック" panose="020B0600070205080204" pitchFamily="34" charset="-128"/>
            </a:endParaRPr>
          </a:p>
          <a:p>
            <a:pPr eaLnBrk="1" hangingPunct="1">
              <a:lnSpc>
                <a:spcPct val="90000"/>
              </a:lnSpc>
            </a:pPr>
            <a:r>
              <a:rPr lang="en-US" altLang="en-US" sz="2900" smtClean="0">
                <a:ea typeface="ＭＳ Ｐゴシック" panose="020B0600070205080204" pitchFamily="34" charset="-128"/>
              </a:rPr>
              <a:t>The commonest form of </a:t>
            </a:r>
            <a:r>
              <a:rPr lang="en-US" altLang="en-US" sz="2900" i="1" smtClean="0">
                <a:ea typeface="ＭＳ Ｐゴシック" panose="020B0600070205080204" pitchFamily="34" charset="-128"/>
              </a:rPr>
              <a:t>unsupervised learning</a:t>
            </a:r>
          </a:p>
          <a:p>
            <a:pPr lvl="2" eaLnBrk="1" hangingPunct="1">
              <a:lnSpc>
                <a:spcPct val="90000"/>
              </a:lnSpc>
            </a:pPr>
            <a:r>
              <a:rPr lang="en-US" altLang="en-US" sz="2400" smtClean="0">
                <a:ea typeface="ＭＳ Ｐゴシック" panose="020B0600070205080204" pitchFamily="34" charset="-128"/>
              </a:rPr>
              <a:t>Unsupervised learning = learning from raw data, as opposed to supervised data where a classification of examples is given</a:t>
            </a:r>
          </a:p>
          <a:p>
            <a:pPr lvl="1" eaLnBrk="1" hangingPunct="1">
              <a:lnSpc>
                <a:spcPct val="90000"/>
              </a:lnSpc>
            </a:pPr>
            <a:r>
              <a:rPr lang="en-US" altLang="en-US" smtClean="0">
                <a:ea typeface="ＭＳ Ｐゴシック" panose="020B0600070205080204" pitchFamily="34" charset="-128"/>
              </a:rPr>
              <a:t>A common and important task that finds many applications in IR and other places</a:t>
            </a:r>
          </a:p>
        </p:txBody>
      </p:sp>
      <p:sp>
        <p:nvSpPr>
          <p:cNvPr id="17412" name="TextBox 4"/>
          <p:cNvSpPr txBox="1">
            <a:spLocks noChangeArrowheads="1"/>
          </p:cNvSpPr>
          <p:nvPr/>
        </p:nvSpPr>
        <p:spPr bwMode="auto">
          <a:xfrm>
            <a:off x="7620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231392320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z="3600" smtClean="0">
                <a:ea typeface="ＭＳ Ｐゴシック" panose="020B0600070205080204" pitchFamily="34" charset="-128"/>
              </a:rPr>
              <a:t>A data set with clear cluster structure</a:t>
            </a:r>
          </a:p>
        </p:txBody>
      </p:sp>
      <p:sp>
        <p:nvSpPr>
          <p:cNvPr id="18435" name="Content Placeholder 2"/>
          <p:cNvSpPr>
            <a:spLocks noGrp="1"/>
          </p:cNvSpPr>
          <p:nvPr>
            <p:ph idx="1"/>
          </p:nvPr>
        </p:nvSpPr>
        <p:spPr>
          <a:xfrm>
            <a:off x="6248400" y="2438400"/>
            <a:ext cx="2209800" cy="4191000"/>
          </a:xfrm>
        </p:spPr>
        <p:txBody>
          <a:bodyPr/>
          <a:lstStyle/>
          <a:p>
            <a:pPr eaLnBrk="1" hangingPunct="1"/>
            <a:r>
              <a:rPr lang="en-US" altLang="en-US" sz="2400" smtClean="0">
                <a:ea typeface="ＭＳ Ｐゴシック" panose="020B0600070205080204" pitchFamily="34" charset="-128"/>
              </a:rPr>
              <a:t>How would you design an algorithm for finding the three clusters in this case?</a:t>
            </a:r>
          </a:p>
        </p:txBody>
      </p:sp>
      <p:pic>
        <p:nvPicPr>
          <p:cNvPr id="1843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561022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p:cNvSpPr txBox="1">
            <a:spLocks noChangeArrowheads="1"/>
          </p:cNvSpPr>
          <p:nvPr/>
        </p:nvSpPr>
        <p:spPr bwMode="auto">
          <a:xfrm>
            <a:off x="7620000" y="-33338"/>
            <a:ext cx="844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Ch. 16</a:t>
            </a:r>
          </a:p>
        </p:txBody>
      </p:sp>
    </p:spTree>
    <p:extLst>
      <p:ext uri="{BB962C8B-B14F-4D97-AF65-F5344CB8AC3E}">
        <p14:creationId xmlns:p14="http://schemas.microsoft.com/office/powerpoint/2010/main" val="6134663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s://www.analyticsvidhya.com/wp-content/uploads/2015/01/Decision_Tree_2.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8" name="AutoShape 4" descr="https://www.analyticsvidhya.com/wp-content/uploads/2015/01/Decision_Tree_2.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2"/>
          <a:srcRect/>
          <a:stretch>
            <a:fillRect/>
          </a:stretch>
        </p:blipFill>
        <p:spPr bwMode="auto">
          <a:xfrm>
            <a:off x="857224" y="2000240"/>
            <a:ext cx="5638800" cy="3152775"/>
          </a:xfrm>
          <a:prstGeom prst="rect">
            <a:avLst/>
          </a:prstGeom>
          <a:noFill/>
          <a:ln w="9525">
            <a:noFill/>
            <a:miter lim="800000"/>
            <a:headEnd/>
            <a:tailEnd/>
          </a:ln>
          <a:effectLst/>
        </p:spPr>
      </p:pic>
      <p:sp>
        <p:nvSpPr>
          <p:cNvPr id="8" name="Title 1"/>
          <p:cNvSpPr>
            <a:spLocks noGrp="1"/>
          </p:cNvSpPr>
          <p:nvPr>
            <p:ph type="title"/>
          </p:nvPr>
        </p:nvSpPr>
        <p:spPr/>
        <p:txBody>
          <a:bodyPr/>
          <a:lstStyle/>
          <a:p>
            <a:r>
              <a:rPr lang="en-IN" dirty="0" smtClean="0"/>
              <a:t>Concepts</a:t>
            </a:r>
            <a:endParaRPr lang="en-IN" dirty="0"/>
          </a:p>
        </p:txBody>
      </p:sp>
      <p:sp>
        <p:nvSpPr>
          <p:cNvPr id="9" name="Rectangle 8"/>
          <p:cNvSpPr/>
          <p:nvPr/>
        </p:nvSpPr>
        <p:spPr>
          <a:xfrm>
            <a:off x="714348" y="5286388"/>
            <a:ext cx="4572000" cy="923330"/>
          </a:xfrm>
          <a:prstGeom prst="rect">
            <a:avLst/>
          </a:prstGeom>
        </p:spPr>
        <p:txBody>
          <a:bodyPr>
            <a:spAutoFit/>
          </a:bodyPr>
          <a:lstStyle/>
          <a:p>
            <a:r>
              <a:rPr lang="en-IN" b="1" dirty="0"/>
              <a:t>Pruning: </a:t>
            </a:r>
            <a:r>
              <a:rPr lang="en-IN" dirty="0"/>
              <a:t>When we remove sub-nodes of a decision node, this process is called pruning. You can say opposite process of splitting.</a:t>
            </a:r>
          </a:p>
        </p:txBody>
      </p:sp>
      <p:sp>
        <p:nvSpPr>
          <p:cNvPr id="10" name="Rectangle 9"/>
          <p:cNvSpPr/>
          <p:nvPr/>
        </p:nvSpPr>
        <p:spPr>
          <a:xfrm>
            <a:off x="4929190" y="5429264"/>
            <a:ext cx="4000528" cy="1200329"/>
          </a:xfrm>
          <a:prstGeom prst="rect">
            <a:avLst/>
          </a:prstGeom>
        </p:spPr>
        <p:txBody>
          <a:bodyPr wrap="square">
            <a:spAutoFit/>
          </a:bodyPr>
          <a:lstStyle/>
          <a:p>
            <a:r>
              <a:rPr lang="en-IN" b="1" dirty="0"/>
              <a:t>Parent and Child Node: </a:t>
            </a:r>
            <a:r>
              <a:rPr lang="en-IN" dirty="0"/>
              <a:t>A node, which is divided into sub-nodes is called parent node of sub-nodes where as sub-nodes are the child of parent node.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482" name="AutoShape 2"/>
          <p:cNvCxnSpPr>
            <a:cxnSpLocks noChangeShapeType="1"/>
            <a:stCxn id="20501" idx="2"/>
            <a:endCxn id="20497" idx="0"/>
          </p:cNvCxnSpPr>
          <p:nvPr/>
        </p:nvCxnSpPr>
        <p:spPr bwMode="auto">
          <a:xfrm>
            <a:off x="4740275" y="3095625"/>
            <a:ext cx="539750" cy="14144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484" name="Text Box 4"/>
          <p:cNvSpPr txBox="1">
            <a:spLocks noChangeArrowheads="1"/>
          </p:cNvSpPr>
          <p:nvPr/>
        </p:nvSpPr>
        <p:spPr bwMode="auto">
          <a:xfrm>
            <a:off x="228600" y="379571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dairy</a:t>
            </a:r>
          </a:p>
        </p:txBody>
      </p:sp>
      <p:sp>
        <p:nvSpPr>
          <p:cNvPr id="20485" name="Text Box 5"/>
          <p:cNvSpPr txBox="1">
            <a:spLocks noChangeArrowheads="1"/>
          </p:cNvSpPr>
          <p:nvPr/>
        </p:nvSpPr>
        <p:spPr bwMode="auto">
          <a:xfrm>
            <a:off x="990600" y="4024313"/>
            <a:ext cx="742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crops</a:t>
            </a:r>
          </a:p>
        </p:txBody>
      </p:sp>
      <p:sp>
        <p:nvSpPr>
          <p:cNvPr id="20486" name="Text Box 6"/>
          <p:cNvSpPr txBox="1">
            <a:spLocks noChangeArrowheads="1"/>
          </p:cNvSpPr>
          <p:nvPr/>
        </p:nvSpPr>
        <p:spPr bwMode="auto">
          <a:xfrm>
            <a:off x="1314450" y="434340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agronomy</a:t>
            </a:r>
          </a:p>
        </p:txBody>
      </p:sp>
      <p:sp>
        <p:nvSpPr>
          <p:cNvPr id="20487" name="Text Box 7"/>
          <p:cNvSpPr txBox="1">
            <a:spLocks noChangeArrowheads="1"/>
          </p:cNvSpPr>
          <p:nvPr/>
        </p:nvSpPr>
        <p:spPr bwMode="auto">
          <a:xfrm>
            <a:off x="311150" y="4419600"/>
            <a:ext cx="94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forestry</a:t>
            </a:r>
          </a:p>
        </p:txBody>
      </p:sp>
      <p:sp>
        <p:nvSpPr>
          <p:cNvPr id="20488" name="Text Box 8"/>
          <p:cNvSpPr txBox="1">
            <a:spLocks noChangeArrowheads="1"/>
          </p:cNvSpPr>
          <p:nvPr/>
        </p:nvSpPr>
        <p:spPr bwMode="auto">
          <a:xfrm>
            <a:off x="4552950" y="16002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endParaRPr lang="en-US" altLang="en-US" sz="1800">
              <a:latin typeface="Arial" panose="020B0604020202020204" pitchFamily="34" charset="0"/>
            </a:endParaRPr>
          </a:p>
        </p:txBody>
      </p:sp>
      <p:sp>
        <p:nvSpPr>
          <p:cNvPr id="20489" name="Text Box 9"/>
          <p:cNvSpPr txBox="1">
            <a:spLocks noChangeArrowheads="1"/>
          </p:cNvSpPr>
          <p:nvPr/>
        </p:nvSpPr>
        <p:spPr bwMode="auto">
          <a:xfrm>
            <a:off x="5645150" y="3948113"/>
            <a:ext cx="400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AI</a:t>
            </a:r>
          </a:p>
        </p:txBody>
      </p:sp>
      <p:sp>
        <p:nvSpPr>
          <p:cNvPr id="20490" name="Text Box 10"/>
          <p:cNvSpPr txBox="1">
            <a:spLocks noChangeArrowheads="1"/>
          </p:cNvSpPr>
          <p:nvPr/>
        </p:nvSpPr>
        <p:spPr bwMode="auto">
          <a:xfrm>
            <a:off x="5905500" y="4329113"/>
            <a:ext cx="57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HCI</a:t>
            </a:r>
          </a:p>
        </p:txBody>
      </p:sp>
      <p:sp>
        <p:nvSpPr>
          <p:cNvPr id="20491" name="Text Box 11"/>
          <p:cNvSpPr txBox="1">
            <a:spLocks noChangeArrowheads="1"/>
          </p:cNvSpPr>
          <p:nvPr/>
        </p:nvSpPr>
        <p:spPr bwMode="auto">
          <a:xfrm>
            <a:off x="7461250" y="4024313"/>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craft</a:t>
            </a:r>
          </a:p>
        </p:txBody>
      </p:sp>
      <p:sp>
        <p:nvSpPr>
          <p:cNvPr id="20492" name="Text Box 12"/>
          <p:cNvSpPr txBox="1">
            <a:spLocks noChangeArrowheads="1"/>
          </p:cNvSpPr>
          <p:nvPr/>
        </p:nvSpPr>
        <p:spPr bwMode="auto">
          <a:xfrm>
            <a:off x="7689850" y="4329113"/>
            <a:ext cx="1073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missions</a:t>
            </a:r>
          </a:p>
        </p:txBody>
      </p:sp>
      <p:sp>
        <p:nvSpPr>
          <p:cNvPr id="20493" name="Rectangle 13"/>
          <p:cNvSpPr>
            <a:spLocks noChangeArrowheads="1"/>
          </p:cNvSpPr>
          <p:nvPr/>
        </p:nvSpPr>
        <p:spPr bwMode="auto">
          <a:xfrm>
            <a:off x="2368550" y="3948113"/>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botany</a:t>
            </a:r>
          </a:p>
        </p:txBody>
      </p:sp>
      <p:sp>
        <p:nvSpPr>
          <p:cNvPr id="20494" name="Rectangle 14"/>
          <p:cNvSpPr>
            <a:spLocks noChangeArrowheads="1"/>
          </p:cNvSpPr>
          <p:nvPr/>
        </p:nvSpPr>
        <p:spPr bwMode="auto">
          <a:xfrm>
            <a:off x="2914650" y="4405313"/>
            <a:ext cx="1098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evolution</a:t>
            </a:r>
          </a:p>
        </p:txBody>
      </p:sp>
      <p:sp>
        <p:nvSpPr>
          <p:cNvPr id="20495" name="Rectangle 15"/>
          <p:cNvSpPr>
            <a:spLocks noChangeArrowheads="1"/>
          </p:cNvSpPr>
          <p:nvPr/>
        </p:nvSpPr>
        <p:spPr bwMode="auto">
          <a:xfrm>
            <a:off x="3435350" y="3948113"/>
            <a:ext cx="52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cell</a:t>
            </a:r>
          </a:p>
        </p:txBody>
      </p:sp>
      <p:sp>
        <p:nvSpPr>
          <p:cNvPr id="20496" name="Text Box 16"/>
          <p:cNvSpPr txBox="1">
            <a:spLocks noChangeArrowheads="1"/>
          </p:cNvSpPr>
          <p:nvPr/>
        </p:nvSpPr>
        <p:spPr bwMode="auto">
          <a:xfrm>
            <a:off x="3962400" y="4205288"/>
            <a:ext cx="130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magnetism</a:t>
            </a:r>
          </a:p>
        </p:txBody>
      </p:sp>
      <p:sp>
        <p:nvSpPr>
          <p:cNvPr id="20497" name="Text Box 17"/>
          <p:cNvSpPr txBox="1">
            <a:spLocks noChangeArrowheads="1"/>
          </p:cNvSpPr>
          <p:nvPr/>
        </p:nvSpPr>
        <p:spPr bwMode="auto">
          <a:xfrm>
            <a:off x="4768850" y="4510088"/>
            <a:ext cx="1022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relativity</a:t>
            </a:r>
          </a:p>
        </p:txBody>
      </p:sp>
      <p:sp>
        <p:nvSpPr>
          <p:cNvPr id="20498" name="Text Box 18"/>
          <p:cNvSpPr txBox="1">
            <a:spLocks noChangeArrowheads="1"/>
          </p:cNvSpPr>
          <p:nvPr/>
        </p:nvSpPr>
        <p:spPr bwMode="auto">
          <a:xfrm>
            <a:off x="6324600" y="3948113"/>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courses</a:t>
            </a:r>
          </a:p>
        </p:txBody>
      </p:sp>
      <p:sp>
        <p:nvSpPr>
          <p:cNvPr id="20499" name="Text Box 19"/>
          <p:cNvSpPr txBox="1">
            <a:spLocks noChangeArrowheads="1"/>
          </p:cNvSpPr>
          <p:nvPr/>
        </p:nvSpPr>
        <p:spPr bwMode="auto">
          <a:xfrm>
            <a:off x="685800" y="2728913"/>
            <a:ext cx="1250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agriculture</a:t>
            </a:r>
          </a:p>
        </p:txBody>
      </p:sp>
      <p:sp>
        <p:nvSpPr>
          <p:cNvPr id="20500" name="Rectangle 20"/>
          <p:cNvSpPr>
            <a:spLocks noChangeArrowheads="1"/>
          </p:cNvSpPr>
          <p:nvPr/>
        </p:nvSpPr>
        <p:spPr bwMode="auto">
          <a:xfrm>
            <a:off x="2749550" y="2728913"/>
            <a:ext cx="908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biology</a:t>
            </a:r>
          </a:p>
        </p:txBody>
      </p:sp>
      <p:sp>
        <p:nvSpPr>
          <p:cNvPr id="20501" name="Text Box 21"/>
          <p:cNvSpPr txBox="1">
            <a:spLocks noChangeArrowheads="1"/>
          </p:cNvSpPr>
          <p:nvPr/>
        </p:nvSpPr>
        <p:spPr bwMode="auto">
          <a:xfrm>
            <a:off x="4267200" y="272891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physics</a:t>
            </a:r>
          </a:p>
        </p:txBody>
      </p:sp>
      <p:sp>
        <p:nvSpPr>
          <p:cNvPr id="20502" name="Text Box 22"/>
          <p:cNvSpPr txBox="1">
            <a:spLocks noChangeArrowheads="1"/>
          </p:cNvSpPr>
          <p:nvPr/>
        </p:nvSpPr>
        <p:spPr bwMode="auto">
          <a:xfrm>
            <a:off x="5949950" y="27289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CS</a:t>
            </a:r>
          </a:p>
        </p:txBody>
      </p:sp>
      <p:sp>
        <p:nvSpPr>
          <p:cNvPr id="20503" name="Text Box 23"/>
          <p:cNvSpPr txBox="1">
            <a:spLocks noChangeArrowheads="1"/>
          </p:cNvSpPr>
          <p:nvPr/>
        </p:nvSpPr>
        <p:spPr bwMode="auto">
          <a:xfrm>
            <a:off x="7473950" y="27289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a:latin typeface="Arial" panose="020B0604020202020204" pitchFamily="34" charset="0"/>
              </a:rPr>
              <a:t>space</a:t>
            </a:r>
          </a:p>
        </p:txBody>
      </p:sp>
      <p:cxnSp>
        <p:nvCxnSpPr>
          <p:cNvPr id="20504" name="AutoShape 24"/>
          <p:cNvCxnSpPr>
            <a:cxnSpLocks noChangeShapeType="1"/>
            <a:stCxn id="20488" idx="3"/>
            <a:endCxn id="20499" idx="0"/>
          </p:cNvCxnSpPr>
          <p:nvPr/>
        </p:nvCxnSpPr>
        <p:spPr bwMode="auto">
          <a:xfrm flipH="1">
            <a:off x="1311275" y="1784350"/>
            <a:ext cx="34258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5" name="AutoShape 25"/>
          <p:cNvCxnSpPr>
            <a:cxnSpLocks noChangeShapeType="1"/>
            <a:stCxn id="20488" idx="3"/>
            <a:endCxn id="20500" idx="0"/>
          </p:cNvCxnSpPr>
          <p:nvPr/>
        </p:nvCxnSpPr>
        <p:spPr bwMode="auto">
          <a:xfrm flipH="1">
            <a:off x="3203575" y="1784350"/>
            <a:ext cx="15335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6" name="AutoShape 26"/>
          <p:cNvCxnSpPr>
            <a:cxnSpLocks noChangeShapeType="1"/>
            <a:stCxn id="20488" idx="3"/>
            <a:endCxn id="20501" idx="0"/>
          </p:cNvCxnSpPr>
          <p:nvPr/>
        </p:nvCxnSpPr>
        <p:spPr bwMode="auto">
          <a:xfrm>
            <a:off x="4737100" y="1784350"/>
            <a:ext cx="317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7" name="AutoShape 27"/>
          <p:cNvCxnSpPr>
            <a:cxnSpLocks noChangeShapeType="1"/>
            <a:stCxn id="20488" idx="3"/>
            <a:endCxn id="20502" idx="0"/>
          </p:cNvCxnSpPr>
          <p:nvPr/>
        </p:nvCxnSpPr>
        <p:spPr bwMode="auto">
          <a:xfrm>
            <a:off x="4737100" y="1784350"/>
            <a:ext cx="146367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8" name="AutoShape 28"/>
          <p:cNvCxnSpPr>
            <a:cxnSpLocks noChangeShapeType="1"/>
            <a:stCxn id="20488" idx="3"/>
            <a:endCxn id="20503" idx="0"/>
          </p:cNvCxnSpPr>
          <p:nvPr/>
        </p:nvCxnSpPr>
        <p:spPr bwMode="auto">
          <a:xfrm>
            <a:off x="4737100" y="1784350"/>
            <a:ext cx="3133725" cy="9445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09" name="AutoShape 29"/>
          <p:cNvCxnSpPr>
            <a:cxnSpLocks noChangeShapeType="1"/>
            <a:stCxn id="20499" idx="2"/>
            <a:endCxn id="20484" idx="0"/>
          </p:cNvCxnSpPr>
          <p:nvPr/>
        </p:nvCxnSpPr>
        <p:spPr bwMode="auto">
          <a:xfrm flipH="1">
            <a:off x="568325" y="3095625"/>
            <a:ext cx="742950" cy="700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0" name="AutoShape 30"/>
          <p:cNvCxnSpPr>
            <a:cxnSpLocks noChangeShapeType="1"/>
            <a:stCxn id="20500" idx="2"/>
            <a:endCxn id="20493" idx="0"/>
          </p:cNvCxnSpPr>
          <p:nvPr/>
        </p:nvCxnSpPr>
        <p:spPr bwMode="auto">
          <a:xfrm flipH="1">
            <a:off x="2803525" y="3095625"/>
            <a:ext cx="40005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1" name="AutoShape 31"/>
          <p:cNvCxnSpPr>
            <a:cxnSpLocks noChangeShapeType="1"/>
            <a:stCxn id="20500" idx="2"/>
            <a:endCxn id="20495" idx="0"/>
          </p:cNvCxnSpPr>
          <p:nvPr/>
        </p:nvCxnSpPr>
        <p:spPr bwMode="auto">
          <a:xfrm>
            <a:off x="3203575" y="3095625"/>
            <a:ext cx="49530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2" name="AutoShape 32"/>
          <p:cNvCxnSpPr>
            <a:cxnSpLocks noChangeShapeType="1"/>
            <a:stCxn id="20501" idx="2"/>
            <a:endCxn id="20496" idx="0"/>
          </p:cNvCxnSpPr>
          <p:nvPr/>
        </p:nvCxnSpPr>
        <p:spPr bwMode="auto">
          <a:xfrm flipH="1">
            <a:off x="4613275" y="3095625"/>
            <a:ext cx="127000" cy="110966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3" name="AutoShape 33"/>
          <p:cNvCxnSpPr>
            <a:cxnSpLocks noChangeShapeType="1"/>
            <a:stCxn id="20502" idx="2"/>
            <a:endCxn id="20489" idx="0"/>
          </p:cNvCxnSpPr>
          <p:nvPr/>
        </p:nvCxnSpPr>
        <p:spPr bwMode="auto">
          <a:xfrm flipH="1">
            <a:off x="5845175" y="3095625"/>
            <a:ext cx="35560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4" name="AutoShape 34"/>
          <p:cNvCxnSpPr>
            <a:cxnSpLocks noChangeShapeType="1"/>
            <a:stCxn id="20502" idx="2"/>
            <a:endCxn id="20498" idx="0"/>
          </p:cNvCxnSpPr>
          <p:nvPr/>
        </p:nvCxnSpPr>
        <p:spPr bwMode="auto">
          <a:xfrm>
            <a:off x="6200775" y="3095625"/>
            <a:ext cx="615950" cy="852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5" name="AutoShape 35"/>
          <p:cNvCxnSpPr>
            <a:cxnSpLocks noChangeShapeType="1"/>
            <a:stCxn id="20503" idx="2"/>
            <a:endCxn id="20491" idx="0"/>
          </p:cNvCxnSpPr>
          <p:nvPr/>
        </p:nvCxnSpPr>
        <p:spPr bwMode="auto">
          <a:xfrm flipH="1">
            <a:off x="7775575" y="3095625"/>
            <a:ext cx="95250" cy="928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6" name="AutoShape 36"/>
          <p:cNvCxnSpPr>
            <a:cxnSpLocks noChangeShapeType="1"/>
            <a:stCxn id="20503" idx="2"/>
            <a:endCxn id="20492" idx="0"/>
          </p:cNvCxnSpPr>
          <p:nvPr/>
        </p:nvCxnSpPr>
        <p:spPr bwMode="auto">
          <a:xfrm>
            <a:off x="7870825" y="3095625"/>
            <a:ext cx="355600" cy="1233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7" name="AutoShape 37"/>
          <p:cNvCxnSpPr>
            <a:cxnSpLocks noChangeShapeType="1"/>
            <a:stCxn id="20502" idx="2"/>
            <a:endCxn id="20490" idx="0"/>
          </p:cNvCxnSpPr>
          <p:nvPr/>
        </p:nvCxnSpPr>
        <p:spPr bwMode="auto">
          <a:xfrm flipH="1">
            <a:off x="6194425" y="3095625"/>
            <a:ext cx="6350" cy="12334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8" name="AutoShape 38"/>
          <p:cNvCxnSpPr>
            <a:cxnSpLocks noChangeShapeType="1"/>
            <a:stCxn id="20500" idx="2"/>
            <a:endCxn id="20494" idx="0"/>
          </p:cNvCxnSpPr>
          <p:nvPr/>
        </p:nvCxnSpPr>
        <p:spPr bwMode="auto">
          <a:xfrm>
            <a:off x="3203575" y="3095625"/>
            <a:ext cx="260350" cy="1309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19" name="AutoShape 39"/>
          <p:cNvCxnSpPr>
            <a:cxnSpLocks noChangeShapeType="1"/>
            <a:stCxn id="20499" idx="2"/>
            <a:endCxn id="20485" idx="0"/>
          </p:cNvCxnSpPr>
          <p:nvPr/>
        </p:nvCxnSpPr>
        <p:spPr bwMode="auto">
          <a:xfrm>
            <a:off x="1311275" y="3095625"/>
            <a:ext cx="50800" cy="928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20" name="AutoShape 40"/>
          <p:cNvCxnSpPr>
            <a:cxnSpLocks noChangeShapeType="1"/>
            <a:stCxn id="20499" idx="2"/>
            <a:endCxn id="20487" idx="0"/>
          </p:cNvCxnSpPr>
          <p:nvPr/>
        </p:nvCxnSpPr>
        <p:spPr bwMode="auto">
          <a:xfrm flipH="1">
            <a:off x="784225" y="3095625"/>
            <a:ext cx="527050" cy="13239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521" name="AutoShape 41"/>
          <p:cNvCxnSpPr>
            <a:cxnSpLocks noChangeShapeType="1"/>
            <a:stCxn id="20499" idx="2"/>
            <a:endCxn id="20486" idx="0"/>
          </p:cNvCxnSpPr>
          <p:nvPr/>
        </p:nvCxnSpPr>
        <p:spPr bwMode="auto">
          <a:xfrm>
            <a:off x="1311275" y="3095625"/>
            <a:ext cx="603250" cy="12477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0522" name="Text Box 43"/>
          <p:cNvSpPr txBox="1">
            <a:spLocks noChangeArrowheads="1"/>
          </p:cNvSpPr>
          <p:nvPr/>
        </p:nvSpPr>
        <p:spPr bwMode="auto">
          <a:xfrm>
            <a:off x="5111750" y="34290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3" name="Text Box 44"/>
          <p:cNvSpPr txBox="1">
            <a:spLocks noChangeArrowheads="1"/>
          </p:cNvSpPr>
          <p:nvPr/>
        </p:nvSpPr>
        <p:spPr bwMode="auto">
          <a:xfrm>
            <a:off x="67818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4" name="Text Box 45"/>
          <p:cNvSpPr txBox="1">
            <a:spLocks noChangeArrowheads="1"/>
          </p:cNvSpPr>
          <p:nvPr/>
        </p:nvSpPr>
        <p:spPr bwMode="auto">
          <a:xfrm>
            <a:off x="8077200" y="33528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7" name="Text Box 48"/>
          <p:cNvSpPr txBox="1">
            <a:spLocks noChangeArrowheads="1"/>
          </p:cNvSpPr>
          <p:nvPr/>
        </p:nvSpPr>
        <p:spPr bwMode="auto">
          <a:xfrm>
            <a:off x="15240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0528" name="Text Box 49"/>
          <p:cNvSpPr txBox="1">
            <a:spLocks noChangeArrowheads="1"/>
          </p:cNvSpPr>
          <p:nvPr/>
        </p:nvSpPr>
        <p:spPr bwMode="auto">
          <a:xfrm>
            <a:off x="3505200" y="3276600"/>
            <a:ext cx="374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r>
              <a:rPr lang="en-US" altLang="en-US" sz="1800" b="1">
                <a:latin typeface="Arial" panose="020B0604020202020204" pitchFamily="34" charset="0"/>
              </a:rPr>
              <a:t>...</a:t>
            </a:r>
          </a:p>
        </p:txBody>
      </p:sp>
      <p:sp>
        <p:nvSpPr>
          <p:cNvPr id="2" name="Title 1"/>
          <p:cNvSpPr>
            <a:spLocks noGrp="1"/>
          </p:cNvSpPr>
          <p:nvPr>
            <p:ph type="title"/>
          </p:nvPr>
        </p:nvSpPr>
        <p:spPr/>
        <p:txBody>
          <a:bodyPr/>
          <a:lstStyle/>
          <a:p>
            <a:r>
              <a:rPr lang="en-US" dirty="0" smtClean="0"/>
              <a:t>Topic Modelling</a:t>
            </a:r>
            <a:endParaRPr lang="en-US" dirty="0"/>
          </a:p>
        </p:txBody>
      </p:sp>
    </p:spTree>
    <p:extLst>
      <p:ext uri="{BB962C8B-B14F-4D97-AF65-F5344CB8AC3E}">
        <p14:creationId xmlns:p14="http://schemas.microsoft.com/office/powerpoint/2010/main" val="370592073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altLang="en-US" sz="3200" smtClean="0">
                <a:ea typeface="ＭＳ Ｐゴシック" panose="020B0600070205080204" pitchFamily="34" charset="-128"/>
              </a:rPr>
              <a:t>Google News: automatic clustering gives an effective news presentation metaphor</a:t>
            </a:r>
          </a:p>
        </p:txBody>
      </p:sp>
      <p:pic>
        <p:nvPicPr>
          <p:cNvPr id="21507" name="Picture 2"/>
          <p:cNvPicPr>
            <a:picLocks noChangeAspect="1"/>
          </p:cNvPicPr>
          <p:nvPr/>
        </p:nvPicPr>
        <p:blipFill>
          <a:blip r:embed="rId2">
            <a:extLst>
              <a:ext uri="{28A0092B-C50C-407E-A947-70E740481C1C}">
                <a14:useLocalDpi xmlns:a14="http://schemas.microsoft.com/office/drawing/2010/main" val="0"/>
              </a:ext>
            </a:extLst>
          </a:blip>
          <a:srcRect l="3450" t="2626" r="3960" b="6149"/>
          <a:stretch>
            <a:fillRect/>
          </a:stretch>
        </p:blipFill>
        <p:spPr bwMode="auto">
          <a:xfrm>
            <a:off x="1295400" y="1668463"/>
            <a:ext cx="6624638"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6718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For improving search recall</a:t>
            </a:r>
          </a:p>
        </p:txBody>
      </p:sp>
      <p:sp>
        <p:nvSpPr>
          <p:cNvPr id="24579" name="Rectangle 3"/>
          <p:cNvSpPr>
            <a:spLocks noGrp="1" noChangeArrowheads="1"/>
          </p:cNvSpPr>
          <p:nvPr>
            <p:ph type="body" idx="1"/>
          </p:nvPr>
        </p:nvSpPr>
        <p:spPr/>
        <p:txBody>
          <a:bodyPr/>
          <a:lstStyle/>
          <a:p>
            <a:pPr eaLnBrk="1" hangingPunct="1"/>
            <a:r>
              <a:rPr lang="en-US" altLang="en-US" sz="2200" i="1" smtClean="0">
                <a:ea typeface="ＭＳ Ｐゴシック" panose="020B0600070205080204" pitchFamily="34" charset="-128"/>
              </a:rPr>
              <a:t>Cluster hypothesis</a:t>
            </a:r>
            <a:r>
              <a:rPr lang="en-US" altLang="en-US" sz="2200" smtClean="0">
                <a:ea typeface="ＭＳ Ｐゴシック" panose="020B0600070205080204" pitchFamily="34" charset="-128"/>
              </a:rPr>
              <a:t> - Documents in the same cluster behave similarly with respect to relevance to information needs</a:t>
            </a:r>
          </a:p>
          <a:p>
            <a:pPr eaLnBrk="1" hangingPunct="1"/>
            <a:r>
              <a:rPr lang="en-US" altLang="en-US" sz="2200" smtClean="0">
                <a:ea typeface="ＭＳ Ｐゴシック" panose="020B0600070205080204" pitchFamily="34" charset="-128"/>
              </a:rPr>
              <a:t>Therefore, to improve search recall:</a:t>
            </a:r>
          </a:p>
          <a:p>
            <a:pPr lvl="1" eaLnBrk="1" hangingPunct="1"/>
            <a:r>
              <a:rPr lang="en-US" altLang="en-US" sz="2200" smtClean="0">
                <a:ea typeface="ＭＳ Ｐゴシック" panose="020B0600070205080204" pitchFamily="34" charset="-128"/>
              </a:rPr>
              <a:t>Cluster docs in corpus a priori</a:t>
            </a:r>
          </a:p>
          <a:p>
            <a:pPr lvl="1" eaLnBrk="1" hangingPunct="1"/>
            <a:r>
              <a:rPr lang="en-US" altLang="en-US" sz="2200" smtClean="0">
                <a:ea typeface="ＭＳ Ｐゴシック" panose="020B0600070205080204" pitchFamily="34" charset="-128"/>
              </a:rPr>
              <a:t>When a query matches a doc </a:t>
            </a:r>
            <a:r>
              <a:rPr lang="en-US" altLang="en-US" sz="2200" i="1" smtClean="0">
                <a:ea typeface="ＭＳ Ｐゴシック" panose="020B0600070205080204" pitchFamily="34" charset="-128"/>
              </a:rPr>
              <a:t>D</a:t>
            </a:r>
            <a:r>
              <a:rPr lang="en-US" altLang="en-US" sz="2200" smtClean="0">
                <a:ea typeface="ＭＳ Ｐゴシック" panose="020B0600070205080204" pitchFamily="34" charset="-128"/>
              </a:rPr>
              <a:t>, also return other docs in the cluster containing </a:t>
            </a:r>
            <a:r>
              <a:rPr lang="en-US" altLang="en-US" sz="2200" i="1" smtClean="0">
                <a:ea typeface="ＭＳ Ｐゴシック" panose="020B0600070205080204" pitchFamily="34" charset="-128"/>
              </a:rPr>
              <a:t>D</a:t>
            </a:r>
          </a:p>
          <a:p>
            <a:pPr eaLnBrk="1" hangingPunct="1"/>
            <a:r>
              <a:rPr lang="en-US" altLang="en-US" sz="2200" smtClean="0">
                <a:ea typeface="ＭＳ Ｐゴシック" panose="020B0600070205080204" pitchFamily="34" charset="-128"/>
              </a:rPr>
              <a:t>Hope if we do this: The query “car” will also return docs containing </a:t>
            </a:r>
            <a:r>
              <a:rPr lang="en-US" altLang="en-US" sz="2200" i="1" smtClean="0">
                <a:ea typeface="ＭＳ Ｐゴシック" panose="020B0600070205080204" pitchFamily="34" charset="-128"/>
              </a:rPr>
              <a:t>automobile</a:t>
            </a:r>
            <a:endParaRPr lang="en-US" altLang="en-US" sz="2200" smtClean="0">
              <a:ea typeface="ＭＳ Ｐゴシック" panose="020B0600070205080204" pitchFamily="34" charset="-128"/>
            </a:endParaRPr>
          </a:p>
          <a:p>
            <a:pPr lvl="1" eaLnBrk="1" hangingPunct="1"/>
            <a:r>
              <a:rPr lang="en-US" altLang="en-US" sz="2200" smtClean="0">
                <a:ea typeface="ＭＳ Ｐゴシック" panose="020B0600070205080204" pitchFamily="34" charset="-128"/>
              </a:rPr>
              <a:t>Because clustering grouped together docs containing </a:t>
            </a:r>
            <a:r>
              <a:rPr lang="en-US" altLang="en-US" sz="2200" i="1" smtClean="0">
                <a:ea typeface="ＭＳ Ｐゴシック" panose="020B0600070205080204" pitchFamily="34" charset="-128"/>
              </a:rPr>
              <a:t>car</a:t>
            </a:r>
            <a:r>
              <a:rPr lang="en-US" altLang="en-US" sz="2200" smtClean="0">
                <a:ea typeface="ＭＳ Ｐゴシック" panose="020B0600070205080204" pitchFamily="34" charset="-128"/>
              </a:rPr>
              <a:t> with those containing </a:t>
            </a:r>
            <a:r>
              <a:rPr lang="en-US" altLang="en-US" sz="2200" i="1" smtClean="0">
                <a:ea typeface="ＭＳ Ｐゴシック" panose="020B0600070205080204" pitchFamily="34" charset="-128"/>
              </a:rPr>
              <a:t>automobile.</a:t>
            </a:r>
          </a:p>
        </p:txBody>
      </p:sp>
      <p:sp>
        <p:nvSpPr>
          <p:cNvPr id="291844" name="AutoShape 4"/>
          <p:cNvSpPr>
            <a:spLocks noChangeArrowheads="1"/>
          </p:cNvSpPr>
          <p:nvPr/>
        </p:nvSpPr>
        <p:spPr bwMode="auto">
          <a:xfrm>
            <a:off x="1447800" y="5334000"/>
            <a:ext cx="3429000" cy="762000"/>
          </a:xfrm>
          <a:prstGeom prst="upArrowCallout">
            <a:avLst>
              <a:gd name="adj1" fmla="val 112500"/>
              <a:gd name="adj2" fmla="val 112500"/>
              <a:gd name="adj3" fmla="val 16667"/>
              <a:gd name="adj4" fmla="val 66667"/>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Arial" panose="020B0604020202020204" pitchFamily="34" charset="0"/>
              </a:rPr>
              <a:t>Why might this happen?</a:t>
            </a:r>
          </a:p>
        </p:txBody>
      </p:sp>
      <p:sp>
        <p:nvSpPr>
          <p:cNvPr id="24581" name="TextBox 4"/>
          <p:cNvSpPr txBox="1">
            <a:spLocks noChangeArrowheads="1"/>
          </p:cNvSpPr>
          <p:nvPr/>
        </p:nvSpPr>
        <p:spPr bwMode="auto">
          <a:xfrm>
            <a:off x="7620000" y="-33338"/>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16.1</a:t>
            </a:r>
          </a:p>
        </p:txBody>
      </p:sp>
    </p:spTree>
    <p:extLst>
      <p:ext uri="{BB962C8B-B14F-4D97-AF65-F5344CB8AC3E}">
        <p14:creationId xmlns:p14="http://schemas.microsoft.com/office/powerpoint/2010/main" val="4054799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1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i="1" smtClean="0">
                <a:ea typeface="ＭＳ Ｐゴシック" panose="020B0600070205080204" pitchFamily="34" charset="-128"/>
              </a:rPr>
              <a:t>K</a:t>
            </a:r>
            <a:r>
              <a:rPr lang="en-US" altLang="en-US" smtClean="0">
                <a:ea typeface="ＭＳ Ｐゴシック" panose="020B0600070205080204" pitchFamily="34" charset="-128"/>
              </a:rPr>
              <a:t> Means Example</a:t>
            </a:r>
            <a:br>
              <a:rPr lang="en-US" altLang="en-US" smtClean="0">
                <a:ea typeface="ＭＳ Ｐゴシック" panose="020B0600070205080204" pitchFamily="34" charset="-128"/>
              </a:rPr>
            </a:br>
            <a:r>
              <a:rPr lang="en-US" altLang="en-US" sz="3600" smtClean="0">
                <a:ea typeface="ＭＳ Ｐゴシック" panose="020B0600070205080204" pitchFamily="34" charset="-128"/>
              </a:rPr>
              <a:t>(</a:t>
            </a:r>
            <a:r>
              <a:rPr lang="en-US" altLang="en-US" sz="3600" i="1" smtClean="0">
                <a:ea typeface="ＭＳ Ｐゴシック" panose="020B0600070205080204" pitchFamily="34" charset="-128"/>
              </a:rPr>
              <a:t>K</a:t>
            </a:r>
            <a:r>
              <a:rPr lang="en-US" altLang="en-US" sz="3600" smtClean="0">
                <a:ea typeface="ＭＳ Ｐゴシック" panose="020B0600070205080204" pitchFamily="34" charset="-128"/>
              </a:rPr>
              <a:t>=2)</a:t>
            </a:r>
          </a:p>
        </p:txBody>
      </p:sp>
      <p:grpSp>
        <p:nvGrpSpPr>
          <p:cNvPr id="32771" name="Group 3"/>
          <p:cNvGrpSpPr>
            <a:grpSpLocks/>
          </p:cNvGrpSpPr>
          <p:nvPr/>
        </p:nvGrpSpPr>
        <p:grpSpPr bwMode="auto">
          <a:xfrm>
            <a:off x="989013" y="1752600"/>
            <a:ext cx="7353300" cy="4046538"/>
            <a:chOff x="623" y="1104"/>
            <a:chExt cx="4632" cy="2549"/>
          </a:xfrm>
        </p:grpSpPr>
        <p:sp>
          <p:nvSpPr>
            <p:cNvPr id="32818" name="Line 4"/>
            <p:cNvSpPr>
              <a:spLocks noChangeShapeType="1"/>
            </p:cNvSpPr>
            <p:nvPr/>
          </p:nvSpPr>
          <p:spPr bwMode="auto">
            <a:xfrm flipV="1">
              <a:off x="624" y="1104"/>
              <a:ext cx="0" cy="254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sp>
          <p:nvSpPr>
            <p:cNvPr id="32819" name="Line 5"/>
            <p:cNvSpPr>
              <a:spLocks noChangeShapeType="1"/>
            </p:cNvSpPr>
            <p:nvPr/>
          </p:nvSpPr>
          <p:spPr bwMode="auto">
            <a:xfrm>
              <a:off x="623" y="3653"/>
              <a:ext cx="463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spAutoFit/>
            </a:bodyPr>
            <a:lstStyle/>
            <a:p>
              <a:endParaRPr lang="en-US"/>
            </a:p>
          </p:txBody>
        </p:sp>
      </p:grpSp>
      <p:sp>
        <p:nvSpPr>
          <p:cNvPr id="32772" name="Oval 6"/>
          <p:cNvSpPr>
            <a:spLocks noChangeArrowheads="1"/>
          </p:cNvSpPr>
          <p:nvPr/>
        </p:nvSpPr>
        <p:spPr bwMode="auto">
          <a:xfrm>
            <a:off x="19050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3" name="Oval 7"/>
          <p:cNvSpPr>
            <a:spLocks noChangeArrowheads="1"/>
          </p:cNvSpPr>
          <p:nvPr/>
        </p:nvSpPr>
        <p:spPr bwMode="auto">
          <a:xfrm>
            <a:off x="2133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4" name="Oval 8"/>
          <p:cNvSpPr>
            <a:spLocks noChangeArrowheads="1"/>
          </p:cNvSpPr>
          <p:nvPr/>
        </p:nvSpPr>
        <p:spPr bwMode="auto">
          <a:xfrm>
            <a:off x="2362200" y="35052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5" name="Oval 9"/>
          <p:cNvSpPr>
            <a:spLocks noChangeArrowheads="1"/>
          </p:cNvSpPr>
          <p:nvPr/>
        </p:nvSpPr>
        <p:spPr bwMode="auto">
          <a:xfrm>
            <a:off x="1676400" y="4191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6" name="Oval 10"/>
          <p:cNvSpPr>
            <a:spLocks noChangeArrowheads="1"/>
          </p:cNvSpPr>
          <p:nvPr/>
        </p:nvSpPr>
        <p:spPr bwMode="auto">
          <a:xfrm>
            <a:off x="2362200" y="4495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7" name="Oval 11"/>
          <p:cNvSpPr>
            <a:spLocks noChangeArrowheads="1"/>
          </p:cNvSpPr>
          <p:nvPr/>
        </p:nvSpPr>
        <p:spPr bwMode="auto">
          <a:xfrm>
            <a:off x="54864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8" name="Oval 12"/>
          <p:cNvSpPr>
            <a:spLocks noChangeArrowheads="1"/>
          </p:cNvSpPr>
          <p:nvPr/>
        </p:nvSpPr>
        <p:spPr bwMode="auto">
          <a:xfrm>
            <a:off x="5410200" y="3352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79" name="Oval 13"/>
          <p:cNvSpPr>
            <a:spLocks noChangeArrowheads="1"/>
          </p:cNvSpPr>
          <p:nvPr/>
        </p:nvSpPr>
        <p:spPr bwMode="auto">
          <a:xfrm>
            <a:off x="38862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0" name="Oval 14"/>
          <p:cNvSpPr>
            <a:spLocks noChangeArrowheads="1"/>
          </p:cNvSpPr>
          <p:nvPr/>
        </p:nvSpPr>
        <p:spPr bwMode="auto">
          <a:xfrm>
            <a:off x="4800600" y="3810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1" name="Oval 15"/>
          <p:cNvSpPr>
            <a:spLocks noChangeArrowheads="1"/>
          </p:cNvSpPr>
          <p:nvPr/>
        </p:nvSpPr>
        <p:spPr bwMode="auto">
          <a:xfrm>
            <a:off x="4267200" y="4114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2" name="Oval 16"/>
          <p:cNvSpPr>
            <a:spLocks noChangeArrowheads="1"/>
          </p:cNvSpPr>
          <p:nvPr/>
        </p:nvSpPr>
        <p:spPr bwMode="auto">
          <a:xfrm>
            <a:off x="1600200" y="29718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83" name="Oval 17"/>
          <p:cNvSpPr>
            <a:spLocks noChangeArrowheads="1"/>
          </p:cNvSpPr>
          <p:nvPr/>
        </p:nvSpPr>
        <p:spPr bwMode="auto">
          <a:xfrm>
            <a:off x="4419600" y="3429000"/>
            <a:ext cx="74613" cy="74613"/>
          </a:xfrm>
          <a:prstGeom prst="ellipse">
            <a:avLst/>
          </a:prstGeom>
          <a:solidFill>
            <a:schemeClr val="tx1"/>
          </a:solidFill>
          <a:ln w="12700">
            <a:solidFill>
              <a:schemeClr val="tx1"/>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grpSp>
        <p:nvGrpSpPr>
          <p:cNvPr id="3" name="Group 18"/>
          <p:cNvGrpSpPr>
            <a:grpSpLocks/>
          </p:cNvGrpSpPr>
          <p:nvPr/>
        </p:nvGrpSpPr>
        <p:grpSpPr bwMode="auto">
          <a:xfrm>
            <a:off x="4419600" y="1474788"/>
            <a:ext cx="3562350" cy="2409825"/>
            <a:chOff x="2784" y="929"/>
            <a:chExt cx="2244" cy="1518"/>
          </a:xfrm>
        </p:grpSpPr>
        <p:sp>
          <p:nvSpPr>
            <p:cNvPr id="32815" name="Text Box 19"/>
            <p:cNvSpPr txBox="1">
              <a:spLocks noChangeArrowheads="1"/>
            </p:cNvSpPr>
            <p:nvPr/>
          </p:nvSpPr>
          <p:spPr bwMode="auto">
            <a:xfrm>
              <a:off x="4109" y="929"/>
              <a:ext cx="9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Pick seeds</a:t>
              </a:r>
            </a:p>
          </p:txBody>
        </p:sp>
        <p:sp>
          <p:nvSpPr>
            <p:cNvPr id="32816" name="Oval 20"/>
            <p:cNvSpPr>
              <a:spLocks noChangeArrowheads="1"/>
            </p:cNvSpPr>
            <p:nvPr/>
          </p:nvSpPr>
          <p:spPr bwMode="auto">
            <a:xfrm>
              <a:off x="3024" y="240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7" name="Oval 21"/>
            <p:cNvSpPr>
              <a:spLocks noChangeArrowheads="1"/>
            </p:cNvSpPr>
            <p:nvPr/>
          </p:nvSpPr>
          <p:spPr bwMode="auto">
            <a:xfrm>
              <a:off x="2784"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grpSp>
      <p:grpSp>
        <p:nvGrpSpPr>
          <p:cNvPr id="4" name="Group 22"/>
          <p:cNvGrpSpPr>
            <a:grpSpLocks/>
          </p:cNvGrpSpPr>
          <p:nvPr/>
        </p:nvGrpSpPr>
        <p:grpSpPr bwMode="auto">
          <a:xfrm>
            <a:off x="1600200" y="1931988"/>
            <a:ext cx="7140575" cy="2638425"/>
            <a:chOff x="1008" y="1217"/>
            <a:chExt cx="4498" cy="1662"/>
          </a:xfrm>
        </p:grpSpPr>
        <p:sp>
          <p:nvSpPr>
            <p:cNvPr id="32804" name="Oval 23"/>
            <p:cNvSpPr>
              <a:spLocks noChangeArrowheads="1"/>
            </p:cNvSpPr>
            <p:nvPr/>
          </p:nvSpPr>
          <p:spPr bwMode="auto">
            <a:xfrm>
              <a:off x="2688" y="259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5" name="Oval 24"/>
            <p:cNvSpPr>
              <a:spLocks noChangeArrowheads="1"/>
            </p:cNvSpPr>
            <p:nvPr/>
          </p:nvSpPr>
          <p:spPr bwMode="auto">
            <a:xfrm>
              <a:off x="2448" y="216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6" name="Oval 25"/>
            <p:cNvSpPr>
              <a:spLocks noChangeArrowheads="1"/>
            </p:cNvSpPr>
            <p:nvPr/>
          </p:nvSpPr>
          <p:spPr bwMode="auto">
            <a:xfrm>
              <a:off x="3456"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7" name="Oval 26"/>
            <p:cNvSpPr>
              <a:spLocks noChangeArrowheads="1"/>
            </p:cNvSpPr>
            <p:nvPr/>
          </p:nvSpPr>
          <p:spPr bwMode="auto">
            <a:xfrm>
              <a:off x="1008" y="187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8" name="Oval 27"/>
            <p:cNvSpPr>
              <a:spLocks noChangeArrowheads="1"/>
            </p:cNvSpPr>
            <p:nvPr/>
          </p:nvSpPr>
          <p:spPr bwMode="auto">
            <a:xfrm>
              <a:off x="1200" y="211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9" name="Oval 28"/>
            <p:cNvSpPr>
              <a:spLocks noChangeArrowheads="1"/>
            </p:cNvSpPr>
            <p:nvPr/>
          </p:nvSpPr>
          <p:spPr bwMode="auto">
            <a:xfrm>
              <a:off x="1488" y="2208"/>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0" name="Oval 29"/>
            <p:cNvSpPr>
              <a:spLocks noChangeArrowheads="1"/>
            </p:cNvSpPr>
            <p:nvPr/>
          </p:nvSpPr>
          <p:spPr bwMode="auto">
            <a:xfrm>
              <a:off x="1344" y="240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1" name="Oval 30"/>
            <p:cNvSpPr>
              <a:spLocks noChangeArrowheads="1"/>
            </p:cNvSpPr>
            <p:nvPr/>
          </p:nvSpPr>
          <p:spPr bwMode="auto">
            <a:xfrm>
              <a:off x="3408" y="211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2" name="Oval 31"/>
            <p:cNvSpPr>
              <a:spLocks noChangeArrowheads="1"/>
            </p:cNvSpPr>
            <p:nvPr/>
          </p:nvSpPr>
          <p:spPr bwMode="auto">
            <a:xfrm>
              <a:off x="1488" y="2832"/>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3" name="Oval 32"/>
            <p:cNvSpPr>
              <a:spLocks noChangeArrowheads="1"/>
            </p:cNvSpPr>
            <p:nvPr/>
          </p:nvSpPr>
          <p:spPr bwMode="auto">
            <a:xfrm>
              <a:off x="1056" y="2640"/>
              <a:ext cx="47" cy="47"/>
            </a:xfrm>
            <a:prstGeom prst="ellipse">
              <a:avLst/>
            </a:prstGeom>
            <a:solidFill>
              <a:srgbClr val="FF0000"/>
            </a:solidFill>
            <a:ln w="12700">
              <a:solidFill>
                <a:srgbClr val="FF0000"/>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14" name="Text Box 33"/>
            <p:cNvSpPr txBox="1">
              <a:spLocks noChangeArrowheads="1"/>
            </p:cNvSpPr>
            <p:nvPr/>
          </p:nvSpPr>
          <p:spPr bwMode="auto">
            <a:xfrm>
              <a:off x="4065" y="1217"/>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Reassign clusters</a:t>
              </a:r>
            </a:p>
          </p:txBody>
        </p:sp>
      </p:grpSp>
      <p:grpSp>
        <p:nvGrpSpPr>
          <p:cNvPr id="5" name="Group 34"/>
          <p:cNvGrpSpPr>
            <a:grpSpLocks/>
          </p:cNvGrpSpPr>
          <p:nvPr/>
        </p:nvGrpSpPr>
        <p:grpSpPr bwMode="auto">
          <a:xfrm>
            <a:off x="2590800" y="2389188"/>
            <a:ext cx="6364288" cy="1589087"/>
            <a:chOff x="1632" y="1505"/>
            <a:chExt cx="4009" cy="1001"/>
          </a:xfrm>
        </p:grpSpPr>
        <p:sp>
          <p:nvSpPr>
            <p:cNvPr id="32801" name="Text Box 35"/>
            <p:cNvSpPr txBox="1">
              <a:spLocks noChangeArrowheads="1"/>
            </p:cNvSpPr>
            <p:nvPr/>
          </p:nvSpPr>
          <p:spPr bwMode="auto">
            <a:xfrm>
              <a:off x="4073" y="1505"/>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Compute centroids</a:t>
              </a:r>
            </a:p>
          </p:txBody>
        </p:sp>
        <p:sp>
          <p:nvSpPr>
            <p:cNvPr id="32802" name="Text Box 36"/>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rgbClr val="FF0000"/>
                  </a:solidFill>
                  <a:latin typeface="Times New Roman" panose="02020603050405020304" pitchFamily="18" charset="0"/>
                </a:rPr>
                <a:t>x</a:t>
              </a:r>
            </a:p>
          </p:txBody>
        </p:sp>
        <p:sp>
          <p:nvSpPr>
            <p:cNvPr id="32803" name="Text Box 37"/>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tx2"/>
                  </a:solidFill>
                  <a:latin typeface="Times New Roman" panose="02020603050405020304" pitchFamily="18" charset="0"/>
                </a:rPr>
                <a:t>x</a:t>
              </a:r>
            </a:p>
          </p:txBody>
        </p:sp>
      </p:grpSp>
      <p:grpSp>
        <p:nvGrpSpPr>
          <p:cNvPr id="6" name="Group 38"/>
          <p:cNvGrpSpPr>
            <a:grpSpLocks/>
          </p:cNvGrpSpPr>
          <p:nvPr/>
        </p:nvGrpSpPr>
        <p:grpSpPr bwMode="auto">
          <a:xfrm>
            <a:off x="3886200" y="2846388"/>
            <a:ext cx="4903788" cy="657225"/>
            <a:chOff x="2448" y="1793"/>
            <a:chExt cx="3089" cy="414"/>
          </a:xfrm>
        </p:grpSpPr>
        <p:sp>
          <p:nvSpPr>
            <p:cNvPr id="32797" name="Oval 39"/>
            <p:cNvSpPr>
              <a:spLocks noChangeArrowheads="1"/>
            </p:cNvSpPr>
            <p:nvPr/>
          </p:nvSpPr>
          <p:spPr bwMode="auto">
            <a:xfrm>
              <a:off x="2784"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98" name="Oval 40"/>
            <p:cNvSpPr>
              <a:spLocks noChangeArrowheads="1"/>
            </p:cNvSpPr>
            <p:nvPr/>
          </p:nvSpPr>
          <p:spPr bwMode="auto">
            <a:xfrm>
              <a:off x="3456" y="1872"/>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799" name="Oval 41"/>
            <p:cNvSpPr>
              <a:spLocks noChangeArrowheads="1"/>
            </p:cNvSpPr>
            <p:nvPr/>
          </p:nvSpPr>
          <p:spPr bwMode="auto">
            <a:xfrm>
              <a:off x="2448" y="2160"/>
              <a:ext cx="47" cy="47"/>
            </a:xfrm>
            <a:prstGeom prst="ellipse">
              <a:avLst/>
            </a:prstGeom>
            <a:solidFill>
              <a:srgbClr val="0000FF"/>
            </a:solidFill>
            <a:ln w="12700">
              <a:solidFill>
                <a:srgbClr val="0000FF"/>
              </a:solidFill>
              <a:round/>
              <a:headEnd/>
              <a:tailEnd/>
            </a:ln>
          </p:spPr>
          <p:txBody>
            <a:bodyPr wrap="none" lIns="90000" tIns="46800" rIns="90000" bIns="46800"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endParaRPr lang="en-US" altLang="en-US"/>
            </a:p>
          </p:txBody>
        </p:sp>
        <p:sp>
          <p:nvSpPr>
            <p:cNvPr id="32800" name="Text Box 42"/>
            <p:cNvSpPr txBox="1">
              <a:spLocks noChangeArrowheads="1"/>
            </p:cNvSpPr>
            <p:nvPr/>
          </p:nvSpPr>
          <p:spPr bwMode="auto">
            <a:xfrm>
              <a:off x="4096" y="1793"/>
              <a:ext cx="14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Reassign clusters</a:t>
              </a:r>
            </a:p>
          </p:txBody>
        </p:sp>
      </p:grpSp>
      <p:grpSp>
        <p:nvGrpSpPr>
          <p:cNvPr id="7" name="Group 43"/>
          <p:cNvGrpSpPr>
            <a:grpSpLocks/>
          </p:cNvGrpSpPr>
          <p:nvPr/>
        </p:nvGrpSpPr>
        <p:grpSpPr bwMode="auto">
          <a:xfrm>
            <a:off x="1905000" y="3276600"/>
            <a:ext cx="7050088" cy="701675"/>
            <a:chOff x="1200" y="2064"/>
            <a:chExt cx="4441" cy="442"/>
          </a:xfrm>
        </p:grpSpPr>
        <p:sp>
          <p:nvSpPr>
            <p:cNvPr id="32792" name="Text Box 44"/>
            <p:cNvSpPr txBox="1">
              <a:spLocks noChangeArrowheads="1"/>
            </p:cNvSpPr>
            <p:nvPr/>
          </p:nvSpPr>
          <p:spPr bwMode="auto">
            <a:xfrm>
              <a:off x="3024" y="2256"/>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bg1"/>
                  </a:solidFill>
                  <a:latin typeface="Times New Roman" panose="02020603050405020304" pitchFamily="18" charset="0"/>
                </a:rPr>
                <a:t>x</a:t>
              </a:r>
            </a:p>
          </p:txBody>
        </p:sp>
        <p:sp>
          <p:nvSpPr>
            <p:cNvPr id="32793" name="Text Box 45"/>
            <p:cNvSpPr txBox="1">
              <a:spLocks noChangeArrowheads="1"/>
            </p:cNvSpPr>
            <p:nvPr/>
          </p:nvSpPr>
          <p:spPr bwMode="auto">
            <a:xfrm>
              <a:off x="1632" y="2064"/>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bg1"/>
                  </a:solidFill>
                  <a:latin typeface="Times New Roman" panose="02020603050405020304" pitchFamily="18" charset="0"/>
                </a:rPr>
                <a:t>x</a:t>
              </a:r>
            </a:p>
          </p:txBody>
        </p:sp>
        <p:sp>
          <p:nvSpPr>
            <p:cNvPr id="32794" name="Text Box 46"/>
            <p:cNvSpPr txBox="1">
              <a:spLocks noChangeArrowheads="1"/>
            </p:cNvSpPr>
            <p:nvPr/>
          </p:nvSpPr>
          <p:spPr bwMode="auto">
            <a:xfrm>
              <a:off x="2880" y="2112"/>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chemeClr val="tx2"/>
                  </a:solidFill>
                  <a:latin typeface="Times New Roman" panose="02020603050405020304" pitchFamily="18" charset="0"/>
                </a:rPr>
                <a:t>x</a:t>
              </a:r>
            </a:p>
          </p:txBody>
        </p:sp>
        <p:sp>
          <p:nvSpPr>
            <p:cNvPr id="32795" name="Text Box 47"/>
            <p:cNvSpPr txBox="1">
              <a:spLocks noChangeArrowheads="1"/>
            </p:cNvSpPr>
            <p:nvPr/>
          </p:nvSpPr>
          <p:spPr bwMode="auto">
            <a:xfrm>
              <a:off x="1200" y="2160"/>
              <a:ext cx="1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sz="2000">
                  <a:solidFill>
                    <a:srgbClr val="FF0000"/>
                  </a:solidFill>
                  <a:latin typeface="Times New Roman" panose="02020603050405020304" pitchFamily="18" charset="0"/>
                </a:rPr>
                <a:t>x</a:t>
              </a:r>
            </a:p>
          </p:txBody>
        </p:sp>
        <p:sp>
          <p:nvSpPr>
            <p:cNvPr id="32796" name="Text Box 48"/>
            <p:cNvSpPr txBox="1">
              <a:spLocks noChangeArrowheads="1"/>
            </p:cNvSpPr>
            <p:nvPr/>
          </p:nvSpPr>
          <p:spPr bwMode="auto">
            <a:xfrm>
              <a:off x="4073" y="2081"/>
              <a:ext cx="15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latin typeface="Times New Roman" panose="02020603050405020304" pitchFamily="18" charset="0"/>
                </a:rPr>
                <a:t>Compute centroids</a:t>
              </a:r>
            </a:p>
          </p:txBody>
        </p:sp>
      </p:grpSp>
      <p:sp>
        <p:nvSpPr>
          <p:cNvPr id="658481" name="Text Box 49"/>
          <p:cNvSpPr txBox="1">
            <a:spLocks noChangeArrowheads="1"/>
          </p:cNvSpPr>
          <p:nvPr/>
        </p:nvSpPr>
        <p:spPr bwMode="auto">
          <a:xfrm>
            <a:off x="6629400" y="3760788"/>
            <a:ext cx="2287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a:latin typeface="Times New Roman" panose="02020603050405020304" pitchFamily="18" charset="0"/>
              </a:rPr>
              <a:t>Reassign clusters</a:t>
            </a:r>
          </a:p>
        </p:txBody>
      </p:sp>
      <p:sp>
        <p:nvSpPr>
          <p:cNvPr id="658482" name="Text Box 50"/>
          <p:cNvSpPr txBox="1">
            <a:spLocks noChangeArrowheads="1"/>
          </p:cNvSpPr>
          <p:nvPr/>
        </p:nvSpPr>
        <p:spPr bwMode="auto">
          <a:xfrm>
            <a:off x="6510338" y="4294188"/>
            <a:ext cx="1619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algn="ctr" eaLnBrk="1" hangingPunct="1"/>
            <a:r>
              <a:rPr lang="en-US" altLang="en-US">
                <a:solidFill>
                  <a:srgbClr val="FF0000"/>
                </a:solidFill>
                <a:latin typeface="Times New Roman" panose="02020603050405020304" pitchFamily="18" charset="0"/>
              </a:rPr>
              <a:t>Converged!</a:t>
            </a:r>
          </a:p>
        </p:txBody>
      </p:sp>
      <p:sp>
        <p:nvSpPr>
          <p:cNvPr id="32791" name="TextBox 50"/>
          <p:cNvSpPr txBox="1">
            <a:spLocks noChangeArrowheads="1"/>
          </p:cNvSpPr>
          <p:nvPr/>
        </p:nvSpPr>
        <p:spPr bwMode="auto">
          <a:xfrm>
            <a:off x="7620000" y="0"/>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16.4</a:t>
            </a:r>
          </a:p>
        </p:txBody>
      </p:sp>
    </p:spTree>
    <p:extLst>
      <p:ext uri="{BB962C8B-B14F-4D97-AF65-F5344CB8AC3E}">
        <p14:creationId xmlns:p14="http://schemas.microsoft.com/office/powerpoint/2010/main" val="39173457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848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481" grpId="0" autoUpdateAnimBg="0"/>
      <p:bldP spid="65848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ltLang="en-US" smtClean="0">
                <a:ea typeface="ＭＳ Ｐゴシック" panose="020B0600070205080204" pitchFamily="34" charset="-128"/>
              </a:rPr>
              <a:t>Convergence</a:t>
            </a:r>
          </a:p>
        </p:txBody>
      </p:sp>
      <p:sp>
        <p:nvSpPr>
          <p:cNvPr id="34819" name="Rectangle 3"/>
          <p:cNvSpPr>
            <a:spLocks noGrp="1" noChangeArrowheads="1"/>
          </p:cNvSpPr>
          <p:nvPr>
            <p:ph type="body" idx="1"/>
          </p:nvPr>
        </p:nvSpPr>
        <p:spPr/>
        <p:txBody>
          <a:bodyPr/>
          <a:lstStyle/>
          <a:p>
            <a:pPr eaLnBrk="1" hangingPunct="1"/>
            <a:r>
              <a:rPr lang="en-US" altLang="en-US" sz="3000" smtClean="0">
                <a:ea typeface="ＭＳ Ｐゴシック" panose="020B0600070205080204" pitchFamily="34" charset="-128"/>
              </a:rPr>
              <a:t>Why should the </a:t>
            </a:r>
            <a:r>
              <a:rPr lang="en-US" altLang="en-US" sz="3000" i="1" smtClean="0">
                <a:ea typeface="ＭＳ Ｐゴシック" panose="020B0600070205080204" pitchFamily="34" charset="-128"/>
              </a:rPr>
              <a:t>K</a:t>
            </a:r>
            <a:r>
              <a:rPr lang="en-US" altLang="en-US" sz="3000" smtClean="0">
                <a:ea typeface="ＭＳ Ｐゴシック" panose="020B0600070205080204" pitchFamily="34" charset="-128"/>
              </a:rPr>
              <a:t>-means algorithm ever reach a </a:t>
            </a:r>
            <a:r>
              <a:rPr lang="en-US" altLang="en-US" sz="3000" i="1" smtClean="0">
                <a:ea typeface="ＭＳ Ｐゴシック" panose="020B0600070205080204" pitchFamily="34" charset="-128"/>
              </a:rPr>
              <a:t>fixed point</a:t>
            </a:r>
            <a:r>
              <a:rPr lang="en-US" altLang="en-US" sz="3000" smtClean="0">
                <a:ea typeface="ＭＳ Ｐゴシック" panose="020B0600070205080204" pitchFamily="34" charset="-128"/>
              </a:rPr>
              <a:t>?</a:t>
            </a:r>
          </a:p>
          <a:p>
            <a:pPr lvl="1" eaLnBrk="1" hangingPunct="1"/>
            <a:r>
              <a:rPr lang="en-US" altLang="en-US" sz="2800" smtClean="0">
                <a:ea typeface="ＭＳ Ｐゴシック" panose="020B0600070205080204" pitchFamily="34" charset="-128"/>
              </a:rPr>
              <a:t>A state in which clusters don’t change.</a:t>
            </a:r>
          </a:p>
          <a:p>
            <a:pPr eaLnBrk="1" hangingPunct="1"/>
            <a:r>
              <a:rPr lang="en-US" altLang="en-US" sz="3000" i="1" smtClean="0">
                <a:ea typeface="ＭＳ Ｐゴシック" panose="020B0600070205080204" pitchFamily="34" charset="-128"/>
              </a:rPr>
              <a:t>K</a:t>
            </a:r>
            <a:r>
              <a:rPr lang="en-US" altLang="en-US" sz="3000" smtClean="0">
                <a:ea typeface="ＭＳ Ｐゴシック" panose="020B0600070205080204" pitchFamily="34" charset="-128"/>
              </a:rPr>
              <a:t>-means is a special case of a general procedure known as the </a:t>
            </a:r>
            <a:r>
              <a:rPr lang="en-US" altLang="en-US" sz="3000" i="1" smtClean="0">
                <a:ea typeface="ＭＳ Ｐゴシック" panose="020B0600070205080204" pitchFamily="34" charset="-128"/>
              </a:rPr>
              <a:t>Expectation Maximization (EM) algorithm</a:t>
            </a:r>
            <a:r>
              <a:rPr lang="en-US" altLang="en-US" sz="3000" smtClean="0">
                <a:ea typeface="ＭＳ Ｐゴシック" panose="020B0600070205080204" pitchFamily="34" charset="-128"/>
              </a:rPr>
              <a:t>.</a:t>
            </a:r>
          </a:p>
          <a:p>
            <a:pPr lvl="1" eaLnBrk="1" hangingPunct="1"/>
            <a:r>
              <a:rPr lang="en-US" altLang="en-US" sz="2800" smtClean="0">
                <a:ea typeface="ＭＳ Ｐゴシック" panose="020B0600070205080204" pitchFamily="34" charset="-128"/>
              </a:rPr>
              <a:t>EM is known to converge.</a:t>
            </a:r>
          </a:p>
          <a:p>
            <a:pPr lvl="1" eaLnBrk="1" hangingPunct="1"/>
            <a:r>
              <a:rPr lang="en-US" altLang="en-US" sz="2800" smtClean="0">
                <a:ea typeface="ＭＳ Ｐゴシック" panose="020B0600070205080204" pitchFamily="34" charset="-128"/>
              </a:rPr>
              <a:t>Number of iterations could be large.</a:t>
            </a:r>
          </a:p>
          <a:p>
            <a:pPr lvl="3" eaLnBrk="1" hangingPunct="1"/>
            <a:r>
              <a:rPr lang="en-US" altLang="en-US" sz="2400" smtClean="0">
                <a:ea typeface="ＭＳ Ｐゴシック" panose="020B0600070205080204" pitchFamily="34" charset="-128"/>
              </a:rPr>
              <a:t>But in practice usually isn’t</a:t>
            </a:r>
          </a:p>
        </p:txBody>
      </p:sp>
      <p:sp>
        <p:nvSpPr>
          <p:cNvPr id="34820" name="TextBox 3"/>
          <p:cNvSpPr txBox="1">
            <a:spLocks noChangeArrowheads="1"/>
          </p:cNvSpPr>
          <p:nvPr/>
        </p:nvSpPr>
        <p:spPr bwMode="auto">
          <a:xfrm>
            <a:off x="7620000" y="0"/>
            <a:ext cx="11017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0"/>
                <a:ea typeface="Arial Unicode MS" pitchFamily="34" charset="-128"/>
              </a:defRPr>
            </a:lvl1pPr>
            <a:lvl2pPr marL="742950" indent="-285750" eaLnBrk="0" hangingPunct="0">
              <a:defRPr sz="2400">
                <a:solidFill>
                  <a:schemeClr val="tx1"/>
                </a:solidFill>
                <a:latin typeface="Lucida Sans" panose="020B0602030504020204" pitchFamily="34" charset="0"/>
                <a:ea typeface="Arial Unicode MS" pitchFamily="34" charset="-128"/>
              </a:defRPr>
            </a:lvl2pPr>
            <a:lvl3pPr marL="1143000" indent="-228600" eaLnBrk="0" hangingPunct="0">
              <a:defRPr sz="2400">
                <a:solidFill>
                  <a:schemeClr val="tx1"/>
                </a:solidFill>
                <a:latin typeface="Lucida Sans" panose="020B0602030504020204" pitchFamily="34" charset="0"/>
                <a:ea typeface="Arial Unicode MS" pitchFamily="34" charset="-128"/>
              </a:defRPr>
            </a:lvl3pPr>
            <a:lvl4pPr marL="1600200" indent="-228600" eaLnBrk="0" hangingPunct="0">
              <a:defRPr sz="2400">
                <a:solidFill>
                  <a:schemeClr val="tx1"/>
                </a:solidFill>
                <a:latin typeface="Lucida Sans" panose="020B0602030504020204" pitchFamily="34" charset="0"/>
                <a:ea typeface="Arial Unicode MS" pitchFamily="34" charset="-128"/>
              </a:defRPr>
            </a:lvl4pPr>
            <a:lvl5pPr marL="2057400" indent="-228600" eaLnBrk="0" hangingPunct="0">
              <a:defRPr sz="2400">
                <a:solidFill>
                  <a:schemeClr val="tx1"/>
                </a:solidFill>
                <a:latin typeface="Lucida Sans" panose="020B0602030504020204" pitchFamily="34" charset="0"/>
                <a:ea typeface="Arial Unicode MS"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0"/>
                <a:ea typeface="Arial Unicode MS" pitchFamily="34" charset="-128"/>
              </a:defRPr>
            </a:lvl9pPr>
          </a:lstStyle>
          <a:p>
            <a:pPr eaLnBrk="1" hangingPunct="1"/>
            <a:r>
              <a:rPr lang="en-US" altLang="en-US" sz="1600">
                <a:solidFill>
                  <a:srgbClr val="FBFCFF"/>
                </a:solidFill>
              </a:rPr>
              <a:t>Sec. 16.4</a:t>
            </a:r>
          </a:p>
        </p:txBody>
      </p:sp>
    </p:spTree>
    <p:extLst>
      <p:ext uri="{BB962C8B-B14F-4D97-AF65-F5344CB8AC3E}">
        <p14:creationId xmlns:p14="http://schemas.microsoft.com/office/powerpoint/2010/main" val="23999249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23528" y="692696"/>
            <a:ext cx="4562475" cy="3124200"/>
          </a:xfrm>
          <a:prstGeom prst="rect">
            <a:avLst/>
          </a:prstGeom>
        </p:spPr>
      </p:pic>
      <p:sp>
        <p:nvSpPr>
          <p:cNvPr id="5" name="Oval 4"/>
          <p:cNvSpPr/>
          <p:nvPr/>
        </p:nvSpPr>
        <p:spPr>
          <a:xfrm>
            <a:off x="323528" y="332656"/>
            <a:ext cx="504056" cy="43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1</a:t>
            </a:r>
            <a:endParaRPr lang="en-US" dirty="0"/>
          </a:p>
        </p:txBody>
      </p:sp>
      <p:sp>
        <p:nvSpPr>
          <p:cNvPr id="6" name="TextBox 5"/>
          <p:cNvSpPr txBox="1"/>
          <p:nvPr/>
        </p:nvSpPr>
        <p:spPr>
          <a:xfrm>
            <a:off x="1043608" y="4005064"/>
            <a:ext cx="3024336" cy="369332"/>
          </a:xfrm>
          <a:prstGeom prst="rect">
            <a:avLst/>
          </a:prstGeom>
          <a:noFill/>
        </p:spPr>
        <p:txBody>
          <a:bodyPr wrap="square" rtlCol="0">
            <a:spAutoFit/>
          </a:bodyPr>
          <a:lstStyle/>
          <a:p>
            <a:r>
              <a:rPr lang="en-US" dirty="0" smtClean="0"/>
              <a:t>Find arbitrary centroids</a:t>
            </a:r>
            <a:endParaRPr lang="en-US" dirty="0"/>
          </a:p>
        </p:txBody>
      </p:sp>
      <p:pic>
        <p:nvPicPr>
          <p:cNvPr id="8" name="Picture 7"/>
          <p:cNvPicPr>
            <a:picLocks noChangeAspect="1"/>
          </p:cNvPicPr>
          <p:nvPr/>
        </p:nvPicPr>
        <p:blipFill>
          <a:blip r:embed="rId3"/>
          <a:stretch>
            <a:fillRect/>
          </a:stretch>
        </p:blipFill>
        <p:spPr>
          <a:xfrm>
            <a:off x="4073236" y="739155"/>
            <a:ext cx="4648200" cy="3171825"/>
          </a:xfrm>
          <a:prstGeom prst="rect">
            <a:avLst/>
          </a:prstGeom>
        </p:spPr>
      </p:pic>
      <p:sp>
        <p:nvSpPr>
          <p:cNvPr id="10" name="TextBox 9"/>
          <p:cNvSpPr txBox="1"/>
          <p:nvPr/>
        </p:nvSpPr>
        <p:spPr>
          <a:xfrm>
            <a:off x="4885168" y="3980009"/>
            <a:ext cx="3024336" cy="369332"/>
          </a:xfrm>
          <a:prstGeom prst="rect">
            <a:avLst/>
          </a:prstGeom>
          <a:noFill/>
        </p:spPr>
        <p:txBody>
          <a:bodyPr wrap="square" rtlCol="0">
            <a:spAutoFit/>
          </a:bodyPr>
          <a:lstStyle/>
          <a:p>
            <a:r>
              <a:rPr lang="en-US" dirty="0" smtClean="0"/>
              <a:t>Cluster Assignments</a:t>
            </a:r>
            <a:endParaRPr lang="en-US" dirty="0"/>
          </a:p>
        </p:txBody>
      </p:sp>
      <p:sp>
        <p:nvSpPr>
          <p:cNvPr id="11" name="Oval 10"/>
          <p:cNvSpPr/>
          <p:nvPr/>
        </p:nvSpPr>
        <p:spPr>
          <a:xfrm>
            <a:off x="4392113" y="332656"/>
            <a:ext cx="504056" cy="43204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2</a:t>
            </a:r>
            <a:endParaRPr lang="en-US" dirty="0"/>
          </a:p>
        </p:txBody>
      </p:sp>
      <p:sp>
        <p:nvSpPr>
          <p:cNvPr id="12" name="TextBox 11"/>
          <p:cNvSpPr txBox="1"/>
          <p:nvPr/>
        </p:nvSpPr>
        <p:spPr>
          <a:xfrm>
            <a:off x="1043608" y="5445224"/>
            <a:ext cx="7200800" cy="369332"/>
          </a:xfrm>
          <a:prstGeom prst="rect">
            <a:avLst/>
          </a:prstGeom>
          <a:noFill/>
        </p:spPr>
        <p:txBody>
          <a:bodyPr wrap="square" rtlCol="0">
            <a:spAutoFit/>
          </a:bodyPr>
          <a:lstStyle/>
          <a:p>
            <a:r>
              <a:rPr lang="en-US" dirty="0" smtClean="0"/>
              <a:t>Cluster Assignments prepared based on distance</a:t>
            </a:r>
            <a:endParaRPr lang="en-US" dirty="0"/>
          </a:p>
        </p:txBody>
      </p:sp>
      <p:pic>
        <p:nvPicPr>
          <p:cNvPr id="13" name="Picture 12"/>
          <p:cNvPicPr>
            <a:picLocks noChangeAspect="1"/>
          </p:cNvPicPr>
          <p:nvPr/>
        </p:nvPicPr>
        <p:blipFill>
          <a:blip r:embed="rId4"/>
          <a:stretch>
            <a:fillRect/>
          </a:stretch>
        </p:blipFill>
        <p:spPr>
          <a:xfrm>
            <a:off x="5922869" y="1484784"/>
            <a:ext cx="200025" cy="228600"/>
          </a:xfrm>
          <a:prstGeom prst="rect">
            <a:avLst/>
          </a:prstGeom>
        </p:spPr>
      </p:pic>
      <p:pic>
        <p:nvPicPr>
          <p:cNvPr id="14" name="Picture 13"/>
          <p:cNvPicPr>
            <a:picLocks noChangeAspect="1"/>
          </p:cNvPicPr>
          <p:nvPr/>
        </p:nvPicPr>
        <p:blipFill>
          <a:blip r:embed="rId5"/>
          <a:stretch>
            <a:fillRect/>
          </a:stretch>
        </p:blipFill>
        <p:spPr>
          <a:xfrm>
            <a:off x="2707757" y="2546702"/>
            <a:ext cx="228600" cy="238125"/>
          </a:xfrm>
          <a:prstGeom prst="rect">
            <a:avLst/>
          </a:prstGeom>
        </p:spPr>
      </p:pic>
      <p:pic>
        <p:nvPicPr>
          <p:cNvPr id="15" name="Picture 14"/>
          <p:cNvPicPr>
            <a:picLocks noChangeAspect="1"/>
          </p:cNvPicPr>
          <p:nvPr/>
        </p:nvPicPr>
        <p:blipFill>
          <a:blip r:embed="rId6"/>
          <a:stretch>
            <a:fillRect/>
          </a:stretch>
        </p:blipFill>
        <p:spPr>
          <a:xfrm>
            <a:off x="6939094" y="2235361"/>
            <a:ext cx="219075" cy="238125"/>
          </a:xfrm>
          <a:prstGeom prst="rect">
            <a:avLst/>
          </a:prstGeom>
        </p:spPr>
      </p:pic>
      <p:cxnSp>
        <p:nvCxnSpPr>
          <p:cNvPr id="17" name="Straight Arrow Connector 16"/>
          <p:cNvCxnSpPr>
            <a:endCxn id="13" idx="1"/>
          </p:cNvCxnSpPr>
          <p:nvPr/>
        </p:nvCxnSpPr>
        <p:spPr>
          <a:xfrm flipV="1">
            <a:off x="5652120" y="1599084"/>
            <a:ext cx="270749"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668345" y="2496716"/>
            <a:ext cx="270749"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6151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19672" y="1700808"/>
            <a:ext cx="323850" cy="419100"/>
          </a:xfrm>
          <a:prstGeom prst="rect">
            <a:avLst/>
          </a:prstGeom>
        </p:spPr>
      </p:pic>
      <p:pic>
        <p:nvPicPr>
          <p:cNvPr id="9" name="Picture 8"/>
          <p:cNvPicPr>
            <a:picLocks noChangeAspect="1"/>
          </p:cNvPicPr>
          <p:nvPr/>
        </p:nvPicPr>
        <p:blipFill>
          <a:blip r:embed="rId2"/>
          <a:stretch>
            <a:fillRect/>
          </a:stretch>
        </p:blipFill>
        <p:spPr>
          <a:xfrm>
            <a:off x="2593360" y="2780928"/>
            <a:ext cx="323850" cy="419100"/>
          </a:xfrm>
          <a:prstGeom prst="rect">
            <a:avLst/>
          </a:prstGeom>
        </p:spPr>
      </p:pic>
      <p:sp>
        <p:nvSpPr>
          <p:cNvPr id="10" name="TextBox 9"/>
          <p:cNvSpPr txBox="1"/>
          <p:nvPr/>
        </p:nvSpPr>
        <p:spPr>
          <a:xfrm>
            <a:off x="467544" y="1052736"/>
            <a:ext cx="8136904" cy="4801314"/>
          </a:xfrm>
          <a:prstGeom prst="rect">
            <a:avLst/>
          </a:prstGeom>
          <a:noFill/>
        </p:spPr>
        <p:txBody>
          <a:bodyPr wrap="square" rtlCol="0">
            <a:spAutoFit/>
          </a:bodyPr>
          <a:lstStyle/>
          <a:p>
            <a:r>
              <a:rPr lang="en-US" dirty="0" smtClean="0"/>
              <a:t>1.Randomly Assign K –Centroids </a:t>
            </a:r>
          </a:p>
          <a:p>
            <a:endParaRPr lang="en-US" dirty="0"/>
          </a:p>
          <a:p>
            <a:r>
              <a:rPr lang="en-US" dirty="0" smtClean="0"/>
              <a:t>2.Find the Cluster assignment based on distance measure</a:t>
            </a:r>
          </a:p>
          <a:p>
            <a:endParaRPr lang="en-US" dirty="0"/>
          </a:p>
          <a:p>
            <a:r>
              <a:rPr lang="en-US" dirty="0" smtClean="0"/>
              <a:t>3.Find the average of the points assigned to Cluster k</a:t>
            </a:r>
          </a:p>
          <a:p>
            <a:endParaRPr lang="en-US" dirty="0"/>
          </a:p>
          <a:p>
            <a:r>
              <a:rPr lang="en-US" dirty="0" smtClean="0"/>
              <a:t>4.Do this iteratively </a:t>
            </a:r>
          </a:p>
          <a:p>
            <a:endParaRPr lang="en-US" dirty="0"/>
          </a:p>
          <a:p>
            <a:r>
              <a:rPr lang="en-US" dirty="0" smtClean="0"/>
              <a:t>Distance measure :</a:t>
            </a:r>
          </a:p>
          <a:p>
            <a:endParaRPr lang="en-US" dirty="0"/>
          </a:p>
          <a:p>
            <a:r>
              <a:rPr lang="en-US" dirty="0" smtClean="0"/>
              <a:t>a.Euclidean </a:t>
            </a:r>
          </a:p>
          <a:p>
            <a:endParaRPr lang="en-US" dirty="0"/>
          </a:p>
          <a:p>
            <a:r>
              <a:rPr lang="en-US" dirty="0" smtClean="0"/>
              <a:t>b. Manhattan</a:t>
            </a:r>
          </a:p>
          <a:p>
            <a:endParaRPr lang="en-US" dirty="0"/>
          </a:p>
          <a:p>
            <a:r>
              <a:rPr lang="en-US" dirty="0" smtClean="0"/>
              <a:t>5.Objective is to minimize the squared distance between each point and the corresponding centroid assigned   </a:t>
            </a:r>
            <a:endParaRPr lang="en-US" dirty="0"/>
          </a:p>
          <a:p>
            <a:endParaRPr lang="en-US" dirty="0"/>
          </a:p>
        </p:txBody>
      </p:sp>
      <p:sp>
        <p:nvSpPr>
          <p:cNvPr id="11" name="AutoShape 2" descr="\|a-b\|_{2}={\sqrt  {\sum _{i}(a_{i}-b_{i})^{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2051720" y="3789040"/>
            <a:ext cx="2028825" cy="409575"/>
          </a:xfrm>
          <a:prstGeom prst="rect">
            <a:avLst/>
          </a:prstGeom>
        </p:spPr>
      </p:pic>
      <p:pic>
        <p:nvPicPr>
          <p:cNvPr id="13" name="Picture 12"/>
          <p:cNvPicPr>
            <a:picLocks noChangeAspect="1"/>
          </p:cNvPicPr>
          <p:nvPr/>
        </p:nvPicPr>
        <p:blipFill>
          <a:blip r:embed="rId4"/>
          <a:stretch>
            <a:fillRect/>
          </a:stretch>
        </p:blipFill>
        <p:spPr>
          <a:xfrm>
            <a:off x="2051720" y="4459075"/>
            <a:ext cx="1828800" cy="314325"/>
          </a:xfrm>
          <a:prstGeom prst="rect">
            <a:avLst/>
          </a:prstGeom>
        </p:spPr>
      </p:pic>
    </p:spTree>
    <p:extLst>
      <p:ext uri="{BB962C8B-B14F-4D97-AF65-F5344CB8AC3E}">
        <p14:creationId xmlns:p14="http://schemas.microsoft.com/office/powerpoint/2010/main" val="32208328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5616" y="2132856"/>
            <a:ext cx="3829050" cy="3829050"/>
          </a:xfrm>
          <a:prstGeom prst="rect">
            <a:avLst/>
          </a:prstGeom>
        </p:spPr>
      </p:pic>
      <p:sp>
        <p:nvSpPr>
          <p:cNvPr id="5" name="TextBox 4"/>
          <p:cNvSpPr txBox="1"/>
          <p:nvPr/>
        </p:nvSpPr>
        <p:spPr>
          <a:xfrm>
            <a:off x="467544" y="620688"/>
            <a:ext cx="8064896" cy="369332"/>
          </a:xfrm>
          <a:prstGeom prst="rect">
            <a:avLst/>
          </a:prstGeom>
          <a:noFill/>
        </p:spPr>
        <p:txBody>
          <a:bodyPr wrap="square" rtlCol="0">
            <a:spAutoFit/>
          </a:bodyPr>
          <a:lstStyle/>
          <a:p>
            <a:r>
              <a:rPr lang="en-US" dirty="0" smtClean="0"/>
              <a:t>MANHATTAN VS EUCLIDEAN DISTANCE</a:t>
            </a:r>
            <a:endParaRPr lang="en-US" dirty="0"/>
          </a:p>
        </p:txBody>
      </p:sp>
    </p:spTree>
    <p:extLst>
      <p:ext uri="{BB962C8B-B14F-4D97-AF65-F5344CB8AC3E}">
        <p14:creationId xmlns:p14="http://schemas.microsoft.com/office/powerpoint/2010/main" val="24430947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ELBOW METHOD</a:t>
            </a:r>
            <a:endParaRPr lang="en-US" dirty="0"/>
          </a:p>
        </p:txBody>
      </p:sp>
      <p:pic>
        <p:nvPicPr>
          <p:cNvPr id="4" name="Content Placeholder 3"/>
          <p:cNvPicPr>
            <a:picLocks noGrp="1" noChangeAspect="1"/>
          </p:cNvPicPr>
          <p:nvPr>
            <p:ph idx="1"/>
          </p:nvPr>
        </p:nvPicPr>
        <p:blipFill>
          <a:blip r:embed="rId2"/>
          <a:stretch>
            <a:fillRect/>
          </a:stretch>
        </p:blipFill>
        <p:spPr>
          <a:xfrm>
            <a:off x="662899" y="1690689"/>
            <a:ext cx="4972050" cy="3257550"/>
          </a:xfrm>
          <a:prstGeom prst="rect">
            <a:avLst/>
          </a:prstGeom>
        </p:spPr>
      </p:pic>
    </p:spTree>
    <p:extLst>
      <p:ext uri="{BB962C8B-B14F-4D97-AF65-F5344CB8AC3E}">
        <p14:creationId xmlns:p14="http://schemas.microsoft.com/office/powerpoint/2010/main" val="5198680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822960" y="1072203"/>
            <a:ext cx="7543800" cy="402268"/>
          </a:xfrm>
        </p:spPr>
        <p:txBody>
          <a:bodyPr>
            <a:normAutofit fontScale="90000"/>
          </a:bodyPr>
          <a:lstStyle/>
          <a:p>
            <a:pPr eaLnBrk="1" hangingPunct="1"/>
            <a:r>
              <a:rPr lang="en-US" altLang="en-US" dirty="0" smtClean="0"/>
              <a:t>What is Segmentation ?</a:t>
            </a:r>
          </a:p>
        </p:txBody>
      </p:sp>
      <p:sp>
        <p:nvSpPr>
          <p:cNvPr id="20483" name="Content Placeholder 2"/>
          <p:cNvSpPr>
            <a:spLocks noGrp="1"/>
          </p:cNvSpPr>
          <p:nvPr>
            <p:ph idx="1"/>
          </p:nvPr>
        </p:nvSpPr>
        <p:spPr>
          <a:xfrm>
            <a:off x="1257300" y="1600200"/>
            <a:ext cx="6572250" cy="3028950"/>
          </a:xfrm>
        </p:spPr>
        <p:txBody>
          <a:bodyPr/>
          <a:lstStyle/>
          <a:p>
            <a:pPr eaLnBrk="1" hangingPunct="1"/>
            <a:r>
              <a:rPr lang="en-US" altLang="en-US" sz="1350" b="1" dirty="0"/>
              <a:t>What is customer segmentation</a:t>
            </a:r>
            <a:r>
              <a:rPr lang="en-US" altLang="en-US" sz="1350" dirty="0"/>
              <a:t> ?</a:t>
            </a:r>
          </a:p>
          <a:p>
            <a:pPr lvl="1" eaLnBrk="1" hangingPunct="1"/>
            <a:r>
              <a:rPr lang="en-US" altLang="en-US" sz="1200" dirty="0"/>
              <a:t>Based on certain attributes </a:t>
            </a:r>
            <a:r>
              <a:rPr lang="en-US" altLang="en-US" sz="1200" dirty="0">
                <a:solidFill>
                  <a:srgbClr val="C00000"/>
                </a:solidFill>
              </a:rPr>
              <a:t>natural sub groups </a:t>
            </a:r>
            <a:r>
              <a:rPr lang="en-US" altLang="en-US" sz="1200" dirty="0"/>
              <a:t>are formed within the customers such that it makes business sense</a:t>
            </a:r>
          </a:p>
          <a:p>
            <a:pPr lvl="1" eaLnBrk="1" hangingPunct="1"/>
            <a:r>
              <a:rPr lang="en-US" altLang="en-US" sz="1200" dirty="0"/>
              <a:t>Surfacing  customer  groups that show </a:t>
            </a:r>
            <a:r>
              <a:rPr lang="en-US" altLang="en-US" sz="1200" dirty="0">
                <a:solidFill>
                  <a:srgbClr val="C00000"/>
                </a:solidFill>
              </a:rPr>
              <a:t>commonality of behavior</a:t>
            </a:r>
            <a:r>
              <a:rPr lang="en-US" altLang="en-US" sz="1200" dirty="0"/>
              <a:t>. </a:t>
            </a:r>
          </a:p>
        </p:txBody>
      </p:sp>
      <p:pic>
        <p:nvPicPr>
          <p:cNvPr id="20484" name="Picture 4" descr="http://www.marketresearchbulletin.com/wp-content/uploads/2009/04/segmentation-graph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78920"/>
            <a:ext cx="3200400" cy="2936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7181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buNone/>
            </a:pPr>
            <a:r>
              <a:rPr lang="en-IN" dirty="0" smtClean="0"/>
              <a:t>Advantages</a:t>
            </a:r>
          </a:p>
          <a:p>
            <a:r>
              <a:rPr lang="en-IN" dirty="0" smtClean="0"/>
              <a:t>Easy to Understand </a:t>
            </a:r>
          </a:p>
          <a:p>
            <a:r>
              <a:rPr lang="en-IN" dirty="0" smtClean="0"/>
              <a:t>Requires Less Data Cleansing </a:t>
            </a:r>
          </a:p>
          <a:p>
            <a:r>
              <a:rPr lang="en-IN" dirty="0" smtClean="0"/>
              <a:t>Applicable for both categorical and continuous variables</a:t>
            </a:r>
          </a:p>
          <a:p>
            <a:pPr>
              <a:buNone/>
            </a:pPr>
            <a:r>
              <a:rPr lang="en-IN" dirty="0" smtClean="0"/>
              <a:t>Disadvantages</a:t>
            </a:r>
          </a:p>
          <a:p>
            <a:r>
              <a:rPr lang="en-IN" dirty="0" smtClean="0"/>
              <a:t>Overfitting</a:t>
            </a:r>
          </a:p>
          <a:p>
            <a:r>
              <a:rPr lang="en-IN" dirty="0" smtClean="0"/>
              <a:t>Loss of Information by binning continuous variables </a:t>
            </a:r>
          </a:p>
          <a:p>
            <a:endParaRPr lang="en-I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822960" y="1072203"/>
            <a:ext cx="7543800" cy="527998"/>
          </a:xfrm>
        </p:spPr>
        <p:txBody>
          <a:bodyPr>
            <a:normAutofit fontScale="90000"/>
          </a:bodyPr>
          <a:lstStyle/>
          <a:p>
            <a:r>
              <a:rPr lang="en-US" altLang="en-US" dirty="0" smtClean="0"/>
              <a:t>Characteristics of Clusters</a:t>
            </a:r>
          </a:p>
        </p:txBody>
      </p:sp>
      <p:sp>
        <p:nvSpPr>
          <p:cNvPr id="21507" name="Content Placeholder 2"/>
          <p:cNvSpPr>
            <a:spLocks noGrp="1"/>
          </p:cNvSpPr>
          <p:nvPr>
            <p:ph idx="1"/>
          </p:nvPr>
        </p:nvSpPr>
        <p:spPr>
          <a:xfrm>
            <a:off x="1371600" y="1600200"/>
            <a:ext cx="6172200" cy="3771900"/>
          </a:xfrm>
        </p:spPr>
        <p:txBody>
          <a:bodyPr/>
          <a:lstStyle/>
          <a:p>
            <a:r>
              <a:rPr lang="en-US" altLang="en-US" sz="1200"/>
              <a:t>A cluster is a group of relatively homogenous cases or observations. </a:t>
            </a:r>
          </a:p>
          <a:p>
            <a:r>
              <a:rPr lang="en-US" altLang="en-US" sz="1200"/>
              <a:t>Cluster analysis is an exploratory data analysis tool for solving classification problems. </a:t>
            </a:r>
          </a:p>
          <a:p>
            <a:r>
              <a:rPr lang="en-US" altLang="en-US" sz="1200"/>
              <a:t>The degree of association is strong between members of the same cluster and weak between members of different clusters. </a:t>
            </a:r>
          </a:p>
          <a:p>
            <a:r>
              <a:rPr lang="en-US" altLang="en-US" sz="1200"/>
              <a:t>Clusters must help achieve business objective</a:t>
            </a:r>
          </a:p>
          <a:p>
            <a:r>
              <a:rPr lang="en-US" altLang="en-US" sz="1200"/>
              <a:t>The results of a survey that studied drinkers' perceptions of spirits (alcohol). </a:t>
            </a:r>
          </a:p>
          <a:p>
            <a:endParaRPr lang="en-US" altLang="en-US" smtClean="0"/>
          </a:p>
        </p:txBody>
      </p:sp>
      <p:sp>
        <p:nvSpPr>
          <p:cNvPr id="21508" name="Slide Number Placeholder 3"/>
          <p:cNvSpPr>
            <a:spLocks noGrp="1"/>
          </p:cNvSpPr>
          <p:nvPr>
            <p:ph type="sldNum" sz="quarter" idx="12"/>
          </p:nvPr>
        </p:nvSpPr>
        <p:spPr bwMode="auto">
          <a:xfrm>
            <a:off x="6286500" y="5815012"/>
            <a:ext cx="1600200" cy="357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Slide </a:t>
            </a:r>
            <a:fld id="{FFC8E7F1-5A95-47A4-889B-0BC5E232CA05}" type="slidenum">
              <a:rPr lang="en-US" altLang="en-US"/>
              <a:pPr eaLnBrk="1" hangingPunct="1"/>
              <a:t>70</a:t>
            </a:fld>
            <a:r>
              <a:rPr lang="en-US" altLang="en-US"/>
              <a:t>  </a:t>
            </a:r>
          </a:p>
        </p:txBody>
      </p:sp>
      <p:pic>
        <p:nvPicPr>
          <p:cNvPr id="21509" name="Picture 4" descr="clusterAnalysisImg.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3684986"/>
            <a:ext cx="2686050" cy="197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5972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822960" y="1072203"/>
            <a:ext cx="7543800" cy="490442"/>
          </a:xfrm>
        </p:spPr>
        <p:txBody>
          <a:bodyPr>
            <a:normAutofit fontScale="90000"/>
          </a:bodyPr>
          <a:lstStyle/>
          <a:p>
            <a:r>
              <a:rPr lang="en-US" altLang="en-US" dirty="0" smtClean="0"/>
              <a:t>Why Segmentation?</a:t>
            </a:r>
          </a:p>
        </p:txBody>
      </p:sp>
      <p:sp>
        <p:nvSpPr>
          <p:cNvPr id="22531" name="Content Placeholder 2"/>
          <p:cNvSpPr>
            <a:spLocks noGrp="1"/>
          </p:cNvSpPr>
          <p:nvPr>
            <p:ph idx="1"/>
          </p:nvPr>
        </p:nvSpPr>
        <p:spPr>
          <a:xfrm>
            <a:off x="1428750" y="1714500"/>
            <a:ext cx="6172200" cy="3771900"/>
          </a:xfrm>
        </p:spPr>
        <p:txBody>
          <a:bodyPr/>
          <a:lstStyle/>
          <a:p>
            <a:pPr>
              <a:lnSpc>
                <a:spcPct val="150000"/>
              </a:lnSpc>
            </a:pPr>
            <a:r>
              <a:rPr lang="en-US" altLang="en-US" sz="1200" dirty="0"/>
              <a:t>Segmentation as a </a:t>
            </a:r>
            <a:r>
              <a:rPr lang="en-US" altLang="en-US" sz="1200" dirty="0">
                <a:solidFill>
                  <a:srgbClr val="C00000"/>
                </a:solidFill>
              </a:rPr>
              <a:t>CRM</a:t>
            </a:r>
            <a:r>
              <a:rPr lang="en-US" altLang="en-US" sz="1200" dirty="0"/>
              <a:t> Tool</a:t>
            </a:r>
          </a:p>
          <a:p>
            <a:pPr>
              <a:lnSpc>
                <a:spcPct val="150000"/>
              </a:lnSpc>
            </a:pPr>
            <a:endParaRPr lang="en-US" altLang="en-US" sz="1200" dirty="0"/>
          </a:p>
          <a:p>
            <a:pPr>
              <a:lnSpc>
                <a:spcPct val="150000"/>
              </a:lnSpc>
            </a:pPr>
            <a:r>
              <a:rPr lang="en-US" altLang="en-US" sz="1200" dirty="0"/>
              <a:t>Segmentation for </a:t>
            </a:r>
            <a:r>
              <a:rPr lang="en-US" altLang="en-US" sz="1200" dirty="0">
                <a:solidFill>
                  <a:srgbClr val="C00000"/>
                </a:solidFill>
              </a:rPr>
              <a:t>Mass Customization</a:t>
            </a:r>
          </a:p>
          <a:p>
            <a:pPr>
              <a:lnSpc>
                <a:spcPct val="150000"/>
              </a:lnSpc>
              <a:buFont typeface="Wingdings" panose="05000000000000000000" pitchFamily="2" charset="2"/>
              <a:buNone/>
            </a:pPr>
            <a:endParaRPr lang="en-US" altLang="en-US" sz="1200" dirty="0"/>
          </a:p>
          <a:p>
            <a:pPr>
              <a:lnSpc>
                <a:spcPct val="150000"/>
              </a:lnSpc>
            </a:pPr>
            <a:r>
              <a:rPr lang="en-US" altLang="en-US" sz="1200" dirty="0"/>
              <a:t>Segmentation for </a:t>
            </a:r>
            <a:r>
              <a:rPr lang="en-US" altLang="en-US" sz="1200" dirty="0">
                <a:solidFill>
                  <a:srgbClr val="C00000"/>
                </a:solidFill>
              </a:rPr>
              <a:t>Targeted Marketing</a:t>
            </a:r>
          </a:p>
          <a:p>
            <a:pPr>
              <a:lnSpc>
                <a:spcPct val="150000"/>
              </a:lnSpc>
            </a:pPr>
            <a:endParaRPr lang="en-US" altLang="en-US" sz="900" dirty="0">
              <a:solidFill>
                <a:srgbClr val="C00000"/>
              </a:solidFill>
            </a:endParaRPr>
          </a:p>
          <a:p>
            <a:pPr>
              <a:lnSpc>
                <a:spcPct val="150000"/>
              </a:lnSpc>
            </a:pPr>
            <a:r>
              <a:rPr lang="en-US" altLang="en-US" sz="1200" dirty="0"/>
              <a:t>Segmentation for </a:t>
            </a:r>
            <a:r>
              <a:rPr lang="en-US" altLang="en-US" sz="1200" dirty="0">
                <a:solidFill>
                  <a:srgbClr val="C00000"/>
                </a:solidFill>
              </a:rPr>
              <a:t>controlling costs</a:t>
            </a:r>
          </a:p>
          <a:p>
            <a:pPr>
              <a:lnSpc>
                <a:spcPct val="150000"/>
              </a:lnSpc>
            </a:pPr>
            <a:endParaRPr lang="en-US" altLang="en-US" sz="1200" dirty="0">
              <a:solidFill>
                <a:srgbClr val="C00000"/>
              </a:solidFill>
            </a:endParaRPr>
          </a:p>
          <a:p>
            <a:pPr>
              <a:lnSpc>
                <a:spcPct val="150000"/>
              </a:lnSpc>
            </a:pPr>
            <a:r>
              <a:rPr lang="en-US" altLang="en-US" sz="1200" dirty="0"/>
              <a:t>Segmentation for </a:t>
            </a:r>
            <a:r>
              <a:rPr lang="en-US" altLang="en-US" sz="1200" dirty="0">
                <a:solidFill>
                  <a:srgbClr val="C00000"/>
                </a:solidFill>
              </a:rPr>
              <a:t>developing new customers and markets</a:t>
            </a:r>
            <a:endParaRPr lang="en-US" altLang="en-US" dirty="0" smtClean="0"/>
          </a:p>
          <a:p>
            <a:pPr lvl="1">
              <a:lnSpc>
                <a:spcPct val="100000"/>
              </a:lnSpc>
            </a:pPr>
            <a:endParaRPr lang="en-US" altLang="en-US" sz="1200" dirty="0"/>
          </a:p>
        </p:txBody>
      </p:sp>
    </p:spTree>
    <p:extLst>
      <p:ext uri="{BB962C8B-B14F-4D97-AF65-F5344CB8AC3E}">
        <p14:creationId xmlns:p14="http://schemas.microsoft.com/office/powerpoint/2010/main" val="35266199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822960" y="1072203"/>
            <a:ext cx="7543800" cy="470848"/>
          </a:xfrm>
        </p:spPr>
        <p:txBody>
          <a:bodyPr>
            <a:normAutofit fontScale="90000"/>
          </a:bodyPr>
          <a:lstStyle/>
          <a:p>
            <a:r>
              <a:rPr lang="en-US" altLang="en-US" dirty="0" smtClean="0"/>
              <a:t>Who Can be segmented?</a:t>
            </a:r>
          </a:p>
        </p:txBody>
      </p:sp>
      <p:sp>
        <p:nvSpPr>
          <p:cNvPr id="23555" name="Content Placeholder 2"/>
          <p:cNvSpPr>
            <a:spLocks noGrp="1"/>
          </p:cNvSpPr>
          <p:nvPr>
            <p:ph idx="1"/>
          </p:nvPr>
        </p:nvSpPr>
        <p:spPr>
          <a:xfrm>
            <a:off x="1485900" y="1543050"/>
            <a:ext cx="3314700" cy="4000500"/>
          </a:xfrm>
        </p:spPr>
        <p:txBody>
          <a:bodyPr>
            <a:normAutofit lnSpcReduction="10000"/>
          </a:bodyPr>
          <a:lstStyle/>
          <a:p>
            <a:pPr>
              <a:lnSpc>
                <a:spcPct val="200000"/>
              </a:lnSpc>
            </a:pPr>
            <a:r>
              <a:rPr lang="en-US" altLang="en-US" sz="1350" dirty="0"/>
              <a:t>Customer Segmentation</a:t>
            </a:r>
          </a:p>
          <a:p>
            <a:pPr>
              <a:lnSpc>
                <a:spcPct val="200000"/>
              </a:lnSpc>
            </a:pPr>
            <a:r>
              <a:rPr lang="en-US" altLang="en-US" sz="1350" dirty="0"/>
              <a:t>Store Segmentation</a:t>
            </a:r>
          </a:p>
          <a:p>
            <a:pPr>
              <a:lnSpc>
                <a:spcPct val="200000"/>
              </a:lnSpc>
            </a:pPr>
            <a:r>
              <a:rPr lang="en-US" altLang="en-US" sz="1350" dirty="0"/>
              <a:t>Product Segmentation</a:t>
            </a:r>
          </a:p>
          <a:p>
            <a:pPr>
              <a:lnSpc>
                <a:spcPct val="200000"/>
              </a:lnSpc>
            </a:pPr>
            <a:r>
              <a:rPr lang="en-US" altLang="en-US" sz="1350" dirty="0"/>
              <a:t>Prospect Segmentation</a:t>
            </a:r>
          </a:p>
          <a:p>
            <a:pPr>
              <a:lnSpc>
                <a:spcPct val="200000"/>
              </a:lnSpc>
            </a:pPr>
            <a:r>
              <a:rPr lang="en-US" altLang="en-US" sz="1350" dirty="0"/>
              <a:t>Employee Segmentation</a:t>
            </a:r>
          </a:p>
          <a:p>
            <a:pPr>
              <a:lnSpc>
                <a:spcPct val="200000"/>
              </a:lnSpc>
            </a:pPr>
            <a:r>
              <a:rPr lang="en-US" altLang="en-US" sz="1350" dirty="0"/>
              <a:t>Agent Segmentation</a:t>
            </a:r>
          </a:p>
          <a:p>
            <a:pPr>
              <a:lnSpc>
                <a:spcPct val="200000"/>
              </a:lnSpc>
            </a:pPr>
            <a:r>
              <a:rPr lang="en-US" altLang="en-US" sz="1350" dirty="0"/>
              <a:t>Partner Segmentation</a:t>
            </a:r>
          </a:p>
          <a:p>
            <a:pPr>
              <a:lnSpc>
                <a:spcPct val="200000"/>
              </a:lnSpc>
            </a:pPr>
            <a:r>
              <a:rPr lang="en-US" altLang="en-US" sz="1350" dirty="0"/>
              <a:t>Market Segmentation</a:t>
            </a:r>
          </a:p>
          <a:p>
            <a:endParaRPr lang="en-US" altLang="en-US" dirty="0" smtClean="0"/>
          </a:p>
        </p:txBody>
      </p:sp>
    </p:spTree>
    <p:extLst>
      <p:ext uri="{BB962C8B-B14F-4D97-AF65-F5344CB8AC3E}">
        <p14:creationId xmlns:p14="http://schemas.microsoft.com/office/powerpoint/2010/main" val="5661580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813163" y="874627"/>
            <a:ext cx="7955280" cy="725573"/>
          </a:xfrm>
        </p:spPr>
        <p:txBody>
          <a:bodyPr>
            <a:normAutofit fontScale="90000"/>
          </a:bodyPr>
          <a:lstStyle/>
          <a:p>
            <a:r>
              <a:rPr lang="en-US" altLang="en-US" dirty="0" smtClean="0"/>
              <a:t>Business Questions Answered by Segmentation</a:t>
            </a:r>
          </a:p>
        </p:txBody>
      </p:sp>
      <p:sp>
        <p:nvSpPr>
          <p:cNvPr id="24579" name="Content Placeholder 2"/>
          <p:cNvSpPr>
            <a:spLocks noGrp="1"/>
          </p:cNvSpPr>
          <p:nvPr>
            <p:ph idx="1"/>
          </p:nvPr>
        </p:nvSpPr>
        <p:spPr>
          <a:xfrm>
            <a:off x="1371600" y="1600200"/>
            <a:ext cx="6172200" cy="3771900"/>
          </a:xfrm>
        </p:spPr>
        <p:txBody>
          <a:bodyPr>
            <a:normAutofit fontScale="92500"/>
          </a:bodyPr>
          <a:lstStyle/>
          <a:p>
            <a:r>
              <a:rPr lang="en-US" altLang="en-US" dirty="0" smtClean="0"/>
              <a:t>Which customer segments are the most profitable?</a:t>
            </a:r>
          </a:p>
          <a:p>
            <a:r>
              <a:rPr lang="en-US" altLang="en-US" dirty="0" smtClean="0"/>
              <a:t>Which segment has the highest opportunity for growth?</a:t>
            </a:r>
          </a:p>
          <a:p>
            <a:r>
              <a:rPr lang="en-US" altLang="en-US" dirty="0" smtClean="0"/>
              <a:t>Which prospects should my campaign target?</a:t>
            </a:r>
          </a:p>
          <a:p>
            <a:r>
              <a:rPr lang="en-US" altLang="en-US" dirty="0" smtClean="0"/>
              <a:t>How should I direct my finite marketing budget?</a:t>
            </a:r>
          </a:p>
          <a:p>
            <a:r>
              <a:rPr lang="en-US" altLang="en-US" dirty="0" smtClean="0"/>
              <a:t>Which customers should I spend money on retaining?</a:t>
            </a:r>
          </a:p>
          <a:p>
            <a:r>
              <a:rPr lang="en-US" altLang="en-US" dirty="0" smtClean="0"/>
              <a:t>To which customers should I cross-sell, and what products?</a:t>
            </a:r>
          </a:p>
          <a:p>
            <a:r>
              <a:rPr lang="en-US" altLang="en-US" dirty="0" smtClean="0"/>
              <a:t>What is the right channel for cross-selling?</a:t>
            </a:r>
          </a:p>
          <a:p>
            <a:r>
              <a:rPr lang="en-US" altLang="en-US" dirty="0" smtClean="0"/>
              <a:t>How can we proactively interact with the clients based on their needs?</a:t>
            </a:r>
          </a:p>
          <a:p>
            <a:r>
              <a:rPr lang="en-US" altLang="en-US" dirty="0" smtClean="0"/>
              <a:t>What are the main reasons for which the customers seek assistance?</a:t>
            </a:r>
          </a:p>
        </p:txBody>
      </p:sp>
    </p:spTree>
    <p:extLst>
      <p:ext uri="{BB962C8B-B14F-4D97-AF65-F5344CB8AC3E}">
        <p14:creationId xmlns:p14="http://schemas.microsoft.com/office/powerpoint/2010/main" val="34403032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22960" y="1072203"/>
            <a:ext cx="7543800" cy="451253"/>
          </a:xfrm>
        </p:spPr>
        <p:txBody>
          <a:bodyPr>
            <a:normAutofit fontScale="90000"/>
          </a:bodyPr>
          <a:lstStyle/>
          <a:p>
            <a:r>
              <a:rPr lang="en-US" altLang="en-US" dirty="0" smtClean="0"/>
              <a:t>Agenda</a:t>
            </a:r>
          </a:p>
        </p:txBody>
      </p:sp>
      <p:sp>
        <p:nvSpPr>
          <p:cNvPr id="25603" name="Content Placeholder 2"/>
          <p:cNvSpPr>
            <a:spLocks noGrp="1"/>
          </p:cNvSpPr>
          <p:nvPr>
            <p:ph idx="1"/>
          </p:nvPr>
        </p:nvSpPr>
        <p:spPr>
          <a:xfrm>
            <a:off x="1485900" y="1600200"/>
            <a:ext cx="6172200" cy="3771900"/>
          </a:xfrm>
        </p:spPr>
        <p:txBody>
          <a:bodyPr>
            <a:normAutofit fontScale="92500" lnSpcReduction="20000"/>
          </a:bodyPr>
          <a:lstStyle/>
          <a:p>
            <a:pPr>
              <a:lnSpc>
                <a:spcPct val="150000"/>
              </a:lnSpc>
            </a:pPr>
            <a:r>
              <a:rPr lang="en-US" altLang="en-US" dirty="0" smtClean="0"/>
              <a:t>Segmentation Concept</a:t>
            </a:r>
          </a:p>
          <a:p>
            <a:pPr>
              <a:lnSpc>
                <a:spcPct val="150000"/>
              </a:lnSpc>
            </a:pPr>
            <a:r>
              <a:rPr lang="en-US" altLang="en-US" dirty="0" smtClean="0"/>
              <a:t>Types of Segmentation</a:t>
            </a:r>
          </a:p>
          <a:p>
            <a:pPr>
              <a:lnSpc>
                <a:spcPct val="150000"/>
              </a:lnSpc>
            </a:pPr>
            <a:r>
              <a:rPr lang="en-US" altLang="en-US" dirty="0" smtClean="0"/>
              <a:t>Clustering Techniques</a:t>
            </a:r>
          </a:p>
          <a:p>
            <a:pPr>
              <a:lnSpc>
                <a:spcPct val="150000"/>
              </a:lnSpc>
            </a:pPr>
            <a:r>
              <a:rPr lang="en-US" altLang="en-US" dirty="0" smtClean="0"/>
              <a:t>Segmentation Methodology</a:t>
            </a:r>
          </a:p>
          <a:p>
            <a:pPr>
              <a:lnSpc>
                <a:spcPct val="150000"/>
              </a:lnSpc>
            </a:pPr>
            <a:r>
              <a:rPr lang="en-US" altLang="en-US" dirty="0" smtClean="0"/>
              <a:t>Segmentation Best Practices</a:t>
            </a:r>
          </a:p>
          <a:p>
            <a:pPr>
              <a:lnSpc>
                <a:spcPct val="150000"/>
              </a:lnSpc>
            </a:pPr>
            <a:r>
              <a:rPr lang="en-US" altLang="en-US" dirty="0" smtClean="0"/>
              <a:t>Segmentation Application </a:t>
            </a:r>
          </a:p>
          <a:p>
            <a:pPr lvl="1">
              <a:lnSpc>
                <a:spcPct val="150000"/>
              </a:lnSpc>
            </a:pPr>
            <a:r>
              <a:rPr lang="en-US" altLang="en-US" sz="1200" dirty="0"/>
              <a:t>CPG/Retail Industry</a:t>
            </a:r>
          </a:p>
          <a:p>
            <a:pPr lvl="1">
              <a:lnSpc>
                <a:spcPct val="150000"/>
              </a:lnSpc>
            </a:pPr>
            <a:r>
              <a:rPr lang="en-US" altLang="en-US" sz="1200" dirty="0"/>
              <a:t>Travel  Industry</a:t>
            </a:r>
          </a:p>
          <a:p>
            <a:pPr lvl="1">
              <a:lnSpc>
                <a:spcPct val="150000"/>
              </a:lnSpc>
            </a:pPr>
            <a:r>
              <a:rPr lang="en-US" altLang="en-US" sz="1200" dirty="0"/>
              <a:t>Insurance</a:t>
            </a:r>
          </a:p>
          <a:p>
            <a:endParaRPr lang="en-US" altLang="en-US" dirty="0" smtClean="0"/>
          </a:p>
          <a:p>
            <a:endParaRPr lang="en-US" altLang="en-US" dirty="0" smtClean="0"/>
          </a:p>
        </p:txBody>
      </p:sp>
      <p:sp>
        <p:nvSpPr>
          <p:cNvPr id="4" name="Rectangle 3"/>
          <p:cNvSpPr/>
          <p:nvPr/>
        </p:nvSpPr>
        <p:spPr>
          <a:xfrm>
            <a:off x="1428750" y="2057400"/>
            <a:ext cx="6172200" cy="400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4012589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22960" y="1072203"/>
            <a:ext cx="7543800" cy="510036"/>
          </a:xfrm>
        </p:spPr>
        <p:txBody>
          <a:bodyPr>
            <a:normAutofit fontScale="90000"/>
          </a:bodyPr>
          <a:lstStyle/>
          <a:p>
            <a:r>
              <a:rPr lang="en-US" altLang="en-US" dirty="0" smtClean="0"/>
              <a:t>Types of Segmentation</a:t>
            </a:r>
          </a:p>
        </p:txBody>
      </p:sp>
      <p:sp>
        <p:nvSpPr>
          <p:cNvPr id="4" name="Content Placeholder 2"/>
          <p:cNvSpPr txBox="1">
            <a:spLocks/>
          </p:cNvSpPr>
          <p:nvPr/>
        </p:nvSpPr>
        <p:spPr bwMode="auto">
          <a:xfrm>
            <a:off x="1485900" y="1657350"/>
            <a:ext cx="5657850" cy="377190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Value based Segmentation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Behavioral Segmentation</a:t>
            </a:r>
          </a:p>
          <a:p>
            <a:pPr marL="171450" indent="-171450" eaLnBrk="0" hangingPunct="0">
              <a:lnSpc>
                <a:spcPct val="120000"/>
              </a:lnSpc>
              <a:spcBef>
                <a:spcPct val="40000"/>
              </a:spcBef>
              <a:buClr>
                <a:srgbClr val="C61217"/>
              </a:buClr>
              <a:buSzPct val="110000"/>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Loyalty Segmentation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Propensity based Segmentation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Socio-demographic and Life-stage segmentation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dirty="0">
                <a:solidFill>
                  <a:srgbClr val="231F20"/>
                </a:solidFill>
              </a:rPr>
              <a:t>Need attitudinal segmentation</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200" dirty="0">
              <a:solidFill>
                <a:srgbClr val="231F20"/>
              </a:solidFill>
            </a:endParaRPr>
          </a:p>
        </p:txBody>
      </p:sp>
    </p:spTree>
    <p:extLst>
      <p:ext uri="{BB962C8B-B14F-4D97-AF65-F5344CB8AC3E}">
        <p14:creationId xmlns:p14="http://schemas.microsoft.com/office/powerpoint/2010/main" val="1057850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22960" y="1072203"/>
            <a:ext cx="7543800" cy="527998"/>
          </a:xfrm>
        </p:spPr>
        <p:txBody>
          <a:bodyPr>
            <a:normAutofit fontScale="90000"/>
          </a:bodyPr>
          <a:lstStyle/>
          <a:p>
            <a:r>
              <a:rPr lang="en-US" altLang="en-US" dirty="0" smtClean="0"/>
              <a:t>Agenda</a:t>
            </a:r>
          </a:p>
        </p:txBody>
      </p:sp>
      <p:sp>
        <p:nvSpPr>
          <p:cNvPr id="27651" name="Content Placeholder 2"/>
          <p:cNvSpPr>
            <a:spLocks noGrp="1"/>
          </p:cNvSpPr>
          <p:nvPr>
            <p:ph idx="1"/>
          </p:nvPr>
        </p:nvSpPr>
        <p:spPr>
          <a:xfrm>
            <a:off x="1485900" y="1600200"/>
            <a:ext cx="6172200" cy="3771900"/>
          </a:xfrm>
        </p:spPr>
        <p:txBody>
          <a:bodyPr>
            <a:normAutofit fontScale="92500" lnSpcReduction="20000"/>
          </a:bodyPr>
          <a:lstStyle/>
          <a:p>
            <a:pPr>
              <a:lnSpc>
                <a:spcPct val="150000"/>
              </a:lnSpc>
            </a:pPr>
            <a:r>
              <a:rPr lang="en-US" altLang="en-US" smtClean="0"/>
              <a:t>Segmentation Concept</a:t>
            </a:r>
          </a:p>
          <a:p>
            <a:pPr>
              <a:lnSpc>
                <a:spcPct val="150000"/>
              </a:lnSpc>
            </a:pPr>
            <a:r>
              <a:rPr lang="en-US" altLang="en-US" smtClean="0"/>
              <a:t>Types of Segmentation</a:t>
            </a:r>
          </a:p>
          <a:p>
            <a:pPr>
              <a:lnSpc>
                <a:spcPct val="150000"/>
              </a:lnSpc>
            </a:pPr>
            <a:r>
              <a:rPr lang="en-US" altLang="en-US" smtClean="0"/>
              <a:t>Clustering Techniques</a:t>
            </a:r>
          </a:p>
          <a:p>
            <a:pPr>
              <a:lnSpc>
                <a:spcPct val="150000"/>
              </a:lnSpc>
            </a:pPr>
            <a:r>
              <a:rPr lang="en-US" altLang="en-US" smtClean="0"/>
              <a:t>Segmentation Methodology</a:t>
            </a:r>
          </a:p>
          <a:p>
            <a:pPr>
              <a:lnSpc>
                <a:spcPct val="150000"/>
              </a:lnSpc>
            </a:pPr>
            <a:r>
              <a:rPr lang="en-US" altLang="en-US" smtClean="0"/>
              <a:t>Segmentation Best Practices</a:t>
            </a:r>
          </a:p>
          <a:p>
            <a:pPr>
              <a:lnSpc>
                <a:spcPct val="150000"/>
              </a:lnSpc>
            </a:pPr>
            <a:r>
              <a:rPr lang="en-US" altLang="en-US" smtClean="0"/>
              <a:t>Segmentation Application </a:t>
            </a:r>
          </a:p>
          <a:p>
            <a:pPr lvl="1">
              <a:lnSpc>
                <a:spcPct val="150000"/>
              </a:lnSpc>
            </a:pPr>
            <a:r>
              <a:rPr lang="en-US" altLang="en-US" sz="1200"/>
              <a:t>CPG/Retail Industry</a:t>
            </a:r>
          </a:p>
          <a:p>
            <a:pPr lvl="1">
              <a:lnSpc>
                <a:spcPct val="150000"/>
              </a:lnSpc>
            </a:pPr>
            <a:r>
              <a:rPr lang="en-US" altLang="en-US" sz="1200"/>
              <a:t>Travel  Industry</a:t>
            </a:r>
          </a:p>
          <a:p>
            <a:pPr lvl="1">
              <a:lnSpc>
                <a:spcPct val="150000"/>
              </a:lnSpc>
            </a:pPr>
            <a:r>
              <a:rPr lang="en-US" altLang="en-US" sz="1200"/>
              <a:t>Insurance</a:t>
            </a:r>
          </a:p>
          <a:p>
            <a:endParaRPr lang="en-US" altLang="en-US" smtClean="0"/>
          </a:p>
          <a:p>
            <a:endParaRPr lang="en-US" altLang="en-US" smtClean="0"/>
          </a:p>
        </p:txBody>
      </p:sp>
      <p:sp>
        <p:nvSpPr>
          <p:cNvPr id="4" name="Rectangle 3"/>
          <p:cNvSpPr/>
          <p:nvPr/>
        </p:nvSpPr>
        <p:spPr>
          <a:xfrm>
            <a:off x="1428750" y="2457450"/>
            <a:ext cx="6172200" cy="400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24986919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22960" y="1072203"/>
            <a:ext cx="7543800" cy="527998"/>
          </a:xfrm>
        </p:spPr>
        <p:txBody>
          <a:bodyPr>
            <a:normAutofit fontScale="90000"/>
          </a:bodyPr>
          <a:lstStyle/>
          <a:p>
            <a:r>
              <a:rPr lang="en-US" altLang="en-US" dirty="0" smtClean="0"/>
              <a:t>Clustering Techniques</a:t>
            </a:r>
          </a:p>
        </p:txBody>
      </p:sp>
      <p:sp>
        <p:nvSpPr>
          <p:cNvPr id="3" name="Content Placeholder 2"/>
          <p:cNvSpPr>
            <a:spLocks noGrp="1"/>
          </p:cNvSpPr>
          <p:nvPr>
            <p:ph idx="1"/>
          </p:nvPr>
        </p:nvSpPr>
        <p:spPr>
          <a:xfrm>
            <a:off x="1371600" y="1600200"/>
            <a:ext cx="6172200" cy="2343150"/>
          </a:xfrm>
        </p:spPr>
        <p:txBody>
          <a:bodyPr/>
          <a:lstStyle/>
          <a:p>
            <a:pPr>
              <a:defRPr/>
            </a:pPr>
            <a:r>
              <a:rPr lang="en-US" dirty="0" smtClean="0">
                <a:solidFill>
                  <a:srgbClr val="C61217"/>
                </a:solidFill>
                <a:latin typeface="+mj-lt"/>
                <a:ea typeface="+mj-ea"/>
                <a:cs typeface="+mj-cs"/>
              </a:rPr>
              <a:t>Hierarchical Clustering</a:t>
            </a:r>
            <a:r>
              <a:rPr lang="en-US" dirty="0" smtClean="0"/>
              <a:t>: </a:t>
            </a:r>
            <a:r>
              <a:rPr lang="en-US" sz="1350" dirty="0"/>
              <a:t>Hierarchical clustering is a method of cluster analysis which seeks to build a hierarchy of clusters.</a:t>
            </a:r>
            <a:endParaRPr lang="en-US" dirty="0" smtClean="0"/>
          </a:p>
          <a:p>
            <a:pPr>
              <a:defRPr/>
            </a:pPr>
            <a:r>
              <a:rPr lang="en-US" dirty="0" smtClean="0">
                <a:solidFill>
                  <a:srgbClr val="C61217"/>
                </a:solidFill>
                <a:latin typeface="+mj-lt"/>
                <a:ea typeface="+mj-ea"/>
                <a:cs typeface="+mj-cs"/>
              </a:rPr>
              <a:t>K-means(Enhanced): </a:t>
            </a:r>
            <a:r>
              <a:rPr lang="en-US" sz="1350" dirty="0"/>
              <a:t>K-Means is a distance based algorithm that partitions the data into a predetermined number of clusters.</a:t>
            </a:r>
          </a:p>
          <a:p>
            <a:pPr>
              <a:defRPr/>
            </a:pPr>
            <a:r>
              <a:rPr lang="en-US" dirty="0" smtClean="0">
                <a:solidFill>
                  <a:srgbClr val="C61217"/>
                </a:solidFill>
                <a:latin typeface="+mj-lt"/>
                <a:ea typeface="+mj-ea"/>
                <a:cs typeface="+mj-cs"/>
              </a:rPr>
              <a:t>O-Clustering</a:t>
            </a:r>
            <a:r>
              <a:rPr lang="en-US" dirty="0" smtClean="0"/>
              <a:t>: </a:t>
            </a:r>
            <a:r>
              <a:rPr lang="en-US" sz="1350" dirty="0"/>
              <a:t>Clusters are regarded as regions in the data space in which the objects are dense, and which are separated by regions of low object density (noise). </a:t>
            </a:r>
            <a:endParaRPr lang="en-US" dirty="0"/>
          </a:p>
        </p:txBody>
      </p:sp>
      <p:graphicFrame>
        <p:nvGraphicFramePr>
          <p:cNvPr id="5" name="Content Placeholder 3"/>
          <p:cNvGraphicFramePr>
            <a:graphicFrameLocks/>
          </p:cNvGraphicFramePr>
          <p:nvPr/>
        </p:nvGraphicFramePr>
        <p:xfrm>
          <a:off x="1885950" y="4229100"/>
          <a:ext cx="4857751" cy="1200152"/>
        </p:xfrm>
        <a:graphic>
          <a:graphicData uri="http://schemas.openxmlformats.org/drawingml/2006/table">
            <a:tbl>
              <a:tblPr firstRow="1" bandRow="1">
                <a:tableStyleId>{5C22544A-7EE6-4342-B048-85BDC9FD1C3A}</a:tableStyleId>
              </a:tblPr>
              <a:tblGrid>
                <a:gridCol w="1349375">
                  <a:extLst>
                    <a:ext uri="{9D8B030D-6E8A-4147-A177-3AD203B41FA5}">
                      <a16:colId xmlns:a16="http://schemas.microsoft.com/office/drawing/2014/main" val="20000"/>
                    </a:ext>
                  </a:extLst>
                </a:gridCol>
                <a:gridCol w="1079500">
                  <a:extLst>
                    <a:ext uri="{9D8B030D-6E8A-4147-A177-3AD203B41FA5}">
                      <a16:colId xmlns:a16="http://schemas.microsoft.com/office/drawing/2014/main" val="20001"/>
                    </a:ext>
                  </a:extLst>
                </a:gridCol>
                <a:gridCol w="1214438">
                  <a:extLst>
                    <a:ext uri="{9D8B030D-6E8A-4147-A177-3AD203B41FA5}">
                      <a16:colId xmlns:a16="http://schemas.microsoft.com/office/drawing/2014/main" val="20002"/>
                    </a:ext>
                  </a:extLst>
                </a:gridCol>
                <a:gridCol w="1214438">
                  <a:extLst>
                    <a:ext uri="{9D8B030D-6E8A-4147-A177-3AD203B41FA5}">
                      <a16:colId xmlns:a16="http://schemas.microsoft.com/office/drawing/2014/main" val="20003"/>
                    </a:ext>
                  </a:extLst>
                </a:gridCol>
              </a:tblGrid>
              <a:tr h="300038">
                <a:tc>
                  <a:txBody>
                    <a:bodyPr/>
                    <a:lstStyle/>
                    <a:p>
                      <a:endParaRPr lang="en-US" sz="1000" dirty="0"/>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a:lightRig rig="flood" dir="t"/>
                    </a:cell3D>
                  </a:tcPr>
                </a:tc>
                <a:tc>
                  <a:txBody>
                    <a:bodyPr/>
                    <a:lstStyle/>
                    <a:p>
                      <a:r>
                        <a:rPr lang="en-US" sz="1000" dirty="0" smtClean="0">
                          <a:solidFill>
                            <a:schemeClr val="tx1"/>
                          </a:solidFill>
                        </a:rPr>
                        <a:t>ODM</a:t>
                      </a:r>
                      <a:endParaRPr lang="en-US" sz="10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cell3D prstMaterial="dkEdge">
                      <a:bevel/>
                      <a:lightRig rig="flood" dir="t"/>
                    </a:cell3D>
                  </a:tcPr>
                </a:tc>
                <a:tc>
                  <a:txBody>
                    <a:bodyPr/>
                    <a:lstStyle/>
                    <a:p>
                      <a:r>
                        <a:rPr lang="en-US" sz="1000" dirty="0" smtClean="0">
                          <a:solidFill>
                            <a:schemeClr val="tx1"/>
                          </a:solidFill>
                        </a:rPr>
                        <a:t>SAS</a:t>
                      </a:r>
                      <a:endParaRPr lang="en-US" sz="1000" dirty="0">
                        <a:solidFill>
                          <a:schemeClr val="tx1"/>
                        </a:solidFill>
                      </a:endParaRPr>
                    </a:p>
                  </a:txBody>
                  <a:tcPr marL="68580" marR="68580" marT="34290" marB="34290">
                    <a:lnT w="12700" cap="flat" cmpd="sng" algn="ctr">
                      <a:solidFill>
                        <a:schemeClr val="tx1"/>
                      </a:solidFill>
                      <a:prstDash val="solid"/>
                      <a:round/>
                      <a:headEnd type="none" w="med" len="med"/>
                      <a:tailEnd type="none" w="med" len="med"/>
                    </a:lnT>
                    <a:cell3D prstMaterial="dkEdge">
                      <a:bevel/>
                      <a:lightRig rig="flood" dir="t"/>
                    </a:cell3D>
                  </a:tcPr>
                </a:tc>
                <a:tc>
                  <a:txBody>
                    <a:bodyPr/>
                    <a:lstStyle/>
                    <a:p>
                      <a:r>
                        <a:rPr lang="en-US" sz="1000" dirty="0" smtClean="0">
                          <a:solidFill>
                            <a:schemeClr val="tx1"/>
                          </a:solidFill>
                        </a:rPr>
                        <a:t>Spotfire</a:t>
                      </a:r>
                      <a:endParaRPr lang="en-US" sz="1000" dirty="0">
                        <a:solidFill>
                          <a:schemeClr val="tx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a:lightRig rig="flood" dir="t"/>
                    </a:cell3D>
                  </a:tcPr>
                </a:tc>
                <a:extLst>
                  <a:ext uri="{0D108BD9-81ED-4DB2-BD59-A6C34878D82A}">
                    <a16:rowId xmlns:a16="http://schemas.microsoft.com/office/drawing/2014/main" val="10000"/>
                  </a:ext>
                </a:extLst>
              </a:tr>
              <a:tr h="300038">
                <a:tc>
                  <a:txBody>
                    <a:bodyPr/>
                    <a:lstStyle/>
                    <a:p>
                      <a:r>
                        <a:rPr lang="en-US" sz="1000" dirty="0" smtClean="0"/>
                        <a:t>Hierarchical</a:t>
                      </a:r>
                      <a:endParaRPr lang="en-US" sz="1000" dirty="0"/>
                    </a:p>
                  </a:txBody>
                  <a:tcPr marL="68580" marR="68580" marT="34290" marB="34290">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a:buFont typeface="Wingdings" pitchFamily="2" charset="2"/>
                        <a:buNone/>
                      </a:pPr>
                      <a:endParaRPr lang="en-US" sz="1000" dirty="0"/>
                    </a:p>
                  </a:txBody>
                  <a:tcPr marL="68580" marR="68580" marT="34290" marB="34290">
                    <a:cell3D prstMaterial="dkEdge">
                      <a:bevel/>
                      <a:lightRig rig="flood" dir="t"/>
                    </a:cell3D>
                  </a:tcPr>
                </a:tc>
                <a:tc>
                  <a:txBody>
                    <a:bodyPr/>
                    <a:lstStyle/>
                    <a:p>
                      <a:endParaRPr lang="en-US" sz="1000" dirty="0"/>
                    </a:p>
                  </a:txBody>
                  <a:tcPr marL="68580" marR="68580" marT="34290" marB="34290">
                    <a:cell3D prstMaterial="dkEdge">
                      <a:bevel/>
                      <a:lightRig rig="flood" dir="t"/>
                    </a:cell3D>
                  </a:tcPr>
                </a:tc>
                <a:tc>
                  <a:txBody>
                    <a:bodyPr/>
                    <a:lstStyle/>
                    <a:p>
                      <a:endParaRPr lang="en-US" sz="1000" dirty="0"/>
                    </a:p>
                  </a:txBody>
                  <a:tcPr marL="68580" marR="68580" marT="34290" marB="34290">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0001"/>
                  </a:ext>
                </a:extLst>
              </a:tr>
              <a:tr h="300038">
                <a:tc>
                  <a:txBody>
                    <a:bodyPr/>
                    <a:lstStyle/>
                    <a:p>
                      <a:r>
                        <a:rPr lang="en-US" sz="1000" dirty="0" smtClean="0"/>
                        <a:t>K-Means</a:t>
                      </a:r>
                      <a:endParaRPr lang="en-US" sz="1000" dirty="0"/>
                    </a:p>
                  </a:txBody>
                  <a:tcPr marL="68580" marR="68580" marT="34290" marB="34290">
                    <a:lnL w="12700" cap="flat" cmpd="sng" algn="ctr">
                      <a:solidFill>
                        <a:schemeClr val="tx1"/>
                      </a:solidFill>
                      <a:prstDash val="solid"/>
                      <a:round/>
                      <a:headEnd type="none" w="med" len="med"/>
                      <a:tailEnd type="none" w="med" len="med"/>
                    </a:lnL>
                    <a:cell3D prstMaterial="dkEdge">
                      <a:bevel/>
                      <a:lightRig rig="flood" dir="t"/>
                    </a:cell3D>
                  </a:tcPr>
                </a:tc>
                <a:tc>
                  <a:txBody>
                    <a:bodyPr/>
                    <a:lstStyle/>
                    <a:p>
                      <a:endParaRPr lang="en-US" sz="1000" dirty="0"/>
                    </a:p>
                  </a:txBody>
                  <a:tcPr marL="68580" marR="68580" marT="34290" marB="34290">
                    <a:cell3D prstMaterial="dkEdge">
                      <a:bevel/>
                      <a:lightRig rig="flood" dir="t"/>
                    </a:cell3D>
                  </a:tcPr>
                </a:tc>
                <a:tc>
                  <a:txBody>
                    <a:bodyPr/>
                    <a:lstStyle/>
                    <a:p>
                      <a:endParaRPr lang="en-US" sz="1000" dirty="0"/>
                    </a:p>
                  </a:txBody>
                  <a:tcPr marL="68580" marR="68580" marT="34290" marB="34290">
                    <a:cell3D prstMaterial="dkEdge">
                      <a:bevel/>
                      <a:lightRig rig="flood" dir="t"/>
                    </a:cell3D>
                  </a:tcPr>
                </a:tc>
                <a:tc>
                  <a:txBody>
                    <a:bodyPr/>
                    <a:lstStyle/>
                    <a:p>
                      <a:endParaRPr lang="en-US" sz="1000" dirty="0"/>
                    </a:p>
                  </a:txBody>
                  <a:tcPr marL="68580" marR="68580" marT="34290" marB="34290">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0002"/>
                  </a:ext>
                </a:extLst>
              </a:tr>
              <a:tr h="300038">
                <a:tc>
                  <a:txBody>
                    <a:bodyPr/>
                    <a:lstStyle/>
                    <a:p>
                      <a:r>
                        <a:rPr lang="en-US" sz="1000" dirty="0" smtClean="0"/>
                        <a:t>O Cluster</a:t>
                      </a:r>
                      <a:endParaRPr lang="en-US" sz="1000" dirty="0"/>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US" sz="1000" dirty="0"/>
                    </a:p>
                  </a:txBody>
                  <a:tcPr marL="68580" marR="68580" marT="34290" marB="34290">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US" sz="1000"/>
                    </a:p>
                  </a:txBody>
                  <a:tcPr marL="68580" marR="68580" marT="34290" marB="34290">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US" sz="1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bl>
          </a:graphicData>
        </a:graphic>
      </p:graphicFrame>
      <p:grpSp>
        <p:nvGrpSpPr>
          <p:cNvPr id="28677" name="Group 14"/>
          <p:cNvGrpSpPr>
            <a:grpSpLocks/>
          </p:cNvGrpSpPr>
          <p:nvPr/>
        </p:nvGrpSpPr>
        <p:grpSpPr bwMode="auto">
          <a:xfrm>
            <a:off x="3486150" y="4572001"/>
            <a:ext cx="2800350" cy="817960"/>
            <a:chOff x="3429000" y="2667000"/>
            <a:chExt cx="3733800" cy="1090612"/>
          </a:xfrm>
        </p:grpSpPr>
        <p:pic>
          <p:nvPicPr>
            <p:cNvPr id="28678"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0480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5052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26670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30480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81775" y="26670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3" descr="C:\Users\m1007428\Pictures\Microsoft Clip Organizer\j018558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3048000"/>
              <a:ext cx="58102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4" descr="C:\Users\m1007428\Pictures\Microsoft Clip Organizer\j04325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2673454"/>
              <a:ext cx="298346" cy="29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4" descr="C:\Users\m1007428\Pictures\Microsoft Clip Organizer\j04325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5654" y="3429000"/>
              <a:ext cx="298346" cy="29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4" descr="C:\Users\m1007428\Pictures\Microsoft Clip Organizer\j043253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3429000"/>
              <a:ext cx="298346" cy="29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8102507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3"/>
          <p:cNvGraphicFramePr>
            <a:graphicFrameLocks/>
          </p:cNvGraphicFramePr>
          <p:nvPr/>
        </p:nvGraphicFramePr>
        <p:xfrm>
          <a:off x="1828801" y="1870473"/>
          <a:ext cx="4937524" cy="2484265"/>
        </p:xfrm>
        <a:graphic>
          <a:graphicData uri="http://schemas.openxmlformats.org/drawingml/2006/table">
            <a:tbl>
              <a:tblPr firstRow="1" bandRow="1">
                <a:tableStyleId>{6E25E649-3F16-4E02-A733-19D2CDBF48F0}</a:tableStyleId>
              </a:tblPr>
              <a:tblGrid>
                <a:gridCol w="1234381">
                  <a:extLst>
                    <a:ext uri="{9D8B030D-6E8A-4147-A177-3AD203B41FA5}">
                      <a16:colId xmlns:a16="http://schemas.microsoft.com/office/drawing/2014/main" val="20000"/>
                    </a:ext>
                  </a:extLst>
                </a:gridCol>
                <a:gridCol w="1234381">
                  <a:extLst>
                    <a:ext uri="{9D8B030D-6E8A-4147-A177-3AD203B41FA5}">
                      <a16:colId xmlns:a16="http://schemas.microsoft.com/office/drawing/2014/main" val="20001"/>
                    </a:ext>
                  </a:extLst>
                </a:gridCol>
                <a:gridCol w="1234381">
                  <a:extLst>
                    <a:ext uri="{9D8B030D-6E8A-4147-A177-3AD203B41FA5}">
                      <a16:colId xmlns:a16="http://schemas.microsoft.com/office/drawing/2014/main" val="20002"/>
                    </a:ext>
                  </a:extLst>
                </a:gridCol>
                <a:gridCol w="1234381">
                  <a:extLst>
                    <a:ext uri="{9D8B030D-6E8A-4147-A177-3AD203B41FA5}">
                      <a16:colId xmlns:a16="http://schemas.microsoft.com/office/drawing/2014/main" val="20003"/>
                    </a:ext>
                  </a:extLst>
                </a:gridCol>
              </a:tblGrid>
              <a:tr h="278157">
                <a:tc>
                  <a:txBody>
                    <a:bodyPr/>
                    <a:lstStyle/>
                    <a:p>
                      <a:endParaRPr lang="en-US" sz="1400" dirty="0"/>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Hierarchical</a:t>
                      </a:r>
                      <a:endParaRPr lang="en-US" sz="900" b="1" kern="0" dirty="0" smtClean="0">
                        <a:solidFill>
                          <a:schemeClr val="accent3"/>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K-Means</a:t>
                      </a:r>
                      <a:endParaRPr lang="en-US" sz="900" b="1" kern="0" dirty="0" smtClean="0">
                        <a:solidFill>
                          <a:schemeClr val="accent3"/>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O-Cluster</a:t>
                      </a:r>
                      <a:endParaRPr lang="en-US" sz="900" b="1" kern="0" dirty="0" smtClean="0">
                        <a:solidFill>
                          <a:schemeClr val="accent3"/>
                        </a:solidFill>
                        <a:latin typeface="+mn-lt"/>
                        <a:ea typeface="+mn-ea"/>
                        <a:cs typeface="+mn-cs"/>
                      </a:endParaRPr>
                    </a:p>
                  </a:txBody>
                  <a:tcPr marL="68577" marR="68577" marT="34293" marB="34293"/>
                </a:tc>
                <a:extLst>
                  <a:ext uri="{0D108BD9-81ED-4DB2-BD59-A6C34878D82A}">
                    <a16:rowId xmlns:a16="http://schemas.microsoft.com/office/drawing/2014/main" val="10000"/>
                  </a:ext>
                </a:extLst>
              </a:tr>
              <a:tr h="823040">
                <a:tc row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Advantages</a:t>
                      </a:r>
                      <a:endParaRPr lang="en-US" sz="900" b="1" kern="0" dirty="0" smtClean="0">
                        <a:solidFill>
                          <a:schemeClr val="tx1"/>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Hierarchical clustering outputs a hierarchy, a structure that is more informative</a:t>
                      </a:r>
                      <a:r>
                        <a:rPr lang="en-US" sz="900" kern="0" dirty="0" smtClean="0"/>
                        <a:t>. </a:t>
                      </a:r>
                      <a:endParaRPr lang="en-US" sz="900" kern="0" dirty="0" smtClean="0">
                        <a:solidFill>
                          <a:srgbClr val="4D4D4D"/>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Easy to Understand</a:t>
                      </a:r>
                      <a:r>
                        <a:rPr lang="en-US" sz="900" kern="0" dirty="0" smtClean="0"/>
                        <a:t>.</a:t>
                      </a:r>
                      <a:br>
                        <a:rPr lang="en-US" sz="900" kern="0" dirty="0" smtClean="0"/>
                      </a:br>
                      <a:r>
                        <a:rPr lang="en-US" sz="900" kern="0" dirty="0" smtClean="0"/>
                        <a:t/>
                      </a:r>
                      <a:br>
                        <a:rPr lang="en-US" sz="900" kern="0" dirty="0" smtClean="0"/>
                      </a:br>
                      <a:endParaRPr kumimoji="0" lang="en-US" sz="1400" u="none" strike="noStrike" kern="1200" cap="none" spc="0" normalizeH="0" baseline="0" noProof="0" dirty="0" smtClean="0">
                        <a:ln>
                          <a:noFill/>
                        </a:ln>
                        <a:effectLst/>
                        <a:uLnTx/>
                        <a:uFillTx/>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dirty="0" smtClean="0">
                          <a:ln>
                            <a:noFill/>
                          </a:ln>
                          <a:effectLst/>
                          <a:uLnTx/>
                          <a:uFillTx/>
                        </a:rPr>
                        <a:t>The no. of clusters are automatically determined.</a:t>
                      </a:r>
                      <a:br>
                        <a:rPr kumimoji="0" lang="en-US" sz="900" u="none" strike="noStrike" kern="0" cap="none" spc="0" normalizeH="0" baseline="0" noProof="0" dirty="0" smtClean="0">
                          <a:ln>
                            <a:noFill/>
                          </a:ln>
                          <a:effectLst/>
                          <a:uLnTx/>
                          <a:uFillTx/>
                        </a:rPr>
                      </a:br>
                      <a:r>
                        <a:rPr kumimoji="0" lang="en-US" sz="900" u="none" strike="noStrike" kern="0" cap="none" spc="0" normalizeH="0" baseline="0" noProof="0" dirty="0" smtClean="0">
                          <a:ln>
                            <a:noFill/>
                          </a:ln>
                          <a:effectLst/>
                          <a:uLnTx/>
                          <a:uFillTx/>
                        </a:rPr>
                        <a:t/>
                      </a:r>
                      <a:br>
                        <a:rPr kumimoji="0" lang="en-US" sz="900" u="none" strike="noStrike" kern="0" cap="none" spc="0" normalizeH="0" baseline="0" noProof="0" dirty="0" smtClean="0">
                          <a:ln>
                            <a:noFill/>
                          </a:ln>
                          <a:effectLst/>
                          <a:uLnTx/>
                          <a:uFillTx/>
                        </a:rPr>
                      </a:br>
                      <a:endParaRPr lang="en-US" sz="1400" dirty="0"/>
                    </a:p>
                  </a:txBody>
                  <a:tcPr marL="68577" marR="68577" marT="34293" marB="34293"/>
                </a:tc>
                <a:extLst>
                  <a:ext uri="{0D108BD9-81ED-4DB2-BD59-A6C34878D82A}">
                    <a16:rowId xmlns:a16="http://schemas.microsoft.com/office/drawing/2014/main" val="10001"/>
                  </a:ext>
                </a:extLst>
              </a:tr>
              <a:tr h="548693">
                <a:tc vMerge="1">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Does not require us to prespecify the number of clusters </a:t>
                      </a:r>
                      <a:endParaRPr lang="en-US" sz="900" kern="1200" dirty="0" smtClean="0">
                        <a:solidFill>
                          <a:schemeClr val="dk1"/>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dirty="0" smtClean="0">
                          <a:ln>
                            <a:noFill/>
                          </a:ln>
                          <a:effectLst/>
                          <a:uLnTx/>
                          <a:uFillTx/>
                        </a:rPr>
                        <a:t>Can handle data set of any size.</a:t>
                      </a:r>
                      <a:endParaRPr lang="en-US" sz="1400" dirty="0"/>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dirty="0" smtClean="0">
                          <a:ln>
                            <a:noFill/>
                          </a:ln>
                          <a:effectLst/>
                          <a:uLnTx/>
                          <a:uFillTx/>
                        </a:rPr>
                        <a:t>Fast Processing Time.</a:t>
                      </a:r>
                      <a:endParaRPr kumimoji="0" lang="en-US" sz="1400" u="none" strike="noStrike" kern="1200" cap="none" spc="0" normalizeH="0" baseline="0" noProof="0" dirty="0" smtClean="0">
                        <a:ln>
                          <a:noFill/>
                        </a:ln>
                        <a:effectLst/>
                        <a:uLnTx/>
                        <a:uFillTx/>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marL="68577" marR="68577" marT="34293" marB="34293"/>
                </a:tc>
                <a:extLst>
                  <a:ext uri="{0D108BD9-81ED-4DB2-BD59-A6C34878D82A}">
                    <a16:rowId xmlns:a16="http://schemas.microsoft.com/office/drawing/2014/main" val="10002"/>
                  </a:ext>
                </a:extLst>
              </a:tr>
              <a:tr h="480107">
                <a:tc row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Disadvantages</a:t>
                      </a:r>
                      <a:endParaRPr lang="en-US" sz="900" b="1" kern="0" dirty="0" smtClean="0">
                        <a:solidFill>
                          <a:schemeClr val="tx1"/>
                        </a:solidFill>
                        <a:latin typeface="+mn-lt"/>
                        <a:ea typeface="+mn-ea"/>
                        <a:cs typeface="+mn-cs"/>
                      </a:endParaRPr>
                    </a:p>
                  </a:txBody>
                  <a:tcPr marL="68577" marR="68577" marT="34293" marB="34293"/>
                </a:tc>
                <a:tc row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smtClean="0"/>
                        <a:t>Come at the cost of lower efficiency</a:t>
                      </a:r>
                      <a:r>
                        <a:rPr lang="en-US" sz="900" kern="0" dirty="0" smtClean="0"/>
                        <a:t>.</a:t>
                      </a:r>
                      <a:endParaRPr lang="en-US" sz="900" kern="0" dirty="0" smtClean="0">
                        <a:solidFill>
                          <a:srgbClr val="4D4D4D"/>
                        </a:solidFill>
                        <a:latin typeface="+mn-lt"/>
                        <a:ea typeface="+mn-ea"/>
                        <a:cs typeface="+mn-cs"/>
                      </a:endParaRPr>
                    </a:p>
                  </a:txBody>
                  <a:tcPr marL="68577" marR="68577" marT="34293" marB="34293"/>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The no. of clusters are user specified.</a:t>
                      </a:r>
                      <a:endParaRPr lang="en-US" sz="1400" dirty="0"/>
                    </a:p>
                  </a:txBody>
                  <a:tcPr marL="68577" marR="68577" marT="34293" marB="3429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dirty="0" smtClean="0">
                          <a:ln>
                            <a:noFill/>
                          </a:ln>
                          <a:effectLst/>
                          <a:uLnTx/>
                          <a:uFillTx/>
                        </a:rPr>
                        <a:t>Appropriate for large data sets ( &gt; 500 records ).</a:t>
                      </a:r>
                      <a:endParaRPr lang="en-US" sz="1400" dirty="0"/>
                    </a:p>
                  </a:txBody>
                  <a:tcPr marL="68577" marR="68577" marT="34293" marB="34293"/>
                </a:tc>
                <a:extLst>
                  <a:ext uri="{0D108BD9-81ED-4DB2-BD59-A6C34878D82A}">
                    <a16:rowId xmlns:a16="http://schemas.microsoft.com/office/drawing/2014/main" val="10003"/>
                  </a:ext>
                </a:extLst>
              </a:tr>
              <a:tr h="342933">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0" dirty="0" smtClean="0"/>
                        <a:t>Processing time is more.</a:t>
                      </a:r>
                      <a:endParaRPr lang="en-US" sz="1400" dirty="0"/>
                    </a:p>
                  </a:txBody>
                  <a:tcPr marL="68577" marR="68577" marT="34293" marB="3429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900" u="none" strike="noStrike" kern="0" cap="none" spc="0" normalizeH="0" baseline="0" noProof="0" dirty="0" smtClean="0">
                          <a:ln>
                            <a:noFill/>
                          </a:ln>
                          <a:effectLst/>
                          <a:uLnTx/>
                          <a:uFillTx/>
                        </a:rPr>
                        <a:t>Minimum no. of 5 attributes is required</a:t>
                      </a:r>
                      <a:endParaRPr lang="en-US" sz="1400" dirty="0"/>
                    </a:p>
                  </a:txBody>
                  <a:tcPr marL="68577" marR="68577" marT="34293" marB="34293"/>
                </a:tc>
                <a:extLst>
                  <a:ext uri="{0D108BD9-81ED-4DB2-BD59-A6C34878D82A}">
                    <a16:rowId xmlns:a16="http://schemas.microsoft.com/office/drawing/2014/main" val="10004"/>
                  </a:ext>
                </a:extLst>
              </a:tr>
            </a:tbl>
          </a:graphicData>
        </a:graphic>
      </p:graphicFrame>
      <p:sp>
        <p:nvSpPr>
          <p:cNvPr id="29719" name="Title 1"/>
          <p:cNvSpPr>
            <a:spLocks noGrp="1"/>
          </p:cNvSpPr>
          <p:nvPr>
            <p:ph type="title"/>
          </p:nvPr>
        </p:nvSpPr>
        <p:spPr>
          <a:xfrm>
            <a:off x="1371600" y="1027511"/>
            <a:ext cx="6172200" cy="458390"/>
          </a:xfrm>
        </p:spPr>
        <p:txBody>
          <a:bodyPr>
            <a:normAutofit fontScale="90000"/>
          </a:bodyPr>
          <a:lstStyle/>
          <a:p>
            <a:r>
              <a:rPr lang="en-US" altLang="en-US" smtClean="0"/>
              <a:t>Clustering Techniques</a:t>
            </a:r>
            <a:br>
              <a:rPr lang="en-US" altLang="en-US" smtClean="0"/>
            </a:br>
            <a:r>
              <a:rPr lang="en-US" altLang="en-US" sz="1500"/>
              <a:t>Pros and Cons</a:t>
            </a:r>
            <a:endParaRPr lang="en-US" altLang="en-US" smtClean="0"/>
          </a:p>
        </p:txBody>
      </p:sp>
    </p:spTree>
    <p:extLst>
      <p:ext uri="{BB962C8B-B14F-4D97-AF65-F5344CB8AC3E}">
        <p14:creationId xmlns:p14="http://schemas.microsoft.com/office/powerpoint/2010/main" val="37510367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822960" y="1072203"/>
            <a:ext cx="7543800" cy="527998"/>
          </a:xfrm>
        </p:spPr>
        <p:txBody>
          <a:bodyPr>
            <a:normAutofit fontScale="90000"/>
          </a:bodyPr>
          <a:lstStyle/>
          <a:p>
            <a:r>
              <a:rPr lang="en-US" altLang="en-US" dirty="0" smtClean="0"/>
              <a:t>Agenda</a:t>
            </a:r>
          </a:p>
        </p:txBody>
      </p:sp>
      <p:sp>
        <p:nvSpPr>
          <p:cNvPr id="30723" name="Content Placeholder 2"/>
          <p:cNvSpPr>
            <a:spLocks noGrp="1"/>
          </p:cNvSpPr>
          <p:nvPr>
            <p:ph idx="1"/>
          </p:nvPr>
        </p:nvSpPr>
        <p:spPr>
          <a:xfrm>
            <a:off x="1485900" y="1600200"/>
            <a:ext cx="6172200" cy="3771900"/>
          </a:xfrm>
        </p:spPr>
        <p:txBody>
          <a:bodyPr>
            <a:normAutofit fontScale="92500" lnSpcReduction="20000"/>
          </a:bodyPr>
          <a:lstStyle/>
          <a:p>
            <a:pPr>
              <a:lnSpc>
                <a:spcPct val="150000"/>
              </a:lnSpc>
            </a:pPr>
            <a:r>
              <a:rPr lang="en-US" altLang="en-US" dirty="0" smtClean="0"/>
              <a:t>Segmentation Concept</a:t>
            </a:r>
          </a:p>
          <a:p>
            <a:pPr>
              <a:lnSpc>
                <a:spcPct val="150000"/>
              </a:lnSpc>
            </a:pPr>
            <a:r>
              <a:rPr lang="en-US" altLang="en-US" dirty="0" smtClean="0"/>
              <a:t>Types of Segmentation</a:t>
            </a:r>
          </a:p>
          <a:p>
            <a:pPr>
              <a:lnSpc>
                <a:spcPct val="150000"/>
              </a:lnSpc>
            </a:pPr>
            <a:r>
              <a:rPr lang="en-US" altLang="en-US" dirty="0" smtClean="0"/>
              <a:t>Clustering Techniques</a:t>
            </a:r>
          </a:p>
          <a:p>
            <a:pPr>
              <a:lnSpc>
                <a:spcPct val="150000"/>
              </a:lnSpc>
            </a:pPr>
            <a:r>
              <a:rPr lang="en-US" altLang="en-US" dirty="0" smtClean="0"/>
              <a:t>Segmentation Methodology</a:t>
            </a:r>
          </a:p>
          <a:p>
            <a:pPr>
              <a:lnSpc>
                <a:spcPct val="150000"/>
              </a:lnSpc>
            </a:pPr>
            <a:r>
              <a:rPr lang="en-US" altLang="en-US" dirty="0" smtClean="0"/>
              <a:t>Segmentation Best Practices</a:t>
            </a:r>
          </a:p>
          <a:p>
            <a:pPr>
              <a:lnSpc>
                <a:spcPct val="150000"/>
              </a:lnSpc>
            </a:pPr>
            <a:r>
              <a:rPr lang="en-US" altLang="en-US" dirty="0" smtClean="0"/>
              <a:t>Segmentation Application </a:t>
            </a:r>
          </a:p>
          <a:p>
            <a:pPr lvl="1">
              <a:lnSpc>
                <a:spcPct val="150000"/>
              </a:lnSpc>
            </a:pPr>
            <a:r>
              <a:rPr lang="en-US" altLang="en-US" sz="1200" dirty="0"/>
              <a:t>CPG/Retail Industry</a:t>
            </a:r>
          </a:p>
          <a:p>
            <a:pPr lvl="1">
              <a:lnSpc>
                <a:spcPct val="150000"/>
              </a:lnSpc>
            </a:pPr>
            <a:r>
              <a:rPr lang="en-US" altLang="en-US" sz="1200" dirty="0"/>
              <a:t>Travel  Industry</a:t>
            </a:r>
          </a:p>
          <a:p>
            <a:pPr lvl="1">
              <a:lnSpc>
                <a:spcPct val="150000"/>
              </a:lnSpc>
            </a:pPr>
            <a:r>
              <a:rPr lang="en-US" altLang="en-US" sz="1200" dirty="0"/>
              <a:t>Insurance</a:t>
            </a:r>
          </a:p>
          <a:p>
            <a:endParaRPr lang="en-US" altLang="en-US" dirty="0" smtClean="0"/>
          </a:p>
          <a:p>
            <a:endParaRPr lang="en-US" altLang="en-US" dirty="0" smtClean="0"/>
          </a:p>
        </p:txBody>
      </p:sp>
      <p:sp>
        <p:nvSpPr>
          <p:cNvPr id="4" name="Rectangle 3"/>
          <p:cNvSpPr/>
          <p:nvPr/>
        </p:nvSpPr>
        <p:spPr>
          <a:xfrm>
            <a:off x="1428750" y="2914650"/>
            <a:ext cx="6172200" cy="400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1597699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 Down Approach </a:t>
            </a:r>
            <a:endParaRPr lang="en-IN" dirty="0"/>
          </a:p>
        </p:txBody>
      </p:sp>
      <p:sp>
        <p:nvSpPr>
          <p:cNvPr id="3" name="Content Placeholder 2"/>
          <p:cNvSpPr>
            <a:spLocks noGrp="1"/>
          </p:cNvSpPr>
          <p:nvPr>
            <p:ph idx="1"/>
          </p:nvPr>
        </p:nvSpPr>
        <p:spPr/>
        <p:txBody>
          <a:bodyPr/>
          <a:lstStyle/>
          <a:p>
            <a:r>
              <a:rPr lang="en-IN" dirty="0" smtClean="0"/>
              <a:t>It begins at the top of the tree and then successively splits the predictor variable .Each split is indicated by two new branches further down on the tree. </a:t>
            </a:r>
          </a:p>
          <a:p>
            <a:r>
              <a:rPr lang="en-IN" dirty="0" smtClean="0"/>
              <a:t> It is greedy because at each step of the tree-building process, the best split is made at that particular step, rather than looking ahead and picking a split that will lead to a better tree in some future step.</a:t>
            </a:r>
            <a:endParaRPr lang="en-I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3436144"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 name="Rectangle 28"/>
          <p:cNvSpPr/>
          <p:nvPr/>
        </p:nvSpPr>
        <p:spPr>
          <a:xfrm>
            <a:off x="2350294"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Rectangle 27"/>
          <p:cNvSpPr/>
          <p:nvPr/>
        </p:nvSpPr>
        <p:spPr>
          <a:xfrm>
            <a:off x="1264444"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749" name="Title 1"/>
          <p:cNvSpPr>
            <a:spLocks noGrp="1"/>
          </p:cNvSpPr>
          <p:nvPr>
            <p:ph type="title"/>
          </p:nvPr>
        </p:nvSpPr>
        <p:spPr>
          <a:xfrm>
            <a:off x="822960" y="1072203"/>
            <a:ext cx="7543800" cy="402268"/>
          </a:xfrm>
        </p:spPr>
        <p:txBody>
          <a:bodyPr>
            <a:normAutofit fontScale="90000"/>
          </a:bodyPr>
          <a:lstStyle/>
          <a:p>
            <a:r>
              <a:rPr lang="en-US" altLang="en-US" dirty="0" smtClean="0"/>
              <a:t>Segmentation Methodology</a:t>
            </a:r>
          </a:p>
        </p:txBody>
      </p:sp>
      <p:graphicFrame>
        <p:nvGraphicFramePr>
          <p:cNvPr id="5" name="Diagram 4"/>
          <p:cNvGraphicFramePr/>
          <p:nvPr/>
        </p:nvGraphicFramePr>
        <p:xfrm>
          <a:off x="1257300" y="2057400"/>
          <a:ext cx="662940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64444"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Define Themes</a:t>
            </a:r>
          </a:p>
        </p:txBody>
      </p:sp>
      <p:sp>
        <p:nvSpPr>
          <p:cNvPr id="8" name="Rectangle 7"/>
          <p:cNvSpPr/>
          <p:nvPr/>
        </p:nvSpPr>
        <p:spPr>
          <a:xfrm>
            <a:off x="1264444" y="3493294"/>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Formulate Business Questions</a:t>
            </a:r>
          </a:p>
        </p:txBody>
      </p:sp>
      <p:sp>
        <p:nvSpPr>
          <p:cNvPr id="19" name="Rectangle 18"/>
          <p:cNvSpPr/>
          <p:nvPr/>
        </p:nvSpPr>
        <p:spPr>
          <a:xfrm>
            <a:off x="2350294"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Create Data Model</a:t>
            </a:r>
          </a:p>
        </p:txBody>
      </p:sp>
      <p:sp>
        <p:nvSpPr>
          <p:cNvPr id="20" name="Rectangle 19"/>
          <p:cNvSpPr/>
          <p:nvPr/>
        </p:nvSpPr>
        <p:spPr>
          <a:xfrm>
            <a:off x="2350294"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Identify Variables</a:t>
            </a:r>
          </a:p>
        </p:txBody>
      </p:sp>
      <p:sp>
        <p:nvSpPr>
          <p:cNvPr id="21" name="Rectangle 20"/>
          <p:cNvSpPr/>
          <p:nvPr/>
        </p:nvSpPr>
        <p:spPr>
          <a:xfrm>
            <a:off x="2350294"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Variable Weeding</a:t>
            </a:r>
          </a:p>
        </p:txBody>
      </p:sp>
      <p:sp>
        <p:nvSpPr>
          <p:cNvPr id="22" name="Rectangle 21"/>
          <p:cNvSpPr/>
          <p:nvPr/>
        </p:nvSpPr>
        <p:spPr>
          <a:xfrm>
            <a:off x="3436144"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 Extraction and Loading</a:t>
            </a:r>
          </a:p>
        </p:txBody>
      </p:sp>
      <p:sp>
        <p:nvSpPr>
          <p:cNvPr id="23" name="Rectangle 22"/>
          <p:cNvSpPr/>
          <p:nvPr/>
        </p:nvSpPr>
        <p:spPr>
          <a:xfrm>
            <a:off x="3436144"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 Testing</a:t>
            </a:r>
          </a:p>
        </p:txBody>
      </p:sp>
      <p:sp>
        <p:nvSpPr>
          <p:cNvPr id="24" name="Rectangle 23"/>
          <p:cNvSpPr/>
          <p:nvPr/>
        </p:nvSpPr>
        <p:spPr>
          <a:xfrm>
            <a:off x="3436144"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a:t>
            </a:r>
          </a:p>
          <a:p>
            <a:pPr algn="ctr">
              <a:defRPr/>
            </a:pPr>
            <a:r>
              <a:rPr lang="en-US" sz="788" dirty="0">
                <a:solidFill>
                  <a:schemeClr val="tx1"/>
                </a:solidFill>
              </a:rPr>
              <a:t>Transformation</a:t>
            </a:r>
          </a:p>
        </p:txBody>
      </p:sp>
      <p:sp>
        <p:nvSpPr>
          <p:cNvPr id="31" name="Rectangle 30"/>
          <p:cNvSpPr/>
          <p:nvPr/>
        </p:nvSpPr>
        <p:spPr>
          <a:xfrm>
            <a:off x="6715125"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 name="Rectangle 31"/>
          <p:cNvSpPr/>
          <p:nvPr/>
        </p:nvSpPr>
        <p:spPr>
          <a:xfrm>
            <a:off x="6715125"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Portray The Results</a:t>
            </a:r>
          </a:p>
        </p:txBody>
      </p:sp>
      <p:sp>
        <p:nvSpPr>
          <p:cNvPr id="33" name="Rectangle 32"/>
          <p:cNvSpPr/>
          <p:nvPr/>
        </p:nvSpPr>
        <p:spPr>
          <a:xfrm>
            <a:off x="6715125"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Develop Segment Persona</a:t>
            </a:r>
          </a:p>
        </p:txBody>
      </p:sp>
      <p:sp>
        <p:nvSpPr>
          <p:cNvPr id="34" name="Rectangle 33"/>
          <p:cNvSpPr/>
          <p:nvPr/>
        </p:nvSpPr>
        <p:spPr>
          <a:xfrm>
            <a:off x="6715125"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Develop Treatment Strategy</a:t>
            </a:r>
          </a:p>
        </p:txBody>
      </p:sp>
      <p:sp>
        <p:nvSpPr>
          <p:cNvPr id="35" name="Rectangle 34"/>
          <p:cNvSpPr/>
          <p:nvPr/>
        </p:nvSpPr>
        <p:spPr>
          <a:xfrm>
            <a:off x="4529138"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6" name="Rectangle 35"/>
          <p:cNvSpPr/>
          <p:nvPr/>
        </p:nvSpPr>
        <p:spPr>
          <a:xfrm>
            <a:off x="4529138"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Preparatory Analysis</a:t>
            </a:r>
          </a:p>
        </p:txBody>
      </p:sp>
      <p:sp>
        <p:nvSpPr>
          <p:cNvPr id="37" name="Rectangle 36"/>
          <p:cNvSpPr/>
          <p:nvPr/>
        </p:nvSpPr>
        <p:spPr>
          <a:xfrm>
            <a:off x="4529138"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Exploratory Analysis</a:t>
            </a:r>
          </a:p>
        </p:txBody>
      </p:sp>
      <p:sp>
        <p:nvSpPr>
          <p:cNvPr id="40" name="Rectangle 39"/>
          <p:cNvSpPr/>
          <p:nvPr/>
        </p:nvSpPr>
        <p:spPr>
          <a:xfrm>
            <a:off x="5622131"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1" name="Rectangle 40"/>
          <p:cNvSpPr/>
          <p:nvPr/>
        </p:nvSpPr>
        <p:spPr>
          <a:xfrm>
            <a:off x="5622131"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Build Models</a:t>
            </a:r>
          </a:p>
        </p:txBody>
      </p:sp>
      <p:sp>
        <p:nvSpPr>
          <p:cNvPr id="42" name="Rectangle 41"/>
          <p:cNvSpPr/>
          <p:nvPr/>
        </p:nvSpPr>
        <p:spPr>
          <a:xfrm>
            <a:off x="5622131"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Validate Models</a:t>
            </a:r>
          </a:p>
        </p:txBody>
      </p:sp>
      <p:sp>
        <p:nvSpPr>
          <p:cNvPr id="43" name="Rectangle 42"/>
          <p:cNvSpPr/>
          <p:nvPr/>
        </p:nvSpPr>
        <p:spPr>
          <a:xfrm>
            <a:off x="5622131"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Select the best Model</a:t>
            </a:r>
          </a:p>
        </p:txBody>
      </p:sp>
      <p:sp>
        <p:nvSpPr>
          <p:cNvPr id="27" name="Rectangle 26"/>
          <p:cNvSpPr/>
          <p:nvPr/>
        </p:nvSpPr>
        <p:spPr>
          <a:xfrm>
            <a:off x="1264444"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Analyze the business</a:t>
            </a:r>
          </a:p>
        </p:txBody>
      </p:sp>
      <p:sp>
        <p:nvSpPr>
          <p:cNvPr id="38" name="Rectangle 37"/>
          <p:cNvSpPr/>
          <p:nvPr/>
        </p:nvSpPr>
        <p:spPr>
          <a:xfrm>
            <a:off x="1257300" y="4914900"/>
            <a:ext cx="6515100" cy="228600"/>
          </a:xfrm>
          <a:prstGeom prst="rect">
            <a:avLst/>
          </a:prstGeom>
          <a:solidFill>
            <a:schemeClr val="bg1">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Segmentation Best Practices</a:t>
            </a:r>
          </a:p>
        </p:txBody>
      </p:sp>
      <p:sp>
        <p:nvSpPr>
          <p:cNvPr id="39" name="Rectangle 38"/>
          <p:cNvSpPr/>
          <p:nvPr/>
        </p:nvSpPr>
        <p:spPr>
          <a:xfrm>
            <a:off x="1257300" y="4343400"/>
            <a:ext cx="6515100" cy="228600"/>
          </a:xfrm>
          <a:prstGeom prst="rect">
            <a:avLst/>
          </a:prstGeom>
          <a:solidFill>
            <a:schemeClr val="bg1">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Enhancing  Profitability</a:t>
            </a:r>
          </a:p>
        </p:txBody>
      </p:sp>
      <p:sp>
        <p:nvSpPr>
          <p:cNvPr id="44" name="Rectangle 43"/>
          <p:cNvSpPr/>
          <p:nvPr/>
        </p:nvSpPr>
        <p:spPr>
          <a:xfrm>
            <a:off x="1257300" y="4629150"/>
            <a:ext cx="6515100" cy="228600"/>
          </a:xfrm>
          <a:prstGeom prst="rect">
            <a:avLst/>
          </a:prstGeom>
          <a:solidFill>
            <a:schemeClr val="bg1">
              <a:lumMod val="6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dirty="0"/>
              <a:t>Holistic view of the customers</a:t>
            </a:r>
          </a:p>
        </p:txBody>
      </p:sp>
      <p:sp>
        <p:nvSpPr>
          <p:cNvPr id="55" name="Left-Right Arrow 54"/>
          <p:cNvSpPr/>
          <p:nvPr/>
        </p:nvSpPr>
        <p:spPr>
          <a:xfrm>
            <a:off x="1771650" y="1643063"/>
            <a:ext cx="5429250" cy="4000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Segmentation Iterative Process</a:t>
            </a:r>
          </a:p>
        </p:txBody>
      </p:sp>
    </p:spTree>
    <p:extLst>
      <p:ext uri="{BB962C8B-B14F-4D97-AF65-F5344CB8AC3E}">
        <p14:creationId xmlns:p14="http://schemas.microsoft.com/office/powerpoint/2010/main" val="250026705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264444" y="2614612"/>
            <a:ext cx="1057275" cy="1671638"/>
          </a:xfrm>
          <a:prstGeom prst="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771" name="Title 1"/>
          <p:cNvSpPr>
            <a:spLocks noGrp="1"/>
          </p:cNvSpPr>
          <p:nvPr>
            <p:ph type="title"/>
          </p:nvPr>
        </p:nvSpPr>
        <p:spPr>
          <a:xfrm>
            <a:off x="822960" y="1072203"/>
            <a:ext cx="7543800" cy="413698"/>
          </a:xfrm>
        </p:spPr>
        <p:txBody>
          <a:bodyPr>
            <a:normAutofit fontScale="90000"/>
          </a:bodyPr>
          <a:lstStyle/>
          <a:p>
            <a:r>
              <a:rPr lang="en-US" altLang="en-US" dirty="0" smtClean="0"/>
              <a:t>Define Objectives</a:t>
            </a:r>
          </a:p>
        </p:txBody>
      </p:sp>
      <p:graphicFrame>
        <p:nvGraphicFramePr>
          <p:cNvPr id="5" name="Diagram 4"/>
          <p:cNvGraphicFramePr/>
          <p:nvPr/>
        </p:nvGraphicFramePr>
        <p:xfrm>
          <a:off x="1257300" y="2057400"/>
          <a:ext cx="114300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64444"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Define Themes</a:t>
            </a:r>
          </a:p>
        </p:txBody>
      </p:sp>
      <p:sp>
        <p:nvSpPr>
          <p:cNvPr id="8" name="Rectangle 7"/>
          <p:cNvSpPr/>
          <p:nvPr/>
        </p:nvSpPr>
        <p:spPr>
          <a:xfrm>
            <a:off x="1264444" y="3493294"/>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Formulate Business Questions</a:t>
            </a:r>
          </a:p>
        </p:txBody>
      </p:sp>
      <p:sp>
        <p:nvSpPr>
          <p:cNvPr id="27" name="Rectangle 26"/>
          <p:cNvSpPr/>
          <p:nvPr/>
        </p:nvSpPr>
        <p:spPr>
          <a:xfrm>
            <a:off x="1264444"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Analyze the business</a:t>
            </a:r>
          </a:p>
        </p:txBody>
      </p:sp>
      <p:sp>
        <p:nvSpPr>
          <p:cNvPr id="38" name="Rectangle 37"/>
          <p:cNvSpPr/>
          <p:nvPr/>
        </p:nvSpPr>
        <p:spPr>
          <a:xfrm>
            <a:off x="3486150" y="1657350"/>
            <a:ext cx="3657600" cy="800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Understand the client business, processes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Product portfolio</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Revenue model</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Key challenges faced</a:t>
            </a:r>
          </a:p>
        </p:txBody>
      </p:sp>
      <p:sp>
        <p:nvSpPr>
          <p:cNvPr id="39" name="Rectangle 38"/>
          <p:cNvSpPr/>
          <p:nvPr/>
        </p:nvSpPr>
        <p:spPr>
          <a:xfrm>
            <a:off x="3486150" y="2914650"/>
            <a:ext cx="3657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These would be the focus areas for segmentation and the segmentation results should help in achieving these objectives. </a:t>
            </a:r>
          </a:p>
        </p:txBody>
      </p:sp>
      <p:sp>
        <p:nvSpPr>
          <p:cNvPr id="44" name="Rectangle 43"/>
          <p:cNvSpPr/>
          <p:nvPr/>
        </p:nvSpPr>
        <p:spPr>
          <a:xfrm>
            <a:off x="3486150" y="3771900"/>
            <a:ext cx="3657600" cy="285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Prioritize the business questions as high, medium, low</a:t>
            </a:r>
          </a:p>
        </p:txBody>
      </p:sp>
      <p:sp>
        <p:nvSpPr>
          <p:cNvPr id="47" name="Rectangle 46"/>
          <p:cNvSpPr/>
          <p:nvPr/>
        </p:nvSpPr>
        <p:spPr>
          <a:xfrm>
            <a:off x="2228850" y="4800600"/>
            <a:ext cx="4686300" cy="6286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p>
          <a:p>
            <a:pPr>
              <a:buFont typeface="Arial" pitchFamily="34" charset="0"/>
              <a:buChar char="•"/>
              <a:defRPr/>
            </a:pPr>
            <a:r>
              <a:rPr lang="en-US" sz="1050" dirty="0"/>
              <a:t>Research the company annual reports, websites to understand the business</a:t>
            </a:r>
          </a:p>
          <a:p>
            <a:pPr>
              <a:buFont typeface="Arial" pitchFamily="34" charset="0"/>
              <a:buChar char="•"/>
              <a:defRPr/>
            </a:pPr>
            <a:r>
              <a:rPr lang="en-US" sz="1050" dirty="0"/>
              <a:t>Ask questions to client </a:t>
            </a:r>
          </a:p>
        </p:txBody>
      </p:sp>
      <p:cxnSp>
        <p:nvCxnSpPr>
          <p:cNvPr id="49" name="Straight Arrow Connector 48"/>
          <p:cNvCxnSpPr>
            <a:stCxn id="27" idx="3"/>
            <a:endCxn id="38" idx="1"/>
          </p:cNvCxnSpPr>
          <p:nvPr/>
        </p:nvCxnSpPr>
        <p:spPr>
          <a:xfrm flipV="1">
            <a:off x="2321720" y="2057400"/>
            <a:ext cx="1164431" cy="7858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3"/>
            <a:endCxn id="39" idx="1"/>
          </p:cNvCxnSpPr>
          <p:nvPr/>
        </p:nvCxnSpPr>
        <p:spPr>
          <a:xfrm flipV="1">
            <a:off x="2321720" y="3143251"/>
            <a:ext cx="1164431" cy="1071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8" idx="3"/>
            <a:endCxn id="44" idx="1"/>
          </p:cNvCxnSpPr>
          <p:nvPr/>
        </p:nvCxnSpPr>
        <p:spPr>
          <a:xfrm>
            <a:off x="2321720" y="3664745"/>
            <a:ext cx="1164431" cy="2500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1203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22960" y="1072203"/>
            <a:ext cx="7543800" cy="413698"/>
          </a:xfrm>
        </p:spPr>
        <p:txBody>
          <a:bodyPr>
            <a:normAutofit fontScale="90000"/>
          </a:bodyPr>
          <a:lstStyle/>
          <a:p>
            <a:r>
              <a:rPr lang="en-US" altLang="en-US" dirty="0" smtClean="0"/>
              <a:t>Output Templates</a:t>
            </a:r>
          </a:p>
        </p:txBody>
      </p:sp>
      <p:sp>
        <p:nvSpPr>
          <p:cNvPr id="6" name="Rectangle 44"/>
          <p:cNvSpPr>
            <a:spLocks noGrp="1" noChangeArrowheads="1"/>
          </p:cNvSpPr>
          <p:nvPr>
            <p:ph idx="1"/>
          </p:nvPr>
        </p:nvSpPr>
        <p:spPr>
          <a:xfrm>
            <a:off x="1314450" y="2978604"/>
            <a:ext cx="4343400" cy="2721258"/>
          </a:xfrm>
        </p:spPr>
        <p:style>
          <a:lnRef idx="2">
            <a:schemeClr val="accent1"/>
          </a:lnRef>
          <a:fillRef idx="1">
            <a:schemeClr val="lt1"/>
          </a:fillRef>
          <a:effectRef idx="0">
            <a:schemeClr val="accent1"/>
          </a:effectRef>
          <a:fontRef idx="minor">
            <a:schemeClr val="dk1"/>
          </a:fontRef>
        </p:style>
        <p:txBody>
          <a:bodyPr anchor="ctr">
            <a:spAutoFit/>
          </a:bodyPr>
          <a:lstStyle/>
          <a:p>
            <a:pPr lvl="1">
              <a:lnSpc>
                <a:spcPct val="100000"/>
              </a:lnSpc>
              <a:buClr>
                <a:srgbClr val="C00000"/>
              </a:buClr>
              <a:buNone/>
              <a:tabLst>
                <a:tab pos="163116" algn="l"/>
              </a:tabLst>
              <a:defRPr/>
            </a:pPr>
            <a:r>
              <a:rPr lang="en-US" sz="1050" b="1" dirty="0">
                <a:solidFill>
                  <a:srgbClr val="C00000"/>
                </a:solidFill>
              </a:rPr>
              <a:t>Questions to be asked to the client</a:t>
            </a:r>
          </a:p>
          <a:p>
            <a:pPr lvl="1">
              <a:lnSpc>
                <a:spcPct val="100000"/>
              </a:lnSpc>
              <a:tabLst>
                <a:tab pos="163116" algn="l"/>
              </a:tabLst>
              <a:defRPr/>
            </a:pPr>
            <a:r>
              <a:rPr lang="en-US" sz="900" dirty="0">
                <a:solidFill>
                  <a:schemeClr val="tx1"/>
                </a:solidFill>
              </a:rPr>
              <a:t>How do you currently segment the customers? </a:t>
            </a:r>
          </a:p>
          <a:p>
            <a:pPr lvl="1">
              <a:lnSpc>
                <a:spcPct val="100000"/>
              </a:lnSpc>
              <a:tabLst>
                <a:tab pos="163116" algn="l"/>
              </a:tabLst>
              <a:defRPr/>
            </a:pPr>
            <a:r>
              <a:rPr lang="en-US" sz="900" dirty="0">
                <a:solidFill>
                  <a:schemeClr val="tx1"/>
                </a:solidFill>
              </a:rPr>
              <a:t>What are the most/least desirable traits of a customer?</a:t>
            </a:r>
          </a:p>
          <a:p>
            <a:pPr lvl="1">
              <a:lnSpc>
                <a:spcPct val="100000"/>
              </a:lnSpc>
              <a:tabLst>
                <a:tab pos="163116" algn="l"/>
              </a:tabLst>
              <a:defRPr/>
            </a:pPr>
            <a:r>
              <a:rPr lang="en-US" sz="900" dirty="0">
                <a:solidFill>
                  <a:schemeClr val="tx1"/>
                </a:solidFill>
              </a:rPr>
              <a:t>What are the decision levers/actionable that is available to the client?</a:t>
            </a:r>
          </a:p>
          <a:p>
            <a:pPr lvl="1">
              <a:lnSpc>
                <a:spcPct val="100000"/>
              </a:lnSpc>
              <a:tabLst>
                <a:tab pos="163116" algn="l"/>
              </a:tabLst>
              <a:defRPr/>
            </a:pPr>
            <a:r>
              <a:rPr lang="en-US" sz="900" dirty="0">
                <a:solidFill>
                  <a:schemeClr val="tx1"/>
                </a:solidFill>
              </a:rPr>
              <a:t>What are the segmentation objectives ?</a:t>
            </a:r>
          </a:p>
          <a:p>
            <a:pPr lvl="1">
              <a:lnSpc>
                <a:spcPct val="100000"/>
              </a:lnSpc>
              <a:tabLst>
                <a:tab pos="163116" algn="l"/>
              </a:tabLst>
              <a:defRPr/>
            </a:pPr>
            <a:r>
              <a:rPr lang="en-US" sz="900" dirty="0">
                <a:solidFill>
                  <a:schemeClr val="tx1"/>
                </a:solidFill>
              </a:rPr>
              <a:t>What are your different touch-points with your customers?</a:t>
            </a:r>
          </a:p>
          <a:p>
            <a:pPr lvl="1">
              <a:lnSpc>
                <a:spcPct val="100000"/>
              </a:lnSpc>
              <a:tabLst>
                <a:tab pos="163116" algn="l"/>
              </a:tabLst>
              <a:defRPr/>
            </a:pPr>
            <a:r>
              <a:rPr lang="en-US" sz="900" dirty="0">
                <a:solidFill>
                  <a:schemeClr val="tx1"/>
                </a:solidFill>
              </a:rPr>
              <a:t>What are the different costs associated with serving a customer?</a:t>
            </a:r>
          </a:p>
          <a:p>
            <a:pPr lvl="1">
              <a:lnSpc>
                <a:spcPct val="100000"/>
              </a:lnSpc>
              <a:tabLst>
                <a:tab pos="163116" algn="l"/>
              </a:tabLst>
              <a:defRPr/>
            </a:pPr>
            <a:r>
              <a:rPr lang="en-US" sz="900" dirty="0">
                <a:solidFill>
                  <a:schemeClr val="tx1"/>
                </a:solidFill>
              </a:rPr>
              <a:t>Who within your organization will consume the segmentation information?</a:t>
            </a:r>
          </a:p>
          <a:p>
            <a:pPr lvl="1">
              <a:lnSpc>
                <a:spcPct val="100000"/>
              </a:lnSpc>
              <a:tabLst>
                <a:tab pos="163116" algn="l"/>
              </a:tabLst>
              <a:defRPr/>
            </a:pPr>
            <a:r>
              <a:rPr lang="en-US" sz="900" dirty="0">
                <a:solidFill>
                  <a:schemeClr val="tx1"/>
                </a:solidFill>
              </a:rPr>
              <a:t>What is the time window of data for segmentation? (1 year, 2 years etc) </a:t>
            </a:r>
          </a:p>
          <a:p>
            <a:pPr lvl="1">
              <a:lnSpc>
                <a:spcPct val="100000"/>
              </a:lnSpc>
              <a:tabLst>
                <a:tab pos="163116" algn="l"/>
              </a:tabLst>
              <a:defRPr/>
            </a:pPr>
            <a:r>
              <a:rPr lang="en-US" sz="900" dirty="0">
                <a:solidFill>
                  <a:schemeClr val="tx1"/>
                </a:solidFill>
              </a:rPr>
              <a:t>What is the geography dimension of the customers?</a:t>
            </a:r>
          </a:p>
          <a:p>
            <a:pPr lvl="1">
              <a:lnSpc>
                <a:spcPct val="100000"/>
              </a:lnSpc>
              <a:tabLst>
                <a:tab pos="163116" algn="l"/>
              </a:tabLst>
              <a:defRPr/>
            </a:pPr>
            <a:r>
              <a:rPr lang="en-US" sz="900" dirty="0">
                <a:solidFill>
                  <a:schemeClr val="tx1"/>
                </a:solidFill>
              </a:rPr>
              <a:t>How are the customers acquired? </a:t>
            </a:r>
          </a:p>
          <a:p>
            <a:pPr lvl="1">
              <a:lnSpc>
                <a:spcPct val="100000"/>
              </a:lnSpc>
              <a:tabLst>
                <a:tab pos="163116" algn="l"/>
              </a:tabLst>
              <a:defRPr/>
            </a:pPr>
            <a:r>
              <a:rPr lang="en-US" sz="900" dirty="0">
                <a:solidFill>
                  <a:schemeClr val="tx1"/>
                </a:solidFill>
              </a:rPr>
              <a:t>How can we measure the revenue generated by the customers? </a:t>
            </a:r>
          </a:p>
          <a:p>
            <a:pPr lvl="1">
              <a:lnSpc>
                <a:spcPct val="100000"/>
              </a:lnSpc>
              <a:tabLst>
                <a:tab pos="163116" algn="l"/>
              </a:tabLst>
              <a:defRPr/>
            </a:pPr>
            <a:r>
              <a:rPr lang="en-US" sz="900" dirty="0">
                <a:solidFill>
                  <a:schemeClr val="tx1"/>
                </a:solidFill>
              </a:rPr>
              <a:t>Should we exclude any customers before running the model? </a:t>
            </a:r>
          </a:p>
          <a:p>
            <a:pPr lvl="1">
              <a:lnSpc>
                <a:spcPct val="100000"/>
              </a:lnSpc>
              <a:tabLst>
                <a:tab pos="163116" algn="l"/>
              </a:tabLst>
              <a:defRPr/>
            </a:pPr>
            <a:r>
              <a:rPr lang="en-US" sz="900" dirty="0">
                <a:solidFill>
                  <a:schemeClr val="tx1"/>
                </a:solidFill>
              </a:rPr>
              <a:t>What data sources will be available for the analysis? </a:t>
            </a:r>
          </a:p>
        </p:txBody>
      </p:sp>
      <p:graphicFrame>
        <p:nvGraphicFramePr>
          <p:cNvPr id="5" name="Table 4"/>
          <p:cNvGraphicFramePr>
            <a:graphicFrameLocks noGrp="1"/>
          </p:cNvGraphicFramePr>
          <p:nvPr/>
        </p:nvGraphicFramePr>
        <p:xfrm>
          <a:off x="1200150" y="1595437"/>
          <a:ext cx="4572002" cy="1262062"/>
        </p:xfrm>
        <a:graphic>
          <a:graphicData uri="http://schemas.openxmlformats.org/drawingml/2006/table">
            <a:tbl>
              <a:tblPr/>
              <a:tblGrid>
                <a:gridCol w="711252">
                  <a:extLst>
                    <a:ext uri="{9D8B030D-6E8A-4147-A177-3AD203B41FA5}">
                      <a16:colId xmlns:a16="http://schemas.microsoft.com/office/drawing/2014/main" val="20000"/>
                    </a:ext>
                  </a:extLst>
                </a:gridCol>
                <a:gridCol w="868378">
                  <a:extLst>
                    <a:ext uri="{9D8B030D-6E8A-4147-A177-3AD203B41FA5}">
                      <a16:colId xmlns:a16="http://schemas.microsoft.com/office/drawing/2014/main" val="20001"/>
                    </a:ext>
                  </a:extLst>
                </a:gridCol>
                <a:gridCol w="721479">
                  <a:extLst>
                    <a:ext uri="{9D8B030D-6E8A-4147-A177-3AD203B41FA5}">
                      <a16:colId xmlns:a16="http://schemas.microsoft.com/office/drawing/2014/main" val="20002"/>
                    </a:ext>
                  </a:extLst>
                </a:gridCol>
                <a:gridCol w="509963">
                  <a:extLst>
                    <a:ext uri="{9D8B030D-6E8A-4147-A177-3AD203B41FA5}">
                      <a16:colId xmlns:a16="http://schemas.microsoft.com/office/drawing/2014/main" val="20003"/>
                    </a:ext>
                  </a:extLst>
                </a:gridCol>
                <a:gridCol w="650354">
                  <a:extLst>
                    <a:ext uri="{9D8B030D-6E8A-4147-A177-3AD203B41FA5}">
                      <a16:colId xmlns:a16="http://schemas.microsoft.com/office/drawing/2014/main" val="20004"/>
                    </a:ext>
                  </a:extLst>
                </a:gridCol>
                <a:gridCol w="650354">
                  <a:extLst>
                    <a:ext uri="{9D8B030D-6E8A-4147-A177-3AD203B41FA5}">
                      <a16:colId xmlns:a16="http://schemas.microsoft.com/office/drawing/2014/main" val="20005"/>
                    </a:ext>
                  </a:extLst>
                </a:gridCol>
                <a:gridCol w="460222">
                  <a:extLst>
                    <a:ext uri="{9D8B030D-6E8A-4147-A177-3AD203B41FA5}">
                      <a16:colId xmlns:a16="http://schemas.microsoft.com/office/drawing/2014/main" val="20006"/>
                    </a:ext>
                  </a:extLst>
                </a:gridCol>
              </a:tblGrid>
              <a:tr h="157758">
                <a:tc rowSpan="2">
                  <a:txBody>
                    <a:bodyPr/>
                    <a:lstStyle/>
                    <a:p>
                      <a:pPr marL="0" marR="0" algn="l">
                        <a:lnSpc>
                          <a:spcPct val="115000"/>
                        </a:lnSpc>
                        <a:spcBef>
                          <a:spcPts val="0"/>
                        </a:spcBef>
                        <a:spcAft>
                          <a:spcPts val="0"/>
                        </a:spcAft>
                      </a:pPr>
                      <a:r>
                        <a:rPr lang="en-US" sz="900" b="1" dirty="0">
                          <a:solidFill>
                            <a:srgbClr val="000000"/>
                          </a:solidFill>
                          <a:latin typeface="Calibri"/>
                          <a:ea typeface="Times New Roman"/>
                          <a:cs typeface="Times New Roman"/>
                        </a:rPr>
                        <a:t>Business Objectives</a:t>
                      </a:r>
                      <a:endParaRPr lang="en-US" sz="800" dirty="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Specific Questions</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Source of the Question </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Business Priority</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rowSpan="2">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Required Data </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Data Feasibility</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10000"/>
                  </a:ext>
                </a:extLst>
              </a:tr>
              <a:tr h="31551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15000"/>
                        </a:lnSpc>
                        <a:spcBef>
                          <a:spcPts val="0"/>
                        </a:spcBef>
                        <a:spcAft>
                          <a:spcPts val="0"/>
                        </a:spcAft>
                      </a:pPr>
                      <a:r>
                        <a:rPr lang="en-US" sz="900" b="1">
                          <a:solidFill>
                            <a:srgbClr val="000000"/>
                          </a:solidFill>
                          <a:latin typeface="Calibri"/>
                          <a:ea typeface="Times New Roman"/>
                          <a:cs typeface="Times New Roman"/>
                        </a:rPr>
                        <a:t>Availability</a:t>
                      </a:r>
                      <a:endParaRPr lang="en-US" sz="80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l">
                        <a:lnSpc>
                          <a:spcPct val="115000"/>
                        </a:lnSpc>
                        <a:spcBef>
                          <a:spcPts val="0"/>
                        </a:spcBef>
                        <a:spcAft>
                          <a:spcPts val="0"/>
                        </a:spcAft>
                      </a:pPr>
                      <a:r>
                        <a:rPr lang="en-US" sz="900" b="1" dirty="0">
                          <a:solidFill>
                            <a:srgbClr val="000000"/>
                          </a:solidFill>
                          <a:latin typeface="Calibri"/>
                          <a:ea typeface="Times New Roman"/>
                          <a:cs typeface="Times New Roman"/>
                        </a:rPr>
                        <a:t>Quality</a:t>
                      </a:r>
                      <a:endParaRPr lang="en-US" sz="800" dirty="0">
                        <a:latin typeface="Calibri"/>
                        <a:ea typeface="Calibri"/>
                        <a:cs typeface="Times New Roman"/>
                      </a:endParaRPr>
                    </a:p>
                  </a:txBody>
                  <a:tcPr marL="51435" marR="5143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157758">
                <a:tc rowSpan="4">
                  <a:txBody>
                    <a:bodyPr/>
                    <a:lstStyle/>
                    <a:p>
                      <a:pPr marL="0" marR="0" algn="ctr">
                        <a:lnSpc>
                          <a:spcPct val="115000"/>
                        </a:lnSpc>
                        <a:spcBef>
                          <a:spcPts val="0"/>
                        </a:spcBef>
                        <a:spcAft>
                          <a:spcPts val="0"/>
                        </a:spcAft>
                      </a:pPr>
                      <a:r>
                        <a:rPr lang="en-US" sz="900" b="1">
                          <a:solidFill>
                            <a:srgbClr val="000000"/>
                          </a:solidFill>
                          <a:latin typeface="Calibri"/>
                          <a:ea typeface="Times New Roman"/>
                          <a:cs typeface="Times New Roman"/>
                        </a:rPr>
                        <a:t>Acquisition</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lnSpc>
                          <a:spcPct val="115000"/>
                        </a:lnSpc>
                        <a:spcBef>
                          <a:spcPts val="0"/>
                        </a:spcBef>
                        <a:spcAft>
                          <a:spcPts val="0"/>
                        </a:spcAft>
                      </a:pPr>
                      <a:r>
                        <a:rPr lang="en-US" sz="900">
                          <a:solidFill>
                            <a:srgbClr val="000000"/>
                          </a:solidFill>
                          <a:latin typeface="Calibri"/>
                          <a:ea typeface="Times New Roman"/>
                          <a:cs typeface="Times New Roman"/>
                        </a:rPr>
                        <a:t>How do we drive the right offers to the right customers?</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a:lnSpc>
                          <a:spcPct val="115000"/>
                        </a:lnSpc>
                      </a:pPr>
                      <a:endParaRPr lang="en-US" sz="800" dirty="0">
                        <a:latin typeface="Calibri"/>
                        <a:ea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High</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algn="l">
                        <a:lnSpc>
                          <a:spcPct val="115000"/>
                        </a:lnSpc>
                      </a:pPr>
                      <a:endParaRPr lang="en-US" sz="800">
                        <a:latin typeface="Calibri"/>
                        <a:ea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Yes</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Good</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r h="15775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15000"/>
                        </a:lnSpc>
                      </a:pPr>
                      <a:endParaRPr lang="en-US" sz="800">
                        <a:latin typeface="Calibri"/>
                        <a:ea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No</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lgn="l">
                        <a:lnSpc>
                          <a:spcPct val="115000"/>
                        </a:lnSpc>
                        <a:spcBef>
                          <a:spcPts val="0"/>
                        </a:spcBef>
                        <a:spcAft>
                          <a:spcPts val="0"/>
                        </a:spcAft>
                      </a:pPr>
                      <a:r>
                        <a:rPr lang="en-US" sz="900">
                          <a:solidFill>
                            <a:srgbClr val="000000"/>
                          </a:solidFill>
                          <a:latin typeface="Calibri"/>
                          <a:ea typeface="Times New Roman"/>
                          <a:cs typeface="Times New Roman"/>
                        </a:rPr>
                        <a:t>NA</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775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15000"/>
                        </a:lnSpc>
                      </a:pPr>
                      <a:endParaRPr lang="en-US" sz="800">
                        <a:latin typeface="Calibri"/>
                        <a:ea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No</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lgn="l">
                        <a:lnSpc>
                          <a:spcPct val="115000"/>
                        </a:lnSpc>
                        <a:spcBef>
                          <a:spcPts val="0"/>
                        </a:spcBef>
                        <a:spcAft>
                          <a:spcPts val="0"/>
                        </a:spcAft>
                      </a:pPr>
                      <a:r>
                        <a:rPr lang="en-US" sz="900">
                          <a:solidFill>
                            <a:srgbClr val="000000"/>
                          </a:solidFill>
                          <a:latin typeface="Calibri"/>
                          <a:ea typeface="Times New Roman"/>
                          <a:cs typeface="Times New Roman"/>
                        </a:rPr>
                        <a:t>NA</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551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l">
                        <a:lnSpc>
                          <a:spcPct val="115000"/>
                        </a:lnSpc>
                      </a:pPr>
                      <a:endParaRPr lang="en-US" sz="800">
                        <a:latin typeface="Calibri"/>
                        <a:ea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900" b="1">
                          <a:solidFill>
                            <a:srgbClr val="FFFFFF"/>
                          </a:solidFill>
                          <a:latin typeface="Calibri"/>
                          <a:ea typeface="Times New Roman"/>
                          <a:cs typeface="Times New Roman"/>
                        </a:rPr>
                        <a:t>Yes</a:t>
                      </a:r>
                      <a:endParaRPr lang="en-US" sz="80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gn="l">
                        <a:lnSpc>
                          <a:spcPct val="115000"/>
                        </a:lnSpc>
                        <a:spcBef>
                          <a:spcPts val="0"/>
                        </a:spcBef>
                        <a:spcAft>
                          <a:spcPts val="0"/>
                        </a:spcAft>
                      </a:pPr>
                      <a:r>
                        <a:rPr lang="en-US" sz="900" b="1" dirty="0">
                          <a:solidFill>
                            <a:srgbClr val="FFFFFF"/>
                          </a:solidFill>
                          <a:latin typeface="Calibri"/>
                          <a:ea typeface="Times New Roman"/>
                          <a:cs typeface="Times New Roman"/>
                        </a:rPr>
                        <a:t>Bad</a:t>
                      </a:r>
                      <a:endParaRPr lang="en-US" sz="800" dirty="0">
                        <a:latin typeface="Calibri"/>
                        <a:ea typeface="Calibri"/>
                        <a:cs typeface="Times New Roman"/>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10005"/>
                  </a:ext>
                </a:extLst>
              </a:tr>
            </a:tbl>
          </a:graphicData>
        </a:graphic>
      </p:graphicFrame>
      <p:sp>
        <p:nvSpPr>
          <p:cNvPr id="27788" name="Rectangle 140"/>
          <p:cNvSpPr>
            <a:spLocks noChangeArrowheads="1"/>
          </p:cNvSpPr>
          <p:nvPr/>
        </p:nvSpPr>
        <p:spPr bwMode="auto">
          <a:xfrm>
            <a:off x="5772150" y="2955454"/>
            <a:ext cx="2114550" cy="194245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ctr">
            <a:spAutoFit/>
          </a:bodyPr>
          <a:lstStyle/>
          <a:p>
            <a:pPr marL="171450" indent="-171450" eaLnBrk="0" hangingPunct="0">
              <a:spcBef>
                <a:spcPct val="40000"/>
              </a:spcBef>
              <a:buClr>
                <a:srgbClr val="C61217"/>
              </a:buClr>
              <a:buSzPct val="110000"/>
              <a:tabLst>
                <a:tab pos="163116" algn="l"/>
              </a:tabLst>
              <a:defRPr/>
            </a:pPr>
            <a:r>
              <a:rPr lang="en-US" sz="1050" b="1" dirty="0">
                <a:solidFill>
                  <a:srgbClr val="C00000"/>
                </a:solidFill>
              </a:rPr>
              <a:t>Segmentation Themes</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Identifying high/low value customers</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Acquisition</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Cross Sell</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Up-sell</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Attrition </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Retention</a:t>
            </a:r>
          </a:p>
          <a:p>
            <a:pPr indent="-170260" eaLnBrk="0" hangingPunct="0">
              <a:lnSpc>
                <a:spcPct val="150000"/>
              </a:lnSpc>
              <a:spcBef>
                <a:spcPct val="40000"/>
              </a:spcBef>
              <a:buClr>
                <a:schemeClr val="bg2"/>
              </a:buClr>
              <a:buSzPct val="120000"/>
              <a:buFont typeface="Wingdings" pitchFamily="2" charset="2"/>
              <a:buChar char="l"/>
              <a:tabLst>
                <a:tab pos="163116" algn="l"/>
              </a:tabLst>
              <a:defRPr/>
            </a:pPr>
            <a:r>
              <a:rPr lang="en-US" sz="825" dirty="0">
                <a:solidFill>
                  <a:srgbClr val="4D4D4D"/>
                </a:solidFill>
              </a:rPr>
              <a:t>Touch Point Optimization </a:t>
            </a:r>
            <a:endParaRPr lang="en-US" sz="1200" dirty="0">
              <a:solidFill>
                <a:srgbClr val="4D4D4D"/>
              </a:solidFill>
            </a:endParaRPr>
          </a:p>
        </p:txBody>
      </p:sp>
    </p:spTree>
    <p:extLst>
      <p:ext uri="{BB962C8B-B14F-4D97-AF65-F5344CB8AC3E}">
        <p14:creationId xmlns:p14="http://schemas.microsoft.com/office/powerpoint/2010/main" val="37199163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822960" y="1072203"/>
            <a:ext cx="7543800" cy="592292"/>
          </a:xfrm>
        </p:spPr>
        <p:txBody>
          <a:bodyPr/>
          <a:lstStyle/>
          <a:p>
            <a:r>
              <a:rPr lang="en-US" altLang="en-US" dirty="0" smtClean="0"/>
              <a:t>Identify Variables</a:t>
            </a:r>
          </a:p>
        </p:txBody>
      </p:sp>
      <p:sp>
        <p:nvSpPr>
          <p:cNvPr id="38" name="Rectangle 37"/>
          <p:cNvSpPr/>
          <p:nvPr/>
        </p:nvSpPr>
        <p:spPr>
          <a:xfrm>
            <a:off x="3486150" y="1885950"/>
            <a:ext cx="3657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Understand the current data landscape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Based on data dictionary create the data model</a:t>
            </a:r>
          </a:p>
        </p:txBody>
      </p:sp>
      <p:sp>
        <p:nvSpPr>
          <p:cNvPr id="44" name="Rectangle 43"/>
          <p:cNvSpPr/>
          <p:nvPr/>
        </p:nvSpPr>
        <p:spPr>
          <a:xfrm>
            <a:off x="3486150" y="3543300"/>
            <a:ext cx="3657600" cy="8001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Variable weeding based on</a:t>
            </a:r>
          </a:p>
          <a:p>
            <a:pPr marL="514350" lvl="1" indent="-171450" eaLnBrk="0" hangingPunct="0">
              <a:spcBef>
                <a:spcPct val="40000"/>
              </a:spcBef>
              <a:buClr>
                <a:srgbClr val="C61217"/>
              </a:buClr>
              <a:buSzPct val="110000"/>
              <a:buFont typeface="Wingdings" pitchFamily="2" charset="2"/>
              <a:buChar char="l"/>
              <a:defRPr/>
            </a:pPr>
            <a:r>
              <a:rPr lang="en-US" sz="825" dirty="0">
                <a:solidFill>
                  <a:srgbClr val="231F20"/>
                </a:solidFill>
              </a:rPr>
              <a:t>Business relevance</a:t>
            </a:r>
          </a:p>
          <a:p>
            <a:pPr marL="514350" lvl="1" indent="-171450" eaLnBrk="0" hangingPunct="0">
              <a:spcBef>
                <a:spcPct val="40000"/>
              </a:spcBef>
              <a:buClr>
                <a:srgbClr val="C61217"/>
              </a:buClr>
              <a:buSzPct val="110000"/>
              <a:buFont typeface="Wingdings" pitchFamily="2" charset="2"/>
              <a:buChar char="l"/>
              <a:defRPr/>
            </a:pPr>
            <a:r>
              <a:rPr lang="en-US" sz="825" dirty="0">
                <a:solidFill>
                  <a:srgbClr val="231F20"/>
                </a:solidFill>
              </a:rPr>
              <a:t>Data availability</a:t>
            </a:r>
          </a:p>
          <a:p>
            <a:pPr marL="514350" lvl="1" indent="-171450" eaLnBrk="0" hangingPunct="0">
              <a:spcBef>
                <a:spcPct val="40000"/>
              </a:spcBef>
              <a:buClr>
                <a:srgbClr val="C61217"/>
              </a:buClr>
              <a:buSzPct val="110000"/>
              <a:buFont typeface="Wingdings" pitchFamily="2" charset="2"/>
              <a:buChar char="l"/>
              <a:defRPr/>
            </a:pPr>
            <a:r>
              <a:rPr lang="en-US" sz="825" dirty="0">
                <a:solidFill>
                  <a:srgbClr val="231F20"/>
                </a:solidFill>
              </a:rPr>
              <a:t>Data quality</a:t>
            </a:r>
          </a:p>
        </p:txBody>
      </p:sp>
      <p:sp>
        <p:nvSpPr>
          <p:cNvPr id="47" name="Rectangle 46"/>
          <p:cNvSpPr/>
          <p:nvPr/>
        </p:nvSpPr>
        <p:spPr>
          <a:xfrm>
            <a:off x="1714500" y="4686300"/>
            <a:ext cx="5314950" cy="6858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endParaRPr lang="en-US" sz="1050" dirty="0"/>
          </a:p>
          <a:p>
            <a:pPr>
              <a:defRPr/>
            </a:pPr>
            <a:r>
              <a:rPr lang="en-US" sz="1050" dirty="0"/>
              <a:t>The variables must provide a holistic view of the customer</a:t>
            </a:r>
          </a:p>
          <a:p>
            <a:pPr>
              <a:defRPr/>
            </a:pPr>
            <a:r>
              <a:rPr lang="en-US" sz="1050" dirty="0"/>
              <a:t>We must have KPIs to answer each of the business question</a:t>
            </a:r>
          </a:p>
          <a:p>
            <a:pPr>
              <a:defRPr/>
            </a:pPr>
            <a:r>
              <a:rPr lang="en-US" sz="1050" dirty="0"/>
              <a:t>Indices can be used to compare the segment average to that of the population.</a:t>
            </a:r>
          </a:p>
        </p:txBody>
      </p:sp>
      <p:cxnSp>
        <p:nvCxnSpPr>
          <p:cNvPr id="49" name="Straight Arrow Connector 48"/>
          <p:cNvCxnSpPr>
            <a:stCxn id="22" idx="3"/>
            <a:endCxn id="38" idx="1"/>
          </p:cNvCxnSpPr>
          <p:nvPr/>
        </p:nvCxnSpPr>
        <p:spPr>
          <a:xfrm flipV="1">
            <a:off x="2343150" y="2114550"/>
            <a:ext cx="1143000" cy="7286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23" idx="3"/>
            <a:endCxn id="50" idx="1"/>
          </p:cNvCxnSpPr>
          <p:nvPr/>
        </p:nvCxnSpPr>
        <p:spPr>
          <a:xfrm flipV="1">
            <a:off x="2343150" y="2971801"/>
            <a:ext cx="1143000" cy="2786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4" idx="3"/>
            <a:endCxn id="44" idx="1"/>
          </p:cNvCxnSpPr>
          <p:nvPr/>
        </p:nvCxnSpPr>
        <p:spPr>
          <a:xfrm>
            <a:off x="2343150" y="3657600"/>
            <a:ext cx="114300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285875"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aphicFrame>
        <p:nvGraphicFramePr>
          <p:cNvPr id="19" name="Diagram 18"/>
          <p:cNvGraphicFramePr/>
          <p:nvPr/>
        </p:nvGraphicFramePr>
        <p:xfrm>
          <a:off x="1264444" y="2050256"/>
          <a:ext cx="120015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Rectangle 21"/>
          <p:cNvSpPr/>
          <p:nvPr/>
        </p:nvSpPr>
        <p:spPr>
          <a:xfrm>
            <a:off x="1285875"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Create Data Model</a:t>
            </a:r>
          </a:p>
        </p:txBody>
      </p:sp>
      <p:sp>
        <p:nvSpPr>
          <p:cNvPr id="23" name="Rectangle 22"/>
          <p:cNvSpPr/>
          <p:nvPr/>
        </p:nvSpPr>
        <p:spPr>
          <a:xfrm>
            <a:off x="1285875"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Identify Variables</a:t>
            </a:r>
          </a:p>
        </p:txBody>
      </p:sp>
      <p:sp>
        <p:nvSpPr>
          <p:cNvPr id="24" name="Rectangle 23"/>
          <p:cNvSpPr/>
          <p:nvPr/>
        </p:nvSpPr>
        <p:spPr>
          <a:xfrm>
            <a:off x="1285875"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Variable Weeding</a:t>
            </a:r>
          </a:p>
        </p:txBody>
      </p:sp>
      <p:sp>
        <p:nvSpPr>
          <p:cNvPr id="50" name="Rectangle 49"/>
          <p:cNvSpPr/>
          <p:nvPr/>
        </p:nvSpPr>
        <p:spPr>
          <a:xfrm>
            <a:off x="3486150" y="2686050"/>
            <a:ext cx="36576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Identify key attributes of customers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Develop KPIs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The KPIs must be in line with the analysis objectives</a:t>
            </a:r>
          </a:p>
        </p:txBody>
      </p:sp>
    </p:spTree>
    <p:extLst>
      <p:ext uri="{BB962C8B-B14F-4D97-AF65-F5344CB8AC3E}">
        <p14:creationId xmlns:p14="http://schemas.microsoft.com/office/powerpoint/2010/main" val="31121873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822960" y="1072203"/>
            <a:ext cx="7543800" cy="542285"/>
          </a:xfrm>
        </p:spPr>
        <p:txBody>
          <a:bodyPr>
            <a:normAutofit fontScale="90000"/>
          </a:bodyPr>
          <a:lstStyle/>
          <a:p>
            <a:r>
              <a:rPr lang="en-US" altLang="en-US" dirty="0" smtClean="0"/>
              <a:t>Output Templates</a:t>
            </a:r>
          </a:p>
        </p:txBody>
      </p:sp>
      <p:sp>
        <p:nvSpPr>
          <p:cNvPr id="1028" name="Rectangle 2"/>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graphicFrame>
        <p:nvGraphicFramePr>
          <p:cNvPr id="7" name="Table 6"/>
          <p:cNvGraphicFramePr>
            <a:graphicFrameLocks noGrp="1"/>
          </p:cNvGraphicFramePr>
          <p:nvPr/>
        </p:nvGraphicFramePr>
        <p:xfrm>
          <a:off x="2219325" y="1843087"/>
          <a:ext cx="4295776" cy="1185863"/>
        </p:xfrm>
        <a:graphic>
          <a:graphicData uri="http://schemas.openxmlformats.org/drawingml/2006/table">
            <a:tbl>
              <a:tblPr/>
              <a:tblGrid>
                <a:gridCol w="484969">
                  <a:extLst>
                    <a:ext uri="{9D8B030D-6E8A-4147-A177-3AD203B41FA5}">
                      <a16:colId xmlns:a16="http://schemas.microsoft.com/office/drawing/2014/main" val="20000"/>
                    </a:ext>
                  </a:extLst>
                </a:gridCol>
                <a:gridCol w="477836">
                  <a:extLst>
                    <a:ext uri="{9D8B030D-6E8A-4147-A177-3AD203B41FA5}">
                      <a16:colId xmlns:a16="http://schemas.microsoft.com/office/drawing/2014/main" val="20001"/>
                    </a:ext>
                  </a:extLst>
                </a:gridCol>
                <a:gridCol w="534892">
                  <a:extLst>
                    <a:ext uri="{9D8B030D-6E8A-4147-A177-3AD203B41FA5}">
                      <a16:colId xmlns:a16="http://schemas.microsoft.com/office/drawing/2014/main" val="20002"/>
                    </a:ext>
                  </a:extLst>
                </a:gridCol>
                <a:gridCol w="449309">
                  <a:extLst>
                    <a:ext uri="{9D8B030D-6E8A-4147-A177-3AD203B41FA5}">
                      <a16:colId xmlns:a16="http://schemas.microsoft.com/office/drawing/2014/main" val="20003"/>
                    </a:ext>
                  </a:extLst>
                </a:gridCol>
                <a:gridCol w="722699">
                  <a:extLst>
                    <a:ext uri="{9D8B030D-6E8A-4147-A177-3AD203B41FA5}">
                      <a16:colId xmlns:a16="http://schemas.microsoft.com/office/drawing/2014/main" val="20004"/>
                    </a:ext>
                  </a:extLst>
                </a:gridCol>
                <a:gridCol w="618097">
                  <a:extLst>
                    <a:ext uri="{9D8B030D-6E8A-4147-A177-3AD203B41FA5}">
                      <a16:colId xmlns:a16="http://schemas.microsoft.com/office/drawing/2014/main" val="20005"/>
                    </a:ext>
                  </a:extLst>
                </a:gridCol>
                <a:gridCol w="599079">
                  <a:extLst>
                    <a:ext uri="{9D8B030D-6E8A-4147-A177-3AD203B41FA5}">
                      <a16:colId xmlns:a16="http://schemas.microsoft.com/office/drawing/2014/main" val="20006"/>
                    </a:ext>
                  </a:extLst>
                </a:gridCol>
                <a:gridCol w="408895">
                  <a:extLst>
                    <a:ext uri="{9D8B030D-6E8A-4147-A177-3AD203B41FA5}">
                      <a16:colId xmlns:a16="http://schemas.microsoft.com/office/drawing/2014/main" val="20007"/>
                    </a:ext>
                  </a:extLst>
                </a:gridCol>
              </a:tblGrid>
              <a:tr h="307181">
                <a:tc>
                  <a:txBody>
                    <a:bodyPr/>
                    <a:lstStyle/>
                    <a:p>
                      <a:pPr algn="l" rtl="0" fontAlgn="b"/>
                      <a:r>
                        <a:rPr lang="en-US" sz="900" b="1" i="0" u="none" strike="noStrike" dirty="0">
                          <a:solidFill>
                            <a:srgbClr val="000000"/>
                          </a:solidFill>
                          <a:latin typeface="Calibri"/>
                        </a:rPr>
                        <a:t>Category</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 Variable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Definition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Formula</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Variable Type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Business importance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Availability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b"/>
                      <a:r>
                        <a:rPr lang="en-US" sz="900" b="1" i="0" u="none" strike="noStrike">
                          <a:solidFill>
                            <a:srgbClr val="000000"/>
                          </a:solidFill>
                          <a:latin typeface="Calibri"/>
                        </a:rPr>
                        <a:t>Quality</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0"/>
                  </a:ext>
                </a:extLst>
              </a:tr>
              <a:tr h="150019">
                <a:tc>
                  <a:txBody>
                    <a:bodyPr/>
                    <a:lstStyle/>
                    <a:p>
                      <a:pPr algn="l" rtl="0" fontAlgn="b"/>
                      <a:r>
                        <a:rPr lang="en-US" sz="900" b="1"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High</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019">
                <a:tc>
                  <a:txBody>
                    <a:bodyPr/>
                    <a:lstStyle/>
                    <a:p>
                      <a:pPr algn="l" rtl="0" fontAlgn="b"/>
                      <a:r>
                        <a:rPr lang="en-US" sz="900" b="0"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0" i="0" u="none" strike="noStrike">
                          <a:solidFill>
                            <a:srgbClr val="000000"/>
                          </a:solidFill>
                          <a:latin typeface="Calibri"/>
                        </a:rPr>
                        <a:t>Low</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875">
                <a:tc>
                  <a:txBody>
                    <a:bodyPr/>
                    <a:lstStyle/>
                    <a:p>
                      <a:pPr algn="l" rtl="0" fontAlgn="b"/>
                      <a:r>
                        <a:rPr lang="en-US" sz="800" b="0"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2875">
                <a:tc>
                  <a:txBody>
                    <a:bodyPr/>
                    <a:lstStyle/>
                    <a:p>
                      <a:pPr algn="l" rtl="0" fontAlgn="b"/>
                      <a:r>
                        <a:rPr lang="en-US" sz="800" b="0"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2875">
                <a:tc>
                  <a:txBody>
                    <a:bodyPr/>
                    <a:lstStyle/>
                    <a:p>
                      <a:pPr algn="l" rtl="0" fontAlgn="b"/>
                      <a:r>
                        <a:rPr lang="en-US" sz="800" b="0"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0019">
                <a:tc>
                  <a:txBody>
                    <a:bodyPr/>
                    <a:lstStyle/>
                    <a:p>
                      <a:pPr algn="l" rtl="0" fontAlgn="b"/>
                      <a:r>
                        <a:rPr lang="en-US" sz="800" b="0" i="0" u="none" strike="noStrike">
                          <a:solidFill>
                            <a:srgbClr val="000000"/>
                          </a:solidFill>
                          <a:latin typeface="Calibri"/>
                        </a:rPr>
                        <a:t> </a:t>
                      </a:r>
                    </a:p>
                  </a:txBody>
                  <a:tcPr marL="7144" marR="7144" marT="714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11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7466" y="3371851"/>
            <a:ext cx="3380184"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33204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822960" y="1072203"/>
            <a:ext cx="7543800" cy="413698"/>
          </a:xfrm>
        </p:spPr>
        <p:txBody>
          <a:bodyPr>
            <a:normAutofit fontScale="90000"/>
          </a:bodyPr>
          <a:lstStyle/>
          <a:p>
            <a:r>
              <a:rPr lang="en-US" altLang="en-US" dirty="0" smtClean="0"/>
              <a:t>Prepare Data</a:t>
            </a:r>
          </a:p>
        </p:txBody>
      </p:sp>
      <p:sp>
        <p:nvSpPr>
          <p:cNvPr id="38" name="Rectangle 37"/>
          <p:cNvSpPr/>
          <p:nvPr/>
        </p:nvSpPr>
        <p:spPr>
          <a:xfrm>
            <a:off x="3486150" y="1657350"/>
            <a:ext cx="3657600" cy="857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Download data from FTP</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Confirm the data types and size of files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Create the table structure in the database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Prepare the control files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Load data </a:t>
            </a:r>
          </a:p>
        </p:txBody>
      </p:sp>
      <p:sp>
        <p:nvSpPr>
          <p:cNvPr id="47" name="Rectangle 46"/>
          <p:cNvSpPr/>
          <p:nvPr/>
        </p:nvSpPr>
        <p:spPr>
          <a:xfrm>
            <a:off x="2000250" y="5029200"/>
            <a:ext cx="4457700" cy="5143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endParaRPr lang="en-US" sz="1050" u="sng" dirty="0"/>
          </a:p>
          <a:p>
            <a:pPr>
              <a:defRPr/>
            </a:pPr>
            <a:r>
              <a:rPr lang="en-US" sz="1050" dirty="0"/>
              <a:t>Ensure all the data issues are highlighted to the client</a:t>
            </a:r>
          </a:p>
          <a:p>
            <a:pPr>
              <a:defRPr/>
            </a:pPr>
            <a:r>
              <a:rPr lang="en-US" sz="1050" dirty="0"/>
              <a:t>Variable description document must be created</a:t>
            </a:r>
          </a:p>
        </p:txBody>
      </p:sp>
      <p:cxnSp>
        <p:nvCxnSpPr>
          <p:cNvPr id="49" name="Straight Arrow Connector 48"/>
          <p:cNvCxnSpPr>
            <a:stCxn id="30" idx="3"/>
            <a:endCxn id="38" idx="1"/>
          </p:cNvCxnSpPr>
          <p:nvPr/>
        </p:nvCxnSpPr>
        <p:spPr>
          <a:xfrm flipV="1">
            <a:off x="2314575" y="2085975"/>
            <a:ext cx="1171575" cy="757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1" idx="3"/>
            <a:endCxn id="50" idx="1"/>
          </p:cNvCxnSpPr>
          <p:nvPr/>
        </p:nvCxnSpPr>
        <p:spPr>
          <a:xfrm>
            <a:off x="2314575" y="3250407"/>
            <a:ext cx="1171575" cy="64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3"/>
            <a:endCxn id="44" idx="1"/>
          </p:cNvCxnSpPr>
          <p:nvPr/>
        </p:nvCxnSpPr>
        <p:spPr>
          <a:xfrm>
            <a:off x="2314575" y="3657600"/>
            <a:ext cx="1171575" cy="8858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486150" y="2628900"/>
            <a:ext cx="36576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defRPr/>
            </a:pPr>
            <a:r>
              <a:rPr lang="en-US" sz="825" b="1" dirty="0">
                <a:solidFill>
                  <a:srgbClr val="231F20"/>
                </a:solidFill>
              </a:rPr>
              <a:t>Data load testing: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Check the log files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Match the no. of record counts and the size of the file</a:t>
            </a:r>
          </a:p>
          <a:p>
            <a:pPr marL="171450" indent="-171450" eaLnBrk="0" hangingPunct="0">
              <a:spcBef>
                <a:spcPct val="40000"/>
              </a:spcBef>
              <a:buClr>
                <a:srgbClr val="C61217"/>
              </a:buClr>
              <a:buSzPct val="110000"/>
              <a:defRPr/>
            </a:pPr>
            <a:r>
              <a:rPr lang="en-US" sz="825" b="1" dirty="0">
                <a:solidFill>
                  <a:srgbClr val="231F20"/>
                </a:solidFill>
              </a:rPr>
              <a:t>Data hygiene test</a:t>
            </a:r>
            <a:r>
              <a:rPr lang="en-US" sz="825" dirty="0">
                <a:solidFill>
                  <a:srgbClr val="231F20"/>
                </a:solidFill>
              </a:rPr>
              <a:t>: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Check the % of missing/null/negative/ wrong values for each variable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Check the aggregations for the numeric variables </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For non-numeric variables check the no of distinct values, distribution, mode </a:t>
            </a:r>
          </a:p>
        </p:txBody>
      </p:sp>
      <p:sp>
        <p:nvSpPr>
          <p:cNvPr id="16" name="Rectangle 15"/>
          <p:cNvSpPr/>
          <p:nvPr/>
        </p:nvSpPr>
        <p:spPr>
          <a:xfrm>
            <a:off x="1257300"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aphicFrame>
        <p:nvGraphicFramePr>
          <p:cNvPr id="21" name="Diagram 20"/>
          <p:cNvGraphicFramePr/>
          <p:nvPr/>
        </p:nvGraphicFramePr>
        <p:xfrm>
          <a:off x="1257300" y="2057400"/>
          <a:ext cx="108585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p:cNvSpPr/>
          <p:nvPr/>
        </p:nvSpPr>
        <p:spPr>
          <a:xfrm>
            <a:off x="1257300"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 Extraction and Loading</a:t>
            </a:r>
          </a:p>
        </p:txBody>
      </p:sp>
      <p:sp>
        <p:nvSpPr>
          <p:cNvPr id="31" name="Rectangle 30"/>
          <p:cNvSpPr/>
          <p:nvPr/>
        </p:nvSpPr>
        <p:spPr>
          <a:xfrm>
            <a:off x="1257300"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 Testing</a:t>
            </a:r>
          </a:p>
        </p:txBody>
      </p:sp>
      <p:sp>
        <p:nvSpPr>
          <p:cNvPr id="32" name="Rectangle 31"/>
          <p:cNvSpPr/>
          <p:nvPr/>
        </p:nvSpPr>
        <p:spPr>
          <a:xfrm>
            <a:off x="1257300"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Data</a:t>
            </a:r>
          </a:p>
          <a:p>
            <a:pPr algn="ctr">
              <a:defRPr/>
            </a:pPr>
            <a:r>
              <a:rPr lang="en-US" sz="788" dirty="0">
                <a:solidFill>
                  <a:schemeClr val="tx1"/>
                </a:solidFill>
              </a:rPr>
              <a:t>Transformation</a:t>
            </a:r>
          </a:p>
        </p:txBody>
      </p:sp>
      <p:sp>
        <p:nvSpPr>
          <p:cNvPr id="44" name="Rectangle 43"/>
          <p:cNvSpPr/>
          <p:nvPr/>
        </p:nvSpPr>
        <p:spPr>
          <a:xfrm>
            <a:off x="3486150" y="4171950"/>
            <a:ext cx="3657600" cy="7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Exclusion or replacement strategy for data issues</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Exclusion due to business requirement</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Validate the computation and logic of variable</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A flat file with all the required variables is created </a:t>
            </a:r>
          </a:p>
        </p:txBody>
      </p:sp>
    </p:spTree>
    <p:extLst>
      <p:ext uri="{BB962C8B-B14F-4D97-AF65-F5344CB8AC3E}">
        <p14:creationId xmlns:p14="http://schemas.microsoft.com/office/powerpoint/2010/main" val="17834138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p:nvPr>
        </p:nvSpPr>
        <p:spPr>
          <a:xfrm>
            <a:off x="628650" y="1131095"/>
            <a:ext cx="7886700" cy="340518"/>
          </a:xfrm>
        </p:spPr>
        <p:txBody>
          <a:bodyPr>
            <a:normAutofit fontScale="90000"/>
          </a:bodyPr>
          <a:lstStyle/>
          <a:p>
            <a:r>
              <a:rPr lang="en-US" altLang="en-US" dirty="0" smtClean="0"/>
              <a:t>Output Templates</a:t>
            </a:r>
          </a:p>
        </p:txBody>
      </p:sp>
      <p:graphicFrame>
        <p:nvGraphicFramePr>
          <p:cNvPr id="4" name="Table 3"/>
          <p:cNvGraphicFramePr>
            <a:graphicFrameLocks noGrp="1"/>
          </p:cNvGraphicFramePr>
          <p:nvPr/>
        </p:nvGraphicFramePr>
        <p:xfrm>
          <a:off x="1314451" y="1657350"/>
          <a:ext cx="4171950" cy="900114"/>
        </p:xfrm>
        <a:graphic>
          <a:graphicData uri="http://schemas.openxmlformats.org/drawingml/2006/table">
            <a:tbl>
              <a:tblPr/>
              <a:tblGrid>
                <a:gridCol w="456939">
                  <a:extLst>
                    <a:ext uri="{9D8B030D-6E8A-4147-A177-3AD203B41FA5}">
                      <a16:colId xmlns:a16="http://schemas.microsoft.com/office/drawing/2014/main" val="20000"/>
                    </a:ext>
                  </a:extLst>
                </a:gridCol>
                <a:gridCol w="1342259">
                  <a:extLst>
                    <a:ext uri="{9D8B030D-6E8A-4147-A177-3AD203B41FA5}">
                      <a16:colId xmlns:a16="http://schemas.microsoft.com/office/drawing/2014/main" val="20001"/>
                    </a:ext>
                  </a:extLst>
                </a:gridCol>
                <a:gridCol w="456939">
                  <a:extLst>
                    <a:ext uri="{9D8B030D-6E8A-4147-A177-3AD203B41FA5}">
                      <a16:colId xmlns:a16="http://schemas.microsoft.com/office/drawing/2014/main" val="20002"/>
                    </a:ext>
                  </a:extLst>
                </a:gridCol>
                <a:gridCol w="894839">
                  <a:extLst>
                    <a:ext uri="{9D8B030D-6E8A-4147-A177-3AD203B41FA5}">
                      <a16:colId xmlns:a16="http://schemas.microsoft.com/office/drawing/2014/main" val="20003"/>
                    </a:ext>
                  </a:extLst>
                </a:gridCol>
                <a:gridCol w="1020974">
                  <a:extLst>
                    <a:ext uri="{9D8B030D-6E8A-4147-A177-3AD203B41FA5}">
                      <a16:colId xmlns:a16="http://schemas.microsoft.com/office/drawing/2014/main" val="20004"/>
                    </a:ext>
                  </a:extLst>
                </a:gridCol>
              </a:tblGrid>
              <a:tr h="150019">
                <a:tc>
                  <a:txBody>
                    <a:bodyPr/>
                    <a:lstStyle/>
                    <a:p>
                      <a:pPr algn="l" fontAlgn="b"/>
                      <a:r>
                        <a:rPr lang="en-US" sz="800" b="1" i="0" u="none" strike="noStrike">
                          <a:solidFill>
                            <a:srgbClr val="FFFFFF"/>
                          </a:solidFill>
                          <a:latin typeface="Calibri"/>
                        </a:rPr>
                        <a:t>Sl.no</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48B54"/>
                    </a:solidFill>
                  </a:tcPr>
                </a:tc>
                <a:tc>
                  <a:txBody>
                    <a:bodyPr/>
                    <a:lstStyle/>
                    <a:p>
                      <a:pPr algn="l" fontAlgn="b"/>
                      <a:r>
                        <a:rPr lang="en-US" sz="800" b="1" i="0" u="none" strike="noStrike">
                          <a:solidFill>
                            <a:srgbClr val="FFFFFF"/>
                          </a:solidFill>
                          <a:latin typeface="Calibri"/>
                        </a:rPr>
                        <a:t>File uploaded to FTP</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48B54"/>
                    </a:solidFill>
                  </a:tcPr>
                </a:tc>
                <a:tc>
                  <a:txBody>
                    <a:bodyPr/>
                    <a:lstStyle/>
                    <a:p>
                      <a:pPr algn="l" fontAlgn="b"/>
                      <a:r>
                        <a:rPr lang="en-US" sz="800" b="1" i="0" u="none" strike="noStrike">
                          <a:solidFill>
                            <a:srgbClr val="FFFFFF"/>
                          </a:solidFill>
                          <a:latin typeface="Calibri"/>
                        </a:rPr>
                        <a:t>file size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48B54"/>
                    </a:solidFill>
                  </a:tcPr>
                </a:tc>
                <a:tc>
                  <a:txBody>
                    <a:bodyPr/>
                    <a:lstStyle/>
                    <a:p>
                      <a:pPr algn="ctr" fontAlgn="b"/>
                      <a:r>
                        <a:rPr lang="en-US" sz="800" b="1" i="0" u="none" strike="noStrike">
                          <a:solidFill>
                            <a:srgbClr val="FFFFFF"/>
                          </a:solidFill>
                          <a:latin typeface="Calibri"/>
                        </a:rPr>
                        <a:t>Downloaded (Y/N)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48B54"/>
                    </a:solidFill>
                  </a:tcPr>
                </a:tc>
                <a:tc>
                  <a:txBody>
                    <a:bodyPr/>
                    <a:lstStyle/>
                    <a:p>
                      <a:pPr algn="l" fontAlgn="b"/>
                      <a:r>
                        <a:rPr lang="en-US" sz="800" b="1" i="0" u="none" strike="noStrike">
                          <a:solidFill>
                            <a:srgbClr val="FFFFFF"/>
                          </a:solidFill>
                          <a:latin typeface="Calibri"/>
                        </a:rPr>
                        <a:t>Comments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48B54"/>
                    </a:solidFill>
                  </a:tcPr>
                </a:tc>
                <a:extLst>
                  <a:ext uri="{0D108BD9-81ED-4DB2-BD59-A6C34878D82A}">
                    <a16:rowId xmlns:a16="http://schemas.microsoft.com/office/drawing/2014/main" val="10000"/>
                  </a:ext>
                </a:extLst>
              </a:tr>
              <a:tr h="150019">
                <a:tc>
                  <a:txBody>
                    <a:bodyPr/>
                    <a:lstStyle/>
                    <a:p>
                      <a:pPr algn="r" fontAlgn="b"/>
                      <a:r>
                        <a:rPr lang="en-US" sz="800" b="0" i="0" u="none" strike="noStrike">
                          <a:solidFill>
                            <a:srgbClr val="000000"/>
                          </a:solidFill>
                          <a:latin typeface="Calibri"/>
                        </a:rPr>
                        <a:t>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tandem_fuel_master.csv</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19 GB</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FF0000"/>
                          </a:solidFill>
                          <a:latin typeface="Calibri"/>
                        </a:rPr>
                        <a:t>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Download in progress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0019">
                <a:tc>
                  <a:txBody>
                    <a:bodyPr/>
                    <a:lstStyle/>
                    <a:p>
                      <a:pPr algn="r" fontAlgn="b"/>
                      <a:r>
                        <a:rPr lang="en-US" sz="800" b="0" i="0" u="none" strike="noStrike">
                          <a:solidFill>
                            <a:srgbClr val="000000"/>
                          </a:solidFill>
                          <a:latin typeface="Calibri"/>
                        </a:rPr>
                        <a:t>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tandem_transactions.csv</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8 GB</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FF0000"/>
                          </a:solidFill>
                          <a:latin typeface="Calibri"/>
                        </a:rPr>
                        <a:t>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File corrupted</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0019">
                <a:tc>
                  <a:txBody>
                    <a:bodyPr/>
                    <a:lstStyle/>
                    <a:p>
                      <a:pPr algn="r" fontAlgn="b"/>
                      <a:r>
                        <a:rPr lang="en-US" sz="800" b="0" i="0" u="none" strike="noStrike">
                          <a:solidFill>
                            <a:srgbClr val="000000"/>
                          </a:solidFill>
                          <a:latin typeface="Calibri"/>
                        </a:rPr>
                        <a:t>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Late Fees 2006-2009.csv</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3 GB</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000000"/>
                          </a:solidFill>
                          <a:latin typeface="Calibri"/>
                        </a:rPr>
                        <a:t>In progress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0019">
                <a:tc>
                  <a:txBody>
                    <a:bodyPr/>
                    <a:lstStyle/>
                    <a:p>
                      <a:pPr algn="r" fontAlgn="b"/>
                      <a:r>
                        <a:rPr lang="en-US" sz="800" b="0" i="0" u="none" strike="noStrike">
                          <a:solidFill>
                            <a:srgbClr val="000000"/>
                          </a:solidFill>
                          <a:latin typeface="Calibri"/>
                        </a:rPr>
                        <a:t>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millennium_transactions.csv</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3 GB</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FF0000"/>
                          </a:solidFill>
                          <a:latin typeface="Calibri"/>
                        </a:rPr>
                        <a:t>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50019">
                <a:tc>
                  <a:txBody>
                    <a:bodyPr/>
                    <a:lstStyle/>
                    <a:p>
                      <a:pPr algn="r" fontAlgn="b"/>
                      <a:r>
                        <a:rPr lang="en-US" sz="800" b="0" i="0" u="none" strike="noStrike">
                          <a:solidFill>
                            <a:srgbClr val="000000"/>
                          </a:solidFill>
                          <a:latin typeface="Calibri"/>
                        </a:rPr>
                        <a:t>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millennium_fuel_master.csv</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latin typeface="Calibri"/>
                        </a:rPr>
                        <a:t>1 GB</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900" b="1" i="0" u="none" strike="noStrike">
                          <a:solidFill>
                            <a:srgbClr val="000000"/>
                          </a:solidFill>
                          <a:latin typeface="Calibri"/>
                        </a:rPr>
                        <a:t>Y</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latin typeface="Calibri"/>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2096" name="Rectangle 2"/>
          <p:cNvSpPr>
            <a:spLocks noChangeArrowheads="1"/>
          </p:cNvSpPr>
          <p:nvPr/>
        </p:nvSpPr>
        <p:spPr bwMode="auto">
          <a:xfrm>
            <a:off x="1143001" y="707209"/>
            <a:ext cx="18473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350"/>
          </a:p>
        </p:txBody>
      </p:sp>
      <p:graphicFrame>
        <p:nvGraphicFramePr>
          <p:cNvPr id="9" name="Table 8"/>
          <p:cNvGraphicFramePr>
            <a:graphicFrameLocks noGrp="1"/>
          </p:cNvGraphicFramePr>
          <p:nvPr/>
        </p:nvGraphicFramePr>
        <p:xfrm>
          <a:off x="4800601" y="2743201"/>
          <a:ext cx="3086100" cy="621507"/>
        </p:xfrm>
        <a:graphic>
          <a:graphicData uri="http://schemas.openxmlformats.org/drawingml/2006/table">
            <a:tbl>
              <a:tblPr/>
              <a:tblGrid>
                <a:gridCol w="306944">
                  <a:extLst>
                    <a:ext uri="{9D8B030D-6E8A-4147-A177-3AD203B41FA5}">
                      <a16:colId xmlns:a16="http://schemas.microsoft.com/office/drawing/2014/main" val="20000"/>
                    </a:ext>
                  </a:extLst>
                </a:gridCol>
                <a:gridCol w="552024">
                  <a:extLst>
                    <a:ext uri="{9D8B030D-6E8A-4147-A177-3AD203B41FA5}">
                      <a16:colId xmlns:a16="http://schemas.microsoft.com/office/drawing/2014/main" val="20001"/>
                    </a:ext>
                  </a:extLst>
                </a:gridCol>
                <a:gridCol w="590095">
                  <a:extLst>
                    <a:ext uri="{9D8B030D-6E8A-4147-A177-3AD203B41FA5}">
                      <a16:colId xmlns:a16="http://schemas.microsoft.com/office/drawing/2014/main" val="20002"/>
                    </a:ext>
                  </a:extLst>
                </a:gridCol>
                <a:gridCol w="523471">
                  <a:extLst>
                    <a:ext uri="{9D8B030D-6E8A-4147-A177-3AD203B41FA5}">
                      <a16:colId xmlns:a16="http://schemas.microsoft.com/office/drawing/2014/main" val="20003"/>
                    </a:ext>
                  </a:extLst>
                </a:gridCol>
                <a:gridCol w="1113566">
                  <a:extLst>
                    <a:ext uri="{9D8B030D-6E8A-4147-A177-3AD203B41FA5}">
                      <a16:colId xmlns:a16="http://schemas.microsoft.com/office/drawing/2014/main" val="20004"/>
                    </a:ext>
                  </a:extLst>
                </a:gridCol>
              </a:tblGrid>
              <a:tr h="185738">
                <a:tc>
                  <a:txBody>
                    <a:bodyPr/>
                    <a:lstStyle/>
                    <a:p>
                      <a:pPr algn="l" rtl="0" fontAlgn="t"/>
                      <a:r>
                        <a:rPr lang="en-US" sz="500" b="1" i="0" u="none" strike="noStrike">
                          <a:solidFill>
                            <a:srgbClr val="000000"/>
                          </a:solidFill>
                          <a:latin typeface="Arial"/>
                        </a:rPr>
                        <a:t>Sl. No.</a:t>
                      </a:r>
                    </a:p>
                  </a:txBody>
                  <a:tcPr marL="7144" marR="7144" marT="7144" marB="0">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D9F1"/>
                    </a:solidFill>
                  </a:tcPr>
                </a:tc>
                <a:tc>
                  <a:txBody>
                    <a:bodyPr/>
                    <a:lstStyle/>
                    <a:p>
                      <a:pPr algn="l" rtl="0" fontAlgn="t"/>
                      <a:r>
                        <a:rPr lang="en-US" sz="500" b="1" i="0" u="none" strike="noStrike">
                          <a:solidFill>
                            <a:srgbClr val="000000"/>
                          </a:solidFill>
                          <a:latin typeface="Arial"/>
                        </a:rPr>
                        <a:t>Variable Type</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D9F1"/>
                    </a:solidFill>
                  </a:tcPr>
                </a:tc>
                <a:tc>
                  <a:txBody>
                    <a:bodyPr/>
                    <a:lstStyle/>
                    <a:p>
                      <a:pPr algn="l" rtl="0" fontAlgn="t"/>
                      <a:r>
                        <a:rPr lang="en-US" sz="500" b="1" i="0" u="none" strike="noStrike">
                          <a:solidFill>
                            <a:srgbClr val="000000"/>
                          </a:solidFill>
                          <a:latin typeface="Arial"/>
                        </a:rPr>
                        <a:t>Variable Name</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D9F1"/>
                    </a:solidFill>
                  </a:tcPr>
                </a:tc>
                <a:tc>
                  <a:txBody>
                    <a:bodyPr/>
                    <a:lstStyle/>
                    <a:p>
                      <a:pPr algn="l" rtl="0" fontAlgn="t"/>
                      <a:r>
                        <a:rPr lang="en-US" sz="500" b="1" i="0" u="none" strike="noStrike">
                          <a:solidFill>
                            <a:srgbClr val="000000"/>
                          </a:solidFill>
                          <a:latin typeface="Arial"/>
                        </a:rPr>
                        <a:t>Data Quality Status</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D9F1"/>
                    </a:solidFill>
                  </a:tcPr>
                </a:tc>
                <a:tc>
                  <a:txBody>
                    <a:bodyPr/>
                    <a:lstStyle/>
                    <a:p>
                      <a:pPr algn="l" rtl="0" fontAlgn="t"/>
                      <a:r>
                        <a:rPr lang="en-US" sz="500" b="1" i="0" u="none" strike="noStrike">
                          <a:solidFill>
                            <a:srgbClr val="000000"/>
                          </a:solidFill>
                          <a:latin typeface="Arial"/>
                        </a:rPr>
                        <a:t>Issue Summary</a:t>
                      </a:r>
                    </a:p>
                  </a:txBody>
                  <a:tcPr marL="7144" marR="7144" marT="7144" marB="0">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5D9F1"/>
                    </a:solidFill>
                  </a:tcPr>
                </a:tc>
                <a:extLst>
                  <a:ext uri="{0D108BD9-81ED-4DB2-BD59-A6C34878D82A}">
                    <a16:rowId xmlns:a16="http://schemas.microsoft.com/office/drawing/2014/main" val="10000"/>
                  </a:ext>
                </a:extLst>
              </a:tr>
              <a:tr h="150019">
                <a:tc>
                  <a:txBody>
                    <a:bodyPr/>
                    <a:lstStyle/>
                    <a:p>
                      <a:pPr algn="ctr" rtl="0" fontAlgn="b"/>
                      <a:r>
                        <a:rPr lang="en-US" sz="500" b="0" i="0" u="none" strike="noStrike">
                          <a:solidFill>
                            <a:srgbClr val="000000"/>
                          </a:solidFill>
                          <a:latin typeface="Calibri"/>
                        </a:rPr>
                        <a:t>1</a:t>
                      </a:r>
                    </a:p>
                  </a:txBody>
                  <a:tcPr marL="7144" marR="7144" marT="7144"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000000"/>
                          </a:solidFill>
                          <a:latin typeface="Arial"/>
                        </a:rPr>
                        <a:t>Static Variables</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500" b="0" i="0" u="none" strike="noStrike">
                          <a:solidFill>
                            <a:srgbClr val="00B050"/>
                          </a:solidFill>
                          <a:latin typeface="Arial"/>
                        </a:rPr>
                        <a:t>City</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000000"/>
                          </a:solidFill>
                          <a:latin typeface="Arial"/>
                        </a:rPr>
                        <a:t>Good</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rtl="0" fontAlgn="t"/>
                      <a:r>
                        <a:rPr lang="en-US" sz="500" b="0" i="0" u="none" strike="noStrike">
                          <a:solidFill>
                            <a:srgbClr val="000000"/>
                          </a:solidFill>
                          <a:latin typeface="Arial"/>
                        </a:rPr>
                        <a:t>Nulls present. </a:t>
                      </a:r>
                      <a:r>
                        <a:rPr lang="en-US" sz="500" b="0" i="0" u="none" strike="noStrike">
                          <a:solidFill>
                            <a:srgbClr val="C00000"/>
                          </a:solidFill>
                          <a:latin typeface="Arial"/>
                        </a:rPr>
                        <a:t>5</a:t>
                      </a:r>
                      <a:r>
                        <a:rPr lang="en-US" sz="500" b="0" i="0" u="none" strike="noStrike">
                          <a:solidFill>
                            <a:srgbClr val="000000"/>
                          </a:solidFill>
                          <a:latin typeface="Arial"/>
                        </a:rPr>
                        <a:t> records null</a:t>
                      </a:r>
                    </a:p>
                  </a:txBody>
                  <a:tcPr marL="7144" marR="7144" marT="7144" marB="0">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2875">
                <a:tc>
                  <a:txBody>
                    <a:bodyPr/>
                    <a:lstStyle/>
                    <a:p>
                      <a:pPr algn="ctr" rtl="0" fontAlgn="b"/>
                      <a:r>
                        <a:rPr lang="en-US" sz="500" b="0" i="0" u="none" strike="noStrike">
                          <a:solidFill>
                            <a:srgbClr val="000000"/>
                          </a:solidFill>
                          <a:latin typeface="Calibri"/>
                        </a:rPr>
                        <a:t>2</a:t>
                      </a:r>
                    </a:p>
                  </a:txBody>
                  <a:tcPr marL="7144" marR="7144" marT="7144"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000000"/>
                          </a:solidFill>
                          <a:latin typeface="Arial"/>
                        </a:rPr>
                        <a:t>Static Variables</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500" b="0" i="0" u="none" strike="noStrike">
                          <a:solidFill>
                            <a:srgbClr val="00B050"/>
                          </a:solidFill>
                          <a:latin typeface="Arial"/>
                        </a:rPr>
                        <a:t>State</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000000"/>
                          </a:solidFill>
                          <a:latin typeface="Arial"/>
                        </a:rPr>
                        <a:t>Good</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rtl="0" fontAlgn="t"/>
                      <a:r>
                        <a:rPr lang="en-US" sz="500" b="0" i="0" u="none" strike="noStrike">
                          <a:solidFill>
                            <a:srgbClr val="000000"/>
                          </a:solidFill>
                          <a:latin typeface="Arial"/>
                        </a:rPr>
                        <a:t>Nulls present. </a:t>
                      </a:r>
                      <a:r>
                        <a:rPr lang="en-US" sz="500" b="0" i="0" u="none" strike="noStrike">
                          <a:solidFill>
                            <a:srgbClr val="C00000"/>
                          </a:solidFill>
                          <a:latin typeface="Arial"/>
                        </a:rPr>
                        <a:t>5</a:t>
                      </a:r>
                      <a:r>
                        <a:rPr lang="en-US" sz="500" b="0" i="0" u="none" strike="noStrike">
                          <a:solidFill>
                            <a:srgbClr val="000000"/>
                          </a:solidFill>
                          <a:latin typeface="Arial"/>
                        </a:rPr>
                        <a:t> records null </a:t>
                      </a:r>
                    </a:p>
                  </a:txBody>
                  <a:tcPr marL="7144" marR="7144" marT="7144" marB="0">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875">
                <a:tc>
                  <a:txBody>
                    <a:bodyPr/>
                    <a:lstStyle/>
                    <a:p>
                      <a:pPr algn="ctr" rtl="0" fontAlgn="b"/>
                      <a:r>
                        <a:rPr lang="en-US" sz="500" b="0" i="0" u="none" strike="noStrike">
                          <a:solidFill>
                            <a:srgbClr val="000000"/>
                          </a:solidFill>
                          <a:latin typeface="Calibri"/>
                        </a:rPr>
                        <a:t>3</a:t>
                      </a:r>
                    </a:p>
                  </a:txBody>
                  <a:tcPr marL="7144" marR="7144" marT="7144" marB="0" anchor="b">
                    <a:lnL w="190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000000"/>
                          </a:solidFill>
                          <a:latin typeface="Arial"/>
                        </a:rPr>
                        <a:t>Static Variables</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r>
                        <a:rPr lang="en-US" sz="500" b="0" i="0" u="none" strike="noStrike">
                          <a:solidFill>
                            <a:srgbClr val="000000"/>
                          </a:solidFill>
                          <a:latin typeface="Arial"/>
                        </a:rPr>
                        <a:t>Zip</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US" sz="500" b="0" i="0" u="none" strike="noStrike">
                          <a:solidFill>
                            <a:srgbClr val="FFFFFF"/>
                          </a:solidFill>
                          <a:latin typeface="Arial"/>
                        </a:rPr>
                        <a:t>Needs attention </a:t>
                      </a:r>
                    </a:p>
                  </a:txBody>
                  <a:tcPr marL="7144" marR="7144" marT="714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rtl="0" fontAlgn="t"/>
                      <a:r>
                        <a:rPr lang="en-US" sz="500" b="0" i="0" u="none" strike="noStrike" dirty="0">
                          <a:solidFill>
                            <a:srgbClr val="000000"/>
                          </a:solidFill>
                          <a:latin typeface="Arial"/>
                        </a:rPr>
                        <a:t>Nulls present.</a:t>
                      </a:r>
                      <a:r>
                        <a:rPr lang="en-US" sz="500" b="0" i="0" u="none" strike="noStrike" dirty="0">
                          <a:solidFill>
                            <a:srgbClr val="C00000"/>
                          </a:solidFill>
                          <a:latin typeface="Arial"/>
                        </a:rPr>
                        <a:t>74,282</a:t>
                      </a:r>
                      <a:r>
                        <a:rPr lang="en-US" sz="500" b="0" i="0" u="none" strike="noStrike" dirty="0">
                          <a:solidFill>
                            <a:srgbClr val="000000"/>
                          </a:solidFill>
                          <a:latin typeface="Arial"/>
                        </a:rPr>
                        <a:t> records ( </a:t>
                      </a:r>
                      <a:r>
                        <a:rPr lang="en-US" sz="500" b="0" i="0" u="none" strike="noStrike" dirty="0">
                          <a:solidFill>
                            <a:srgbClr val="C00000"/>
                          </a:solidFill>
                          <a:latin typeface="Arial"/>
                        </a:rPr>
                        <a:t>27 %</a:t>
                      </a:r>
                      <a:r>
                        <a:rPr lang="en-US" sz="500" b="0" i="0" u="none" strike="noStrike" dirty="0">
                          <a:solidFill>
                            <a:srgbClr val="000000"/>
                          </a:solidFill>
                          <a:latin typeface="Arial"/>
                        </a:rPr>
                        <a:t>) </a:t>
                      </a:r>
                    </a:p>
                  </a:txBody>
                  <a:tcPr marL="7144" marR="7144" marT="7144" marB="0">
                    <a:lnL w="63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722760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628650" y="1131094"/>
            <a:ext cx="7886700" cy="411956"/>
          </a:xfrm>
        </p:spPr>
        <p:txBody>
          <a:bodyPr>
            <a:normAutofit fontScale="90000"/>
          </a:bodyPr>
          <a:lstStyle/>
          <a:p>
            <a:r>
              <a:rPr lang="en-US" altLang="en-US" dirty="0" smtClean="0"/>
              <a:t>Application Of Segmentation In CPG Industry</a:t>
            </a:r>
          </a:p>
        </p:txBody>
      </p:sp>
      <p:sp>
        <p:nvSpPr>
          <p:cNvPr id="8" name="TextBox 7"/>
          <p:cNvSpPr txBox="1"/>
          <p:nvPr/>
        </p:nvSpPr>
        <p:spPr>
          <a:xfrm>
            <a:off x="1371600" y="1543050"/>
            <a:ext cx="6343650" cy="4314001"/>
          </a:xfrm>
          <a:prstGeom prst="rect">
            <a:avLst/>
          </a:prstGeom>
          <a:noFill/>
        </p:spPr>
        <p:txBody>
          <a:bodyPr>
            <a:spAutoFit/>
          </a:bodyPr>
          <a:lstStyle/>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The </a:t>
            </a:r>
            <a:r>
              <a:rPr lang="en-US" sz="1200" b="1" kern="0" dirty="0">
                <a:solidFill>
                  <a:srgbClr val="C00000"/>
                </a:solidFill>
              </a:rPr>
              <a:t>promotions</a:t>
            </a:r>
            <a:r>
              <a:rPr lang="en-US" sz="1200" b="1" kern="0" dirty="0">
                <a:solidFill>
                  <a:srgbClr val="231F20"/>
                </a:solidFill>
              </a:rPr>
              <a:t> </a:t>
            </a:r>
            <a:r>
              <a:rPr lang="en-US" sz="1200" kern="0" dirty="0">
                <a:solidFill>
                  <a:srgbClr val="231F20"/>
                </a:solidFill>
              </a:rPr>
              <a:t>can be designed and  targeted to the right stores and customers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Price optimization </a:t>
            </a:r>
            <a:r>
              <a:rPr lang="en-US" sz="1200" kern="0" dirty="0">
                <a:solidFill>
                  <a:srgbClr val="231F20"/>
                </a:solidFill>
              </a:rPr>
              <a:t>within stores can be done</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Optimizing the merchandize </a:t>
            </a:r>
            <a:r>
              <a:rPr lang="en-US" sz="1200" kern="0" dirty="0">
                <a:solidFill>
                  <a:srgbClr val="231F20"/>
                </a:solidFill>
              </a:rPr>
              <a:t>in the stores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Test marketing of </a:t>
            </a:r>
            <a:r>
              <a:rPr lang="en-US" sz="1200" b="1" kern="0" dirty="0">
                <a:solidFill>
                  <a:srgbClr val="C00000"/>
                </a:solidFill>
              </a:rPr>
              <a:t>newly launched products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It can be used to </a:t>
            </a:r>
            <a:r>
              <a:rPr lang="en-US" sz="1200" b="1" kern="0" dirty="0">
                <a:solidFill>
                  <a:srgbClr val="C00000"/>
                </a:solidFill>
              </a:rPr>
              <a:t>align the sales force </a:t>
            </a:r>
            <a:r>
              <a:rPr lang="en-US" sz="1200" kern="0" dirty="0">
                <a:solidFill>
                  <a:srgbClr val="231F20"/>
                </a:solidFill>
              </a:rPr>
              <a:t>to get greater sales coverage in a region</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Channelizing the supply chain</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Stock Optimization</a:t>
            </a:r>
            <a:r>
              <a:rPr lang="en-US" sz="1200" b="1" kern="0" dirty="0">
                <a:solidFill>
                  <a:srgbClr val="231F20"/>
                </a:solidFill>
              </a:rPr>
              <a:t> </a:t>
            </a:r>
            <a:r>
              <a:rPr lang="en-US" sz="1200" kern="0" dirty="0">
                <a:solidFill>
                  <a:srgbClr val="231F20"/>
                </a:solidFill>
              </a:rPr>
              <a:t>can be achieved</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Geospatial analysis </a:t>
            </a:r>
            <a:r>
              <a:rPr lang="en-US" sz="1200" kern="0" dirty="0">
                <a:solidFill>
                  <a:srgbClr val="231F20"/>
                </a:solidFill>
              </a:rPr>
              <a:t>can used to increase distribution of the region</a:t>
            </a:r>
          </a:p>
        </p:txBody>
      </p:sp>
    </p:spTree>
    <p:extLst>
      <p:ext uri="{BB962C8B-B14F-4D97-AF65-F5344CB8AC3E}">
        <p14:creationId xmlns:p14="http://schemas.microsoft.com/office/powerpoint/2010/main" val="199119182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smtClean="0"/>
              <a:t>Exploratory Data Analysis</a:t>
            </a:r>
          </a:p>
        </p:txBody>
      </p:sp>
      <p:sp>
        <p:nvSpPr>
          <p:cNvPr id="38" name="Rectangle 37"/>
          <p:cNvSpPr/>
          <p:nvPr/>
        </p:nvSpPr>
        <p:spPr>
          <a:xfrm>
            <a:off x="3486150" y="2114550"/>
            <a:ext cx="36576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Time window of data</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Statistical validity of variables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Outlier Treatment</a:t>
            </a:r>
          </a:p>
        </p:txBody>
      </p:sp>
      <p:sp>
        <p:nvSpPr>
          <p:cNvPr id="47" name="Rectangle 46"/>
          <p:cNvSpPr/>
          <p:nvPr/>
        </p:nvSpPr>
        <p:spPr>
          <a:xfrm>
            <a:off x="1771650" y="4743450"/>
            <a:ext cx="5029200" cy="51435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p>
          <a:p>
            <a:pPr>
              <a:defRPr/>
            </a:pPr>
            <a:r>
              <a:rPr lang="en-US" sz="1200" dirty="0"/>
              <a:t>The EDA findings can be used to derive action-ability of segments</a:t>
            </a:r>
          </a:p>
          <a:p>
            <a:pPr algn="ctr">
              <a:defRPr/>
            </a:pPr>
            <a:endParaRPr lang="en-US" sz="1050" dirty="0"/>
          </a:p>
        </p:txBody>
      </p:sp>
      <p:cxnSp>
        <p:nvCxnSpPr>
          <p:cNvPr id="49" name="Straight Arrow Connector 48"/>
          <p:cNvCxnSpPr>
            <a:stCxn id="18" idx="3"/>
            <a:endCxn id="38" idx="1"/>
          </p:cNvCxnSpPr>
          <p:nvPr/>
        </p:nvCxnSpPr>
        <p:spPr>
          <a:xfrm flipV="1">
            <a:off x="2286000" y="2400300"/>
            <a:ext cx="1200150" cy="4429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3"/>
            <a:endCxn id="50" idx="1"/>
          </p:cNvCxnSpPr>
          <p:nvPr/>
        </p:nvCxnSpPr>
        <p:spPr>
          <a:xfrm>
            <a:off x="2286000" y="3250407"/>
            <a:ext cx="1200150" cy="4643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486150" y="3028950"/>
            <a:ext cx="36576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How do the sales vary over time?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What is the sales contribution of the different customer groups?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What is the sales contribution of the different products?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How are the customers distributed based on their tenure?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What is the tenure-wise distribution of customers?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What is the industry-wise distribution of the customers?</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What is the geography-wise distribution of the </a:t>
            </a:r>
            <a:r>
              <a:rPr lang="en-US" sz="825" dirty="0"/>
              <a:t>customers?</a:t>
            </a:r>
            <a:endParaRPr lang="en-US" sz="825" dirty="0">
              <a:solidFill>
                <a:srgbClr val="231F20"/>
              </a:solidFill>
            </a:endParaRPr>
          </a:p>
        </p:txBody>
      </p:sp>
      <p:graphicFrame>
        <p:nvGraphicFramePr>
          <p:cNvPr id="21" name="Diagram 20"/>
          <p:cNvGraphicFramePr/>
          <p:nvPr/>
        </p:nvGraphicFramePr>
        <p:xfrm>
          <a:off x="1257300" y="2057400"/>
          <a:ext cx="108585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1228725"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8" name="Rectangle 17"/>
          <p:cNvSpPr/>
          <p:nvPr/>
        </p:nvSpPr>
        <p:spPr>
          <a:xfrm>
            <a:off x="1228725"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Preparatory Analysis</a:t>
            </a:r>
          </a:p>
        </p:txBody>
      </p:sp>
      <p:sp>
        <p:nvSpPr>
          <p:cNvPr id="19" name="Rectangle 18"/>
          <p:cNvSpPr/>
          <p:nvPr/>
        </p:nvSpPr>
        <p:spPr>
          <a:xfrm>
            <a:off x="1228725"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Exploratory Analysis</a:t>
            </a:r>
          </a:p>
        </p:txBody>
      </p:sp>
    </p:spTree>
    <p:extLst>
      <p:ext uri="{BB962C8B-B14F-4D97-AF65-F5344CB8AC3E}">
        <p14:creationId xmlns:p14="http://schemas.microsoft.com/office/powerpoint/2010/main" val="33401097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Sample Output</a:t>
            </a:r>
          </a:p>
        </p:txBody>
      </p:sp>
      <p:graphicFrame>
        <p:nvGraphicFramePr>
          <p:cNvPr id="6" name="Table 5"/>
          <p:cNvGraphicFramePr>
            <a:graphicFrameLocks noGrp="1"/>
          </p:cNvGraphicFramePr>
          <p:nvPr/>
        </p:nvGraphicFramePr>
        <p:xfrm>
          <a:off x="1257300" y="1885950"/>
          <a:ext cx="1943100" cy="1714500"/>
        </p:xfrm>
        <a:graphic>
          <a:graphicData uri="http://schemas.openxmlformats.org/drawingml/2006/table">
            <a:tbl>
              <a:tblPr/>
              <a:tblGrid>
                <a:gridCol w="652498">
                  <a:extLst>
                    <a:ext uri="{9D8B030D-6E8A-4147-A177-3AD203B41FA5}">
                      <a16:colId xmlns:a16="http://schemas.microsoft.com/office/drawing/2014/main" val="20000"/>
                    </a:ext>
                  </a:extLst>
                </a:gridCol>
                <a:gridCol w="662093">
                  <a:extLst>
                    <a:ext uri="{9D8B030D-6E8A-4147-A177-3AD203B41FA5}">
                      <a16:colId xmlns:a16="http://schemas.microsoft.com/office/drawing/2014/main" val="20001"/>
                    </a:ext>
                  </a:extLst>
                </a:gridCol>
                <a:gridCol w="628509">
                  <a:extLst>
                    <a:ext uri="{9D8B030D-6E8A-4147-A177-3AD203B41FA5}">
                      <a16:colId xmlns:a16="http://schemas.microsoft.com/office/drawing/2014/main" val="20002"/>
                    </a:ext>
                  </a:extLst>
                </a:gridCol>
              </a:tblGrid>
              <a:tr h="142875">
                <a:tc gridSpan="3">
                  <a:txBody>
                    <a:bodyPr/>
                    <a:lstStyle/>
                    <a:p>
                      <a:pPr algn="ctr" fontAlgn="b"/>
                      <a:r>
                        <a:rPr lang="en-US" sz="800" b="1" i="0" u="none" strike="noStrike" dirty="0">
                          <a:solidFill>
                            <a:srgbClr val="000000"/>
                          </a:solidFill>
                          <a:latin typeface="Calibri"/>
                        </a:rPr>
                        <a:t>GALLONS_UNITS BY PROGRAM_TYPE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42875">
                <a:tc>
                  <a:txBody>
                    <a:bodyPr/>
                    <a:lstStyle/>
                    <a:p>
                      <a:pPr algn="l" fontAlgn="b"/>
                      <a:r>
                        <a:rPr lang="en-US" sz="800" b="1" i="0" u="none" strike="noStrike">
                          <a:solidFill>
                            <a:srgbClr val="000000"/>
                          </a:solidFill>
                          <a:latin typeface="Calibri"/>
                        </a:rPr>
                        <a:t>Program Type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800" b="1" i="0" u="none" strike="noStrike">
                          <a:solidFill>
                            <a:srgbClr val="000000"/>
                          </a:solidFill>
                          <a:latin typeface="Calibri"/>
                        </a:rPr>
                        <a:t>Gallon_Units_Consumed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extLst>
                  <a:ext uri="{0D108BD9-81ED-4DB2-BD59-A6C34878D82A}">
                    <a16:rowId xmlns:a16="http://schemas.microsoft.com/office/drawing/2014/main" val="10001"/>
                  </a:ext>
                </a:extLst>
              </a:tr>
              <a:tr h="142875">
                <a:tc>
                  <a:txBody>
                    <a:bodyPr/>
                    <a:lstStyle/>
                    <a:p>
                      <a:pPr algn="l"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875">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42875">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aphicFrame>
        <p:nvGraphicFramePr>
          <p:cNvPr id="8" name="Table 7"/>
          <p:cNvGraphicFramePr>
            <a:graphicFrameLocks noGrp="1"/>
          </p:cNvGraphicFramePr>
          <p:nvPr/>
        </p:nvGraphicFramePr>
        <p:xfrm>
          <a:off x="3486150" y="1885950"/>
          <a:ext cx="1885950" cy="1771649"/>
        </p:xfrm>
        <a:graphic>
          <a:graphicData uri="http://schemas.openxmlformats.org/drawingml/2006/table">
            <a:tbl>
              <a:tblPr/>
              <a:tblGrid>
                <a:gridCol w="502103">
                  <a:extLst>
                    <a:ext uri="{9D8B030D-6E8A-4147-A177-3AD203B41FA5}">
                      <a16:colId xmlns:a16="http://schemas.microsoft.com/office/drawing/2014/main" val="20000"/>
                    </a:ext>
                  </a:extLst>
                </a:gridCol>
                <a:gridCol w="808265">
                  <a:extLst>
                    <a:ext uri="{9D8B030D-6E8A-4147-A177-3AD203B41FA5}">
                      <a16:colId xmlns:a16="http://schemas.microsoft.com/office/drawing/2014/main" val="20001"/>
                    </a:ext>
                  </a:extLst>
                </a:gridCol>
                <a:gridCol w="575582">
                  <a:extLst>
                    <a:ext uri="{9D8B030D-6E8A-4147-A177-3AD203B41FA5}">
                      <a16:colId xmlns:a16="http://schemas.microsoft.com/office/drawing/2014/main" val="20002"/>
                    </a:ext>
                  </a:extLst>
                </a:gridCol>
              </a:tblGrid>
              <a:tr h="250327">
                <a:tc gridSpan="3">
                  <a:txBody>
                    <a:bodyPr/>
                    <a:lstStyle/>
                    <a:p>
                      <a:pPr algn="ctr" fontAlgn="b"/>
                      <a:r>
                        <a:rPr lang="en-US" sz="800" b="1" i="0" u="none" strike="noStrike" dirty="0">
                          <a:solidFill>
                            <a:srgbClr val="000000"/>
                          </a:solidFill>
                          <a:latin typeface="Calibri"/>
                        </a:rPr>
                        <a:t>GALLON_UNITS CONSUMED PER SIC CODE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38302">
                <a:tc>
                  <a:txBody>
                    <a:bodyPr/>
                    <a:lstStyle/>
                    <a:p>
                      <a:pPr algn="l" fontAlgn="b"/>
                      <a:r>
                        <a:rPr lang="en-US" sz="800" b="1" i="0" u="none" strike="noStrike">
                          <a:solidFill>
                            <a:srgbClr val="000000"/>
                          </a:solidFill>
                          <a:latin typeface="Calibri"/>
                        </a:rPr>
                        <a:t>SIC Code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800" b="1" i="0" u="none" strike="noStrike">
                          <a:solidFill>
                            <a:srgbClr val="000000"/>
                          </a:solidFill>
                          <a:latin typeface="Calibri"/>
                        </a:rPr>
                        <a:t>Gallon_Units_Consumed</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extLst>
                  <a:ext uri="{0D108BD9-81ED-4DB2-BD59-A6C34878D82A}">
                    <a16:rowId xmlns:a16="http://schemas.microsoft.com/office/drawing/2014/main" val="10001"/>
                  </a:ext>
                </a:extLst>
              </a:tr>
              <a:tr h="138302">
                <a:tc>
                  <a:txBody>
                    <a:bodyPr/>
                    <a:lstStyle/>
                    <a:p>
                      <a:pPr algn="l" fontAlgn="b"/>
                      <a:r>
                        <a:rPr lang="en-US" sz="800" b="0" i="0" u="none" strike="noStrike">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8302">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8302">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aphicFrame>
        <p:nvGraphicFramePr>
          <p:cNvPr id="9" name="Table 8"/>
          <p:cNvGraphicFramePr>
            <a:graphicFrameLocks noGrp="1"/>
          </p:cNvGraphicFramePr>
          <p:nvPr/>
        </p:nvGraphicFramePr>
        <p:xfrm>
          <a:off x="5600701" y="1885950"/>
          <a:ext cx="2228850" cy="1771652"/>
        </p:xfrm>
        <a:graphic>
          <a:graphicData uri="http://schemas.openxmlformats.org/drawingml/2006/table">
            <a:tbl>
              <a:tblPr/>
              <a:tblGrid>
                <a:gridCol w="1072432">
                  <a:extLst>
                    <a:ext uri="{9D8B030D-6E8A-4147-A177-3AD203B41FA5}">
                      <a16:colId xmlns:a16="http://schemas.microsoft.com/office/drawing/2014/main" val="20000"/>
                    </a:ext>
                  </a:extLst>
                </a:gridCol>
                <a:gridCol w="297180">
                  <a:extLst>
                    <a:ext uri="{9D8B030D-6E8A-4147-A177-3AD203B41FA5}">
                      <a16:colId xmlns:a16="http://schemas.microsoft.com/office/drawing/2014/main" val="20001"/>
                    </a:ext>
                  </a:extLst>
                </a:gridCol>
                <a:gridCol w="859238">
                  <a:extLst>
                    <a:ext uri="{9D8B030D-6E8A-4147-A177-3AD203B41FA5}">
                      <a16:colId xmlns:a16="http://schemas.microsoft.com/office/drawing/2014/main" val="20002"/>
                    </a:ext>
                  </a:extLst>
                </a:gridCol>
              </a:tblGrid>
              <a:tr h="132896">
                <a:tc gridSpan="3">
                  <a:txBody>
                    <a:bodyPr/>
                    <a:lstStyle/>
                    <a:p>
                      <a:pPr algn="ctr" fontAlgn="b"/>
                      <a:r>
                        <a:rPr lang="en-US" sz="800" b="1" i="0" u="none" strike="noStrike" dirty="0">
                          <a:solidFill>
                            <a:srgbClr val="000000"/>
                          </a:solidFill>
                          <a:latin typeface="Calibri"/>
                        </a:rPr>
                        <a:t>GALLON_UNITS BY FLEET SIZE</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21346">
                <a:tc>
                  <a:txBody>
                    <a:bodyPr/>
                    <a:lstStyle/>
                    <a:p>
                      <a:pPr algn="l" fontAlgn="b"/>
                      <a:r>
                        <a:rPr lang="en-US" sz="800" b="1" i="0" u="none" strike="noStrike">
                          <a:solidFill>
                            <a:srgbClr val="000000"/>
                          </a:solidFill>
                          <a:latin typeface="Calibri"/>
                        </a:rPr>
                        <a:t>Active Cards = Fleet Size</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800" b="1" i="0" u="none" strike="noStrike">
                          <a:solidFill>
                            <a:srgbClr val="000000"/>
                          </a:solidFill>
                          <a:latin typeface="Calibri"/>
                        </a:rPr>
                        <a:t>Gallon_Units_Consumed</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extLst>
                  <a:ext uri="{0D108BD9-81ED-4DB2-BD59-A6C34878D82A}">
                    <a16:rowId xmlns:a16="http://schemas.microsoft.com/office/drawing/2014/main" val="10001"/>
                  </a:ext>
                </a:extLst>
              </a:tr>
              <a:tr h="221346">
                <a:tc>
                  <a:txBody>
                    <a:bodyPr/>
                    <a:lstStyle/>
                    <a:p>
                      <a:pPr algn="l" fontAlgn="b"/>
                      <a:r>
                        <a:rPr lang="en-US" sz="800" b="0" i="0" u="none" strike="noStrike">
                          <a:solidFill>
                            <a:srgbClr val="000000"/>
                          </a:solidFill>
                          <a:latin typeface="Calibri"/>
                        </a:rPr>
                        <a:t> </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2896">
                <a:tc>
                  <a:txBody>
                    <a:bodyPr/>
                    <a:lstStyle/>
                    <a:p>
                      <a:pPr algn="l" fontAlgn="b"/>
                      <a:r>
                        <a:rPr lang="en-US" sz="800" b="0" i="0" u="none" strike="noStrike" dirty="0">
                          <a:solidFill>
                            <a:srgbClr val="000000"/>
                          </a:solidFill>
                          <a:latin typeface="Calibri"/>
                        </a:rPr>
                        <a:t> </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dirty="0">
                          <a:solidFill>
                            <a:srgbClr val="000000"/>
                          </a:solidFill>
                          <a:latin typeface="Calibri"/>
                        </a:rPr>
                        <a:t> </a:t>
                      </a: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2896">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dirty="0">
                        <a:solidFill>
                          <a:srgbClr val="000000"/>
                        </a:solidFill>
                        <a:latin typeface="Calibri"/>
                      </a:endParaRPr>
                    </a:p>
                  </a:txBody>
                  <a:tcPr marL="7144" marR="7144" marT="7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graphicFrame>
        <p:nvGraphicFramePr>
          <p:cNvPr id="10" name="Table 9"/>
          <p:cNvGraphicFramePr>
            <a:graphicFrameLocks noGrp="1"/>
          </p:cNvGraphicFramePr>
          <p:nvPr/>
        </p:nvGraphicFramePr>
        <p:xfrm>
          <a:off x="1371600" y="3900488"/>
          <a:ext cx="6172203" cy="1471704"/>
        </p:xfrm>
        <a:graphic>
          <a:graphicData uri="http://schemas.openxmlformats.org/drawingml/2006/table">
            <a:tbl>
              <a:tblPr/>
              <a:tblGrid>
                <a:gridCol w="624899">
                  <a:extLst>
                    <a:ext uri="{9D8B030D-6E8A-4147-A177-3AD203B41FA5}">
                      <a16:colId xmlns:a16="http://schemas.microsoft.com/office/drawing/2014/main" val="20000"/>
                    </a:ext>
                  </a:extLst>
                </a:gridCol>
                <a:gridCol w="526228">
                  <a:extLst>
                    <a:ext uri="{9D8B030D-6E8A-4147-A177-3AD203B41FA5}">
                      <a16:colId xmlns:a16="http://schemas.microsoft.com/office/drawing/2014/main" val="20001"/>
                    </a:ext>
                  </a:extLst>
                </a:gridCol>
                <a:gridCol w="317928">
                  <a:extLst>
                    <a:ext uri="{9D8B030D-6E8A-4147-A177-3AD203B41FA5}">
                      <a16:colId xmlns:a16="http://schemas.microsoft.com/office/drawing/2014/main" val="20002"/>
                    </a:ext>
                  </a:extLst>
                </a:gridCol>
                <a:gridCol w="233881">
                  <a:extLst>
                    <a:ext uri="{9D8B030D-6E8A-4147-A177-3AD203B41FA5}">
                      <a16:colId xmlns:a16="http://schemas.microsoft.com/office/drawing/2014/main" val="20003"/>
                    </a:ext>
                  </a:extLst>
                </a:gridCol>
                <a:gridCol w="358133">
                  <a:extLst>
                    <a:ext uri="{9D8B030D-6E8A-4147-A177-3AD203B41FA5}">
                      <a16:colId xmlns:a16="http://schemas.microsoft.com/office/drawing/2014/main" val="20004"/>
                    </a:ext>
                  </a:extLst>
                </a:gridCol>
                <a:gridCol w="445833">
                  <a:extLst>
                    <a:ext uri="{9D8B030D-6E8A-4147-A177-3AD203B41FA5}">
                      <a16:colId xmlns:a16="http://schemas.microsoft.com/office/drawing/2014/main" val="20005"/>
                    </a:ext>
                  </a:extLst>
                </a:gridCol>
                <a:gridCol w="471413">
                  <a:extLst>
                    <a:ext uri="{9D8B030D-6E8A-4147-A177-3AD203B41FA5}">
                      <a16:colId xmlns:a16="http://schemas.microsoft.com/office/drawing/2014/main" val="20006"/>
                    </a:ext>
                  </a:extLst>
                </a:gridCol>
                <a:gridCol w="233881">
                  <a:extLst>
                    <a:ext uri="{9D8B030D-6E8A-4147-A177-3AD203B41FA5}">
                      <a16:colId xmlns:a16="http://schemas.microsoft.com/office/drawing/2014/main" val="20007"/>
                    </a:ext>
                  </a:extLst>
                </a:gridCol>
                <a:gridCol w="591998">
                  <a:extLst>
                    <a:ext uri="{9D8B030D-6E8A-4147-A177-3AD203B41FA5}">
                      <a16:colId xmlns:a16="http://schemas.microsoft.com/office/drawing/2014/main" val="20008"/>
                    </a:ext>
                  </a:extLst>
                </a:gridCol>
                <a:gridCol w="233881">
                  <a:extLst>
                    <a:ext uri="{9D8B030D-6E8A-4147-A177-3AD203B41FA5}">
                      <a16:colId xmlns:a16="http://schemas.microsoft.com/office/drawing/2014/main" val="20009"/>
                    </a:ext>
                  </a:extLst>
                </a:gridCol>
                <a:gridCol w="537184">
                  <a:extLst>
                    <a:ext uri="{9D8B030D-6E8A-4147-A177-3AD203B41FA5}">
                      <a16:colId xmlns:a16="http://schemas.microsoft.com/office/drawing/2014/main" val="20010"/>
                    </a:ext>
                  </a:extLst>
                </a:gridCol>
                <a:gridCol w="233881">
                  <a:extLst>
                    <a:ext uri="{9D8B030D-6E8A-4147-A177-3AD203B41FA5}">
                      <a16:colId xmlns:a16="http://schemas.microsoft.com/office/drawing/2014/main" val="20011"/>
                    </a:ext>
                  </a:extLst>
                </a:gridCol>
                <a:gridCol w="591998">
                  <a:extLst>
                    <a:ext uri="{9D8B030D-6E8A-4147-A177-3AD203B41FA5}">
                      <a16:colId xmlns:a16="http://schemas.microsoft.com/office/drawing/2014/main" val="20012"/>
                    </a:ext>
                  </a:extLst>
                </a:gridCol>
                <a:gridCol w="233881">
                  <a:extLst>
                    <a:ext uri="{9D8B030D-6E8A-4147-A177-3AD203B41FA5}">
                      <a16:colId xmlns:a16="http://schemas.microsoft.com/office/drawing/2014/main" val="20013"/>
                    </a:ext>
                  </a:extLst>
                </a:gridCol>
                <a:gridCol w="537184">
                  <a:extLst>
                    <a:ext uri="{9D8B030D-6E8A-4147-A177-3AD203B41FA5}">
                      <a16:colId xmlns:a16="http://schemas.microsoft.com/office/drawing/2014/main" val="20014"/>
                    </a:ext>
                  </a:extLst>
                </a:gridCol>
              </a:tblGrid>
              <a:tr h="162724">
                <a:tc gridSpan="3">
                  <a:txBody>
                    <a:bodyPr/>
                    <a:lstStyle/>
                    <a:p>
                      <a:pPr algn="ctr" fontAlgn="b"/>
                      <a:r>
                        <a:rPr lang="en-US" sz="500" b="1" i="0" u="none" strike="noStrike" dirty="0">
                          <a:solidFill>
                            <a:srgbClr val="000000"/>
                          </a:solidFill>
                          <a:latin typeface="Calibri"/>
                        </a:rPr>
                        <a:t>VOLUME AND SERVICE DISCOUNTS BY PROGRAM_TYPE</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a:solidFill>
                            <a:srgbClr val="000000"/>
                          </a:solidFill>
                          <a:latin typeface="Calibri"/>
                        </a:rPr>
                        <a:t>VOLUME AND SERVICE DISCOUNTS  BY SIC</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a:solidFill>
                            <a:srgbClr val="000000"/>
                          </a:solidFill>
                          <a:latin typeface="Calibri"/>
                        </a:rPr>
                        <a:t>VOLUME AND SERVICE DISCOUNTS BY FLEET SIZE</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a:solidFill>
                            <a:srgbClr val="000000"/>
                          </a:solidFill>
                          <a:latin typeface="Calibri"/>
                        </a:rPr>
                        <a:t>VOLUME AND SERVICE DISCOUNTS BY SPONSOR</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65654">
                <a:tc>
                  <a:txBody>
                    <a:bodyPr/>
                    <a:lstStyle/>
                    <a:p>
                      <a:pPr algn="l" fontAlgn="b"/>
                      <a:r>
                        <a:rPr lang="en-US" sz="500" b="1" i="0" u="none" strike="noStrike">
                          <a:solidFill>
                            <a:srgbClr val="000000"/>
                          </a:solidFill>
                          <a:latin typeface="Calibri"/>
                        </a:rPr>
                        <a:t>Program Type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dirty="0">
                          <a:solidFill>
                            <a:srgbClr val="000000"/>
                          </a:solidFill>
                          <a:latin typeface="Calibri"/>
                        </a:rPr>
                        <a:t>VOLUME AND SERVICE DISCOUNTS</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dirty="0">
                          <a:solidFill>
                            <a:srgbClr val="000000"/>
                          </a:solidFill>
                          <a:latin typeface="Calibri"/>
                        </a:rPr>
                        <a:t>SIC Code</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VOLUME AND SERVICE DISCOUNTS</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a:solidFill>
                            <a:srgbClr val="000000"/>
                          </a:solidFill>
                          <a:latin typeface="Calibri"/>
                        </a:rPr>
                        <a:t>Active Cards = Fleet Size</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VOLUME AND SERVICE DISCOUNTS</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dirty="0" smtClean="0">
                          <a:solidFill>
                            <a:srgbClr val="000000"/>
                          </a:solidFill>
                          <a:latin typeface="Calibri"/>
                        </a:rPr>
                        <a:t>SPONSOR</a:t>
                      </a:r>
                      <a:endParaRPr lang="en-US" sz="500" b="1"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VOLUME AND SERVICE DISCOUNTS</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extLst>
                  <a:ext uri="{0D108BD9-81ED-4DB2-BD59-A6C34878D82A}">
                    <a16:rowId xmlns:a16="http://schemas.microsoft.com/office/drawing/2014/main" val="10001"/>
                  </a:ext>
                </a:extLst>
              </a:tr>
              <a:tr h="146767">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6767">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dirty="0">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6767">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a:txBody>
                    <a:bodyPr/>
                    <a:lstStyle/>
                    <a:p>
                      <a:pPr algn="l" fontAlgn="b"/>
                      <a:endParaRPr lang="en-US" sz="500" b="0" i="0" u="none" strike="noStrike" dirty="0">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dirty="0">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dirty="0">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4"/>
                  </a:ext>
                </a:extLst>
              </a:tr>
              <a:tr h="146767">
                <a:tc gridSpan="3">
                  <a:txBody>
                    <a:bodyPr/>
                    <a:lstStyle/>
                    <a:p>
                      <a:pPr algn="ctr" fontAlgn="b"/>
                      <a:r>
                        <a:rPr lang="en-US" sz="500" b="1" i="0" u="none" strike="noStrike">
                          <a:solidFill>
                            <a:srgbClr val="000000"/>
                          </a:solidFill>
                          <a:latin typeface="Calibri"/>
                        </a:rPr>
                        <a:t>EXCEPTION REPORTS BY PROGRAM_TYPE</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a:solidFill>
                            <a:srgbClr val="000000"/>
                          </a:solidFill>
                          <a:latin typeface="Calibri"/>
                        </a:rPr>
                        <a:t>EXCEPTION REPORTS  BY SIC</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dirty="0">
                          <a:solidFill>
                            <a:srgbClr val="000000"/>
                          </a:solidFill>
                          <a:latin typeface="Calibri"/>
                        </a:rPr>
                        <a:t>EXCEPTION REPORTS  BY FLEET SIZE</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500" b="0" i="0" u="none" strike="noStrike" dirty="0">
                        <a:solidFill>
                          <a:srgbClr val="000000"/>
                        </a:solidFill>
                        <a:latin typeface="Calibri"/>
                      </a:endParaRPr>
                    </a:p>
                  </a:txBody>
                  <a:tcPr marL="2705" marR="2705" marT="2704" marB="0" anchor="b">
                    <a:lnL>
                      <a:noFill/>
                    </a:lnL>
                    <a:lnR>
                      <a:noFill/>
                    </a:lnR>
                    <a:lnT>
                      <a:noFill/>
                    </a:lnT>
                    <a:lnB>
                      <a:noFill/>
                    </a:lnB>
                  </a:tcPr>
                </a:tc>
                <a:tc gridSpan="3">
                  <a:txBody>
                    <a:bodyPr/>
                    <a:lstStyle/>
                    <a:p>
                      <a:pPr algn="ctr" fontAlgn="b"/>
                      <a:r>
                        <a:rPr lang="en-US" sz="500" b="1" i="0" u="none" strike="noStrike">
                          <a:solidFill>
                            <a:srgbClr val="000000"/>
                          </a:solidFill>
                          <a:latin typeface="Calibri"/>
                        </a:rPr>
                        <a:t>EXCEPTION REPORTS  BY SPONSOR</a:t>
                      </a:r>
                    </a:p>
                  </a:txBody>
                  <a:tcPr marL="2705" marR="2705" marT="2704"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162724">
                <a:tc>
                  <a:txBody>
                    <a:bodyPr/>
                    <a:lstStyle/>
                    <a:p>
                      <a:pPr algn="l" fontAlgn="b"/>
                      <a:r>
                        <a:rPr lang="en-US" sz="500" b="1" i="0" u="none" strike="noStrike">
                          <a:solidFill>
                            <a:srgbClr val="000000"/>
                          </a:solidFill>
                          <a:latin typeface="Calibri"/>
                        </a:rPr>
                        <a:t>Program Type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EXCEPTION REPORTS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a:solidFill>
                            <a:srgbClr val="000000"/>
                          </a:solidFill>
                          <a:latin typeface="Calibri"/>
                        </a:rPr>
                        <a:t>SIC Code</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EXCEPTION REPORTS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a:solidFill>
                            <a:srgbClr val="000000"/>
                          </a:solidFill>
                          <a:latin typeface="Calibri"/>
                        </a:rPr>
                        <a:t>Active Cards = Fleet Size</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EXCEPTION REPORTS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tc>
                  <a:txBody>
                    <a:bodyPr/>
                    <a:lstStyle/>
                    <a:p>
                      <a:pPr algn="l" fontAlgn="b"/>
                      <a:endParaRPr lang="en-US" sz="500" b="0"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1" i="0" u="none" strike="noStrike" dirty="0" smtClean="0">
                          <a:solidFill>
                            <a:srgbClr val="000000"/>
                          </a:solidFill>
                          <a:latin typeface="Calibri"/>
                        </a:rPr>
                        <a:t>SPONSOR</a:t>
                      </a:r>
                      <a:endParaRPr lang="en-US" sz="500" b="1" i="0" u="none" strike="noStrike" dirty="0">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gridSpan="2">
                  <a:txBody>
                    <a:bodyPr/>
                    <a:lstStyle/>
                    <a:p>
                      <a:pPr algn="l" fontAlgn="b"/>
                      <a:r>
                        <a:rPr lang="en-US" sz="500" b="1" i="0" u="none" strike="noStrike">
                          <a:solidFill>
                            <a:srgbClr val="000000"/>
                          </a:solidFill>
                          <a:latin typeface="Calibri"/>
                        </a:rPr>
                        <a:t>EXCEPTION REPORTS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hMerge="1">
                  <a:txBody>
                    <a:bodyPr/>
                    <a:lstStyle/>
                    <a:p>
                      <a:endParaRPr lang="en-US"/>
                    </a:p>
                  </a:txBody>
                  <a:tcPr/>
                </a:tc>
                <a:extLst>
                  <a:ext uri="{0D108BD9-81ED-4DB2-BD59-A6C34878D82A}">
                    <a16:rowId xmlns:a16="http://schemas.microsoft.com/office/drawing/2014/main" val="10006"/>
                  </a:ext>
                </a:extLst>
              </a:tr>
              <a:tr h="146767">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dirty="0">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2008</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dirty="0" smtClean="0">
                          <a:solidFill>
                            <a:srgbClr val="000000"/>
                          </a:solidFill>
                          <a:latin typeface="Calibri"/>
                        </a:rPr>
                        <a:t>2009</a:t>
                      </a:r>
                      <a:endParaRPr lang="en-US" sz="800" b="0" i="0" u="none" strike="noStrike" dirty="0">
                        <a:solidFill>
                          <a:srgbClr val="000000"/>
                        </a:solidFill>
                        <a:latin typeface="Calibri"/>
                      </a:endParaRPr>
                    </a:p>
                  </a:txBody>
                  <a:tcPr marL="7144" marR="7144" marT="7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46767">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latin typeface="Calibri"/>
                      </a:endParaRP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500" b="0" i="0" u="none" strike="noStrike" dirty="0">
                          <a:solidFill>
                            <a:srgbClr val="000000"/>
                          </a:solidFill>
                          <a:latin typeface="Calibri"/>
                        </a:rPr>
                        <a:t> </a:t>
                      </a:r>
                    </a:p>
                  </a:txBody>
                  <a:tcPr marL="2705" marR="2705" marT="2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05272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Bagging	</a:t>
            </a:r>
            <a:endParaRPr lang="en-IN" dirty="0"/>
          </a:p>
        </p:txBody>
      </p:sp>
      <p:sp>
        <p:nvSpPr>
          <p:cNvPr id="2" name="Content Placeholder 1"/>
          <p:cNvSpPr>
            <a:spLocks noGrp="1"/>
          </p:cNvSpPr>
          <p:nvPr>
            <p:ph idx="1"/>
          </p:nvPr>
        </p:nvSpPr>
        <p:spPr/>
        <p:txBody>
          <a:bodyPr/>
          <a:lstStyle/>
          <a:p>
            <a:r>
              <a:rPr lang="en-IN" dirty="0" smtClean="0"/>
              <a:t>Repeating the above process of building a decision tree reduces the variance of error </a:t>
            </a:r>
          </a:p>
          <a:p>
            <a:r>
              <a:rPr lang="en-IN" dirty="0" smtClean="0"/>
              <a:t>Bagging is a methodology of building tree repeatedly using  different samples from same data </a:t>
            </a:r>
          </a:p>
          <a:p>
            <a:r>
              <a:rPr lang="en-IN" dirty="0" smtClean="0"/>
              <a:t>This can be applied to both Regression and Classification trees</a:t>
            </a:r>
          </a:p>
          <a:p>
            <a:endParaRPr lang="en-IN"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mtClean="0"/>
              <a:t>Build Model</a:t>
            </a:r>
          </a:p>
        </p:txBody>
      </p:sp>
      <p:sp>
        <p:nvSpPr>
          <p:cNvPr id="38" name="Rectangle 37"/>
          <p:cNvSpPr/>
          <p:nvPr/>
        </p:nvSpPr>
        <p:spPr>
          <a:xfrm>
            <a:off x="3486150" y="1943100"/>
            <a:ext cx="36576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Decide the technique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Perform Hierarchical clustering</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Segmentation iterations</a:t>
            </a:r>
          </a:p>
        </p:txBody>
      </p:sp>
      <p:sp>
        <p:nvSpPr>
          <p:cNvPr id="47" name="Rectangle 46"/>
          <p:cNvSpPr/>
          <p:nvPr/>
        </p:nvSpPr>
        <p:spPr>
          <a:xfrm>
            <a:off x="1771650" y="4743450"/>
            <a:ext cx="4972050" cy="5715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endParaRPr lang="en-US" sz="1050" u="sng" dirty="0"/>
          </a:p>
          <a:p>
            <a:pPr>
              <a:defRPr/>
            </a:pPr>
            <a:r>
              <a:rPr lang="en-US" sz="1050" dirty="0"/>
              <a:t>Use behavioral variables for segmentation and the static variables for profiling</a:t>
            </a:r>
          </a:p>
          <a:p>
            <a:pPr>
              <a:defRPr/>
            </a:pPr>
            <a:r>
              <a:rPr lang="en-US" sz="1050" dirty="0"/>
              <a:t>Automate the process of profiling the clusters to reduce time</a:t>
            </a:r>
          </a:p>
        </p:txBody>
      </p:sp>
      <p:cxnSp>
        <p:nvCxnSpPr>
          <p:cNvPr id="49" name="Straight Arrow Connector 48"/>
          <p:cNvCxnSpPr>
            <a:endCxn id="38" idx="1"/>
          </p:cNvCxnSpPr>
          <p:nvPr/>
        </p:nvCxnSpPr>
        <p:spPr>
          <a:xfrm flipV="1">
            <a:off x="2314575" y="2228850"/>
            <a:ext cx="1171575" cy="614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0" idx="1"/>
          </p:cNvCxnSpPr>
          <p:nvPr/>
        </p:nvCxnSpPr>
        <p:spPr>
          <a:xfrm flipV="1">
            <a:off x="2314575" y="3114676"/>
            <a:ext cx="1171575" cy="785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0" idx="3"/>
            <a:endCxn id="44" idx="1"/>
          </p:cNvCxnSpPr>
          <p:nvPr/>
        </p:nvCxnSpPr>
        <p:spPr>
          <a:xfrm>
            <a:off x="2286000" y="3657600"/>
            <a:ext cx="1200150"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486150" y="2857500"/>
            <a:ext cx="3657600" cy="514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Quantitative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Qualitative</a:t>
            </a:r>
          </a:p>
        </p:txBody>
      </p:sp>
      <p:graphicFrame>
        <p:nvGraphicFramePr>
          <p:cNvPr id="21" name="Diagram 20"/>
          <p:cNvGraphicFramePr/>
          <p:nvPr/>
        </p:nvGraphicFramePr>
        <p:xfrm>
          <a:off x="1257300" y="2057400"/>
          <a:ext cx="108585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Rectangle 43"/>
          <p:cNvSpPr/>
          <p:nvPr/>
        </p:nvSpPr>
        <p:spPr>
          <a:xfrm>
            <a:off x="3486150" y="3714750"/>
            <a:ext cx="3657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Tabulate the results of the best 2 models</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Select the best model</a:t>
            </a:r>
          </a:p>
        </p:txBody>
      </p:sp>
      <p:sp>
        <p:nvSpPr>
          <p:cNvPr id="17" name="Rectangle 16"/>
          <p:cNvSpPr/>
          <p:nvPr/>
        </p:nvSpPr>
        <p:spPr>
          <a:xfrm>
            <a:off x="1228725"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8" name="Rectangle 17"/>
          <p:cNvSpPr/>
          <p:nvPr/>
        </p:nvSpPr>
        <p:spPr>
          <a:xfrm>
            <a:off x="1228725"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Build Models</a:t>
            </a:r>
          </a:p>
        </p:txBody>
      </p:sp>
      <p:sp>
        <p:nvSpPr>
          <p:cNvPr id="19" name="Rectangle 18"/>
          <p:cNvSpPr/>
          <p:nvPr/>
        </p:nvSpPr>
        <p:spPr>
          <a:xfrm>
            <a:off x="1228725"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Validate Models</a:t>
            </a:r>
          </a:p>
        </p:txBody>
      </p:sp>
      <p:sp>
        <p:nvSpPr>
          <p:cNvPr id="20" name="Rectangle 19"/>
          <p:cNvSpPr/>
          <p:nvPr/>
        </p:nvSpPr>
        <p:spPr>
          <a:xfrm>
            <a:off x="1228725"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Select the best Model</a:t>
            </a:r>
          </a:p>
        </p:txBody>
      </p:sp>
    </p:spTree>
    <p:extLst>
      <p:ext uri="{BB962C8B-B14F-4D97-AF65-F5344CB8AC3E}">
        <p14:creationId xmlns:p14="http://schemas.microsoft.com/office/powerpoint/2010/main" val="21192685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p:nvPr>
        </p:nvSpPr>
        <p:spPr>
          <a:xfrm>
            <a:off x="628650" y="1131094"/>
            <a:ext cx="7886700" cy="327419"/>
          </a:xfrm>
        </p:spPr>
        <p:txBody>
          <a:bodyPr>
            <a:normAutofit fontScale="90000"/>
          </a:bodyPr>
          <a:lstStyle/>
          <a:p>
            <a:r>
              <a:rPr lang="en-US" altLang="en-US" dirty="0" smtClean="0"/>
              <a:t>Output Samples</a:t>
            </a:r>
          </a:p>
        </p:txBody>
      </p:sp>
      <p:sp>
        <p:nvSpPr>
          <p:cNvPr id="3077" name="TextBox 4"/>
          <p:cNvSpPr txBox="1">
            <a:spLocks noChangeArrowheads="1"/>
          </p:cNvSpPr>
          <p:nvPr/>
        </p:nvSpPr>
        <p:spPr bwMode="auto">
          <a:xfrm>
            <a:off x="1314450" y="3921919"/>
            <a:ext cx="1200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a:t>Iteration 2</a:t>
            </a:r>
          </a:p>
        </p:txBody>
      </p:sp>
      <p:graphicFrame>
        <p:nvGraphicFramePr>
          <p:cNvPr id="3075" name="Object 3"/>
          <p:cNvGraphicFramePr>
            <a:graphicFrameLocks noChangeAspect="1"/>
          </p:cNvGraphicFramePr>
          <p:nvPr/>
        </p:nvGraphicFramePr>
        <p:xfrm>
          <a:off x="1428750" y="2457451"/>
          <a:ext cx="685800" cy="535781"/>
        </p:xfrm>
        <a:graphic>
          <a:graphicData uri="http://schemas.openxmlformats.org/presentationml/2006/ole">
            <mc:AlternateContent xmlns:mc="http://schemas.openxmlformats.org/markup-compatibility/2006">
              <mc:Choice xmlns:v="urn:schemas-microsoft-com:vml" Requires="v">
                <p:oleObj spid="_x0000_s2143" name="Worksheet" showAsIcon="1" r:id="rId3" imgW="914400" imgH="714240" progId="Excel.Sheet.8">
                  <p:embed/>
                </p:oleObj>
              </mc:Choice>
              <mc:Fallback>
                <p:oleObj name="Worksheet" showAsIcon="1" r:id="rId3" imgW="914400" imgH="714240" progId="Excel.Sheet.8">
                  <p:embed/>
                  <p:pic>
                    <p:nvPicPr>
                      <p:cNvPr id="307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2457451"/>
                        <a:ext cx="685800" cy="5357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TextBox 6"/>
          <p:cNvSpPr txBox="1">
            <a:spLocks noChangeArrowheads="1"/>
          </p:cNvSpPr>
          <p:nvPr/>
        </p:nvSpPr>
        <p:spPr bwMode="auto">
          <a:xfrm>
            <a:off x="1371600" y="2000250"/>
            <a:ext cx="12001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350"/>
              <a:t>Iteration 1</a:t>
            </a:r>
          </a:p>
        </p:txBody>
      </p:sp>
      <p:graphicFrame>
        <p:nvGraphicFramePr>
          <p:cNvPr id="8" name="Table 7"/>
          <p:cNvGraphicFramePr>
            <a:graphicFrameLocks noGrp="1"/>
          </p:cNvGraphicFramePr>
          <p:nvPr/>
        </p:nvGraphicFramePr>
        <p:xfrm>
          <a:off x="2857501" y="1600200"/>
          <a:ext cx="4343400" cy="2544369"/>
        </p:xfrm>
        <a:graphic>
          <a:graphicData uri="http://schemas.openxmlformats.org/drawingml/2006/table">
            <a:tbl>
              <a:tblPr firstRow="1" firstCol="1" bandRow="1">
                <a:tableStyleId>{5C22544A-7EE6-4342-B048-85BDC9FD1C3A}</a:tableStyleId>
              </a:tblPr>
              <a:tblGrid>
                <a:gridCol w="494166">
                  <a:extLst>
                    <a:ext uri="{9D8B030D-6E8A-4147-A177-3AD203B41FA5}">
                      <a16:colId xmlns:a16="http://schemas.microsoft.com/office/drawing/2014/main" val="20000"/>
                    </a:ext>
                  </a:extLst>
                </a:gridCol>
                <a:gridCol w="1209718">
                  <a:extLst>
                    <a:ext uri="{9D8B030D-6E8A-4147-A177-3AD203B41FA5}">
                      <a16:colId xmlns:a16="http://schemas.microsoft.com/office/drawing/2014/main" val="20001"/>
                    </a:ext>
                  </a:extLst>
                </a:gridCol>
                <a:gridCol w="659879">
                  <a:extLst>
                    <a:ext uri="{9D8B030D-6E8A-4147-A177-3AD203B41FA5}">
                      <a16:colId xmlns:a16="http://schemas.microsoft.com/office/drawing/2014/main" val="20002"/>
                    </a:ext>
                  </a:extLst>
                </a:gridCol>
                <a:gridCol w="659879">
                  <a:extLst>
                    <a:ext uri="{9D8B030D-6E8A-4147-A177-3AD203B41FA5}">
                      <a16:colId xmlns:a16="http://schemas.microsoft.com/office/drawing/2014/main" val="20003"/>
                    </a:ext>
                  </a:extLst>
                </a:gridCol>
                <a:gridCol w="659879">
                  <a:extLst>
                    <a:ext uri="{9D8B030D-6E8A-4147-A177-3AD203B41FA5}">
                      <a16:colId xmlns:a16="http://schemas.microsoft.com/office/drawing/2014/main" val="20004"/>
                    </a:ext>
                  </a:extLst>
                </a:gridCol>
                <a:gridCol w="659879">
                  <a:extLst>
                    <a:ext uri="{9D8B030D-6E8A-4147-A177-3AD203B41FA5}">
                      <a16:colId xmlns:a16="http://schemas.microsoft.com/office/drawing/2014/main" val="20005"/>
                    </a:ext>
                  </a:extLst>
                </a:gridCol>
              </a:tblGrid>
              <a:tr h="281438">
                <a:tc>
                  <a:txBody>
                    <a:bodyPr/>
                    <a:lstStyle/>
                    <a:p>
                      <a:pPr algn="ctr" fontAlgn="b"/>
                      <a:r>
                        <a:rPr lang="en-US" sz="500" u="none" strike="noStrike" kern="1200" dirty="0" smtClean="0"/>
                        <a:t>Cluster No.</a:t>
                      </a:r>
                      <a:endParaRPr lang="en-US" sz="500" b="1" u="none" strike="noStrike" kern="1200" dirty="0">
                        <a:solidFill>
                          <a:schemeClr val="lt1"/>
                        </a:solidFill>
                        <a:latin typeface="+mn-lt"/>
                        <a:ea typeface="+mn-ea"/>
                        <a:cs typeface="+mn-cs"/>
                      </a:endParaRPr>
                    </a:p>
                  </a:txBody>
                  <a:tcPr marL="34290" marR="7144" marT="7143" marB="0" anchor="ctr"/>
                </a:tc>
                <a:tc>
                  <a:txBody>
                    <a:bodyPr/>
                    <a:lstStyle/>
                    <a:p>
                      <a:pPr algn="ctr" fontAlgn="b"/>
                      <a:r>
                        <a:rPr lang="en-US" sz="500" u="none" strike="noStrike" kern="1200" dirty="0"/>
                        <a:t>Cluster Name</a:t>
                      </a:r>
                      <a:endParaRPr lang="en-US" sz="500" b="1" u="none" strike="noStrike" kern="1200" dirty="0">
                        <a:solidFill>
                          <a:schemeClr val="lt1"/>
                        </a:solidFill>
                        <a:latin typeface="+mn-lt"/>
                        <a:ea typeface="+mn-ea"/>
                        <a:cs typeface="+mn-cs"/>
                      </a:endParaRPr>
                    </a:p>
                  </a:txBody>
                  <a:tcPr marL="34290" marR="7144" marT="7143" marB="0" anchor="ctr"/>
                </a:tc>
                <a:tc>
                  <a:txBody>
                    <a:bodyPr/>
                    <a:lstStyle/>
                    <a:p>
                      <a:pPr algn="ctr" fontAlgn="b"/>
                      <a:r>
                        <a:rPr lang="en-US" sz="500" u="none" strike="noStrike" kern="1200" dirty="0" smtClean="0"/>
                        <a:t>No of fleets</a:t>
                      </a:r>
                    </a:p>
                    <a:p>
                      <a:pPr algn="ctr" fontAlgn="b"/>
                      <a:r>
                        <a:rPr lang="en-US" sz="500" u="none" strike="noStrike" kern="1200" dirty="0" smtClean="0"/>
                        <a:t>(Records)</a:t>
                      </a:r>
                      <a:endParaRPr lang="en-US" sz="500" b="1" u="none" strike="noStrike" kern="1200" dirty="0">
                        <a:solidFill>
                          <a:schemeClr val="lt1"/>
                        </a:solidFill>
                        <a:latin typeface="+mn-lt"/>
                        <a:ea typeface="+mn-ea"/>
                        <a:cs typeface="+mn-cs"/>
                      </a:endParaRPr>
                    </a:p>
                  </a:txBody>
                  <a:tcPr marL="34290" marR="7144" marT="7143" marB="0" anchor="ctr"/>
                </a:tc>
                <a:tc>
                  <a:txBody>
                    <a:bodyPr/>
                    <a:lstStyle/>
                    <a:p>
                      <a:pPr algn="ctr" fontAlgn="b"/>
                      <a:r>
                        <a:rPr lang="en-US" sz="500" u="none" strike="noStrike" dirty="0"/>
                        <a:t>% of </a:t>
                      </a:r>
                      <a:r>
                        <a:rPr lang="en-US" sz="500" u="none" strike="noStrike" dirty="0" smtClean="0"/>
                        <a:t>fleets </a:t>
                      </a:r>
                    </a:p>
                    <a:p>
                      <a:pPr algn="ctr" fontAlgn="b"/>
                      <a:r>
                        <a:rPr lang="en-US" sz="500" u="none" strike="noStrike" dirty="0" smtClean="0"/>
                        <a:t>(% Records)</a:t>
                      </a:r>
                      <a:endParaRPr lang="en-US" sz="500" b="0" i="0" u="none" strike="noStrike" dirty="0">
                        <a:solidFill>
                          <a:srgbClr val="000000"/>
                        </a:solidFill>
                        <a:latin typeface="Calibri"/>
                      </a:endParaRPr>
                    </a:p>
                  </a:txBody>
                  <a:tcPr marL="34290" marR="7144" marT="7143" marB="0" anchor="ctr"/>
                </a:tc>
                <a:tc>
                  <a:txBody>
                    <a:bodyPr/>
                    <a:lstStyle/>
                    <a:p>
                      <a:pPr marL="0" algn="ctr" defTabSz="914400" rtl="0" eaLnBrk="1" fontAlgn="b" latinLnBrk="0" hangingPunct="1"/>
                      <a:r>
                        <a:rPr lang="en-US" sz="500" u="none" strike="noStrike" kern="1200" dirty="0" smtClean="0"/>
                        <a:t>% Spend Contribution</a:t>
                      </a:r>
                    </a:p>
                    <a:p>
                      <a:pPr marL="0" algn="ctr" defTabSz="914400" rtl="0" eaLnBrk="1" fontAlgn="b" latinLnBrk="0" hangingPunct="1"/>
                      <a:r>
                        <a:rPr lang="en-US" sz="500" u="none" strike="noStrike" kern="1200" dirty="0" smtClean="0"/>
                        <a:t>(Fuel+ Non Fuel + S&amp;M)</a:t>
                      </a:r>
                      <a:endParaRPr lang="en-US" sz="500" b="1" u="none" strike="noStrike" kern="1200" dirty="0">
                        <a:solidFill>
                          <a:schemeClr val="lt1"/>
                        </a:solidFill>
                        <a:latin typeface="+mn-lt"/>
                        <a:ea typeface="+mn-ea"/>
                        <a:cs typeface="+mn-cs"/>
                      </a:endParaRPr>
                    </a:p>
                  </a:txBody>
                  <a:tcPr marL="34290" marR="7144" marT="7143" marB="0" anchor="ctr"/>
                </a:tc>
                <a:tc>
                  <a:txBody>
                    <a:bodyPr/>
                    <a:lstStyle/>
                    <a:p>
                      <a:pPr algn="ctr" fontAlgn="b"/>
                      <a:r>
                        <a:rPr lang="en-US" sz="500" u="none" strike="noStrike" kern="1200" dirty="0" smtClean="0"/>
                        <a:t>Spend Fair Share Index</a:t>
                      </a:r>
                    </a:p>
                    <a:p>
                      <a:pPr algn="ctr" fontAlgn="b"/>
                      <a:r>
                        <a:rPr lang="en-US" sz="500" u="none" strike="noStrike" kern="1200" dirty="0" smtClean="0"/>
                        <a:t>(% Spend Contribution/</a:t>
                      </a:r>
                    </a:p>
                    <a:p>
                      <a:pPr algn="ctr" fontAlgn="b"/>
                      <a:r>
                        <a:rPr lang="en-US" sz="500" u="none" strike="noStrike" kern="1200" dirty="0" smtClean="0"/>
                        <a:t>% of Fleet)</a:t>
                      </a:r>
                      <a:endParaRPr lang="en-US" sz="500" b="1" u="none" strike="noStrike" kern="1200" dirty="0" smtClean="0">
                        <a:solidFill>
                          <a:schemeClr val="lt1"/>
                        </a:solidFill>
                        <a:latin typeface="+mn-lt"/>
                        <a:ea typeface="+mn-ea"/>
                        <a:cs typeface="+mn-cs"/>
                      </a:endParaRPr>
                    </a:p>
                  </a:txBody>
                  <a:tcPr marL="34290" marR="7144" marT="7143" marB="0" anchor="ctr"/>
                </a:tc>
                <a:extLst>
                  <a:ext uri="{0D108BD9-81ED-4DB2-BD59-A6C34878D82A}">
                    <a16:rowId xmlns:a16="http://schemas.microsoft.com/office/drawing/2014/main" val="10000"/>
                  </a:ext>
                </a:extLst>
              </a:tr>
              <a:tr h="205721">
                <a:tc>
                  <a:txBody>
                    <a:bodyPr/>
                    <a:lstStyle/>
                    <a:p>
                      <a:pPr algn="ctr" fontAlgn="b"/>
                      <a:r>
                        <a:rPr lang="en-US" sz="600" u="none" strike="noStrike" dirty="0"/>
                        <a:t>1</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a:t>
                      </a:r>
                      <a:r>
                        <a:rPr lang="en-US" sz="600" u="none" strike="noStrike" baseline="0" dirty="0" smtClean="0"/>
                        <a:t> ,Very High Spend, medium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7,394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11%</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3.58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01"/>
                  </a:ext>
                </a:extLst>
              </a:tr>
              <a:tr h="205721">
                <a:tc>
                  <a:txBody>
                    <a:bodyPr/>
                    <a:lstStyle/>
                    <a:p>
                      <a:pPr algn="ctr" fontAlgn="b"/>
                      <a:r>
                        <a:rPr lang="en-US" sz="600" u="none" strike="noStrike" dirty="0"/>
                        <a:t>2</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 Very Low Spend, Low</a:t>
                      </a:r>
                      <a:r>
                        <a:rPr lang="en-US" sz="600" u="none" strike="noStrike" baseline="0" dirty="0" smtClean="0"/>
                        <a:t> Touchpoint Effort</a:t>
                      </a:r>
                      <a:endParaRPr lang="en-US" sz="600" b="0" i="0" u="none" strike="noStrike" baseline="0" dirty="0" smtClean="0">
                        <a:latin typeface="Calibri"/>
                      </a:endParaRPr>
                    </a:p>
                  </a:txBody>
                  <a:tcPr marL="7144" marR="7144" marT="7143" marB="0" anchor="ctr"/>
                </a:tc>
                <a:tc>
                  <a:txBody>
                    <a:bodyPr/>
                    <a:lstStyle/>
                    <a:p>
                      <a:pPr algn="ctr" fontAlgn="ctr"/>
                      <a:r>
                        <a:rPr lang="en-US" sz="600" u="none" strike="noStrike" dirty="0" smtClean="0"/>
                        <a:t>54,328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23%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0.15 </a:t>
                      </a:r>
                      <a:endParaRPr lang="en-US" sz="600" b="0" i="0" u="none" strike="noStrike" dirty="0">
                        <a:latin typeface="Arial"/>
                      </a:endParaRPr>
                    </a:p>
                  </a:txBody>
                  <a:tcPr marL="7144" marR="7144" marT="7143" marB="0" anchor="ctr">
                    <a:solidFill>
                      <a:srgbClr val="FF0000"/>
                    </a:solidFill>
                  </a:tcPr>
                </a:tc>
                <a:extLst>
                  <a:ext uri="{0D108BD9-81ED-4DB2-BD59-A6C34878D82A}">
                    <a16:rowId xmlns:a16="http://schemas.microsoft.com/office/drawing/2014/main" val="10002"/>
                  </a:ext>
                </a:extLst>
              </a:tr>
              <a:tr h="205721">
                <a:tc>
                  <a:txBody>
                    <a:bodyPr/>
                    <a:lstStyle/>
                    <a:p>
                      <a:pPr algn="ctr" fontAlgn="b"/>
                      <a:r>
                        <a:rPr lang="en-US" sz="600" u="none" strike="noStrike" dirty="0"/>
                        <a:t>3</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 Low Spend, Low</a:t>
                      </a:r>
                      <a:r>
                        <a:rPr lang="en-US" sz="600" u="none" strike="noStrike" baseline="0" dirty="0" smtClean="0"/>
                        <a:t>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54,490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23%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19%</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0.81 </a:t>
                      </a:r>
                      <a:endParaRPr lang="en-US" sz="600" b="0" i="0" u="none" strike="noStrike" dirty="0">
                        <a:latin typeface="Arial"/>
                      </a:endParaRPr>
                    </a:p>
                  </a:txBody>
                  <a:tcPr marL="7144" marR="7144" marT="7143" marB="0" anchor="ctr"/>
                </a:tc>
                <a:extLst>
                  <a:ext uri="{0D108BD9-81ED-4DB2-BD59-A6C34878D82A}">
                    <a16:rowId xmlns:a16="http://schemas.microsoft.com/office/drawing/2014/main" val="10003"/>
                  </a:ext>
                </a:extLst>
              </a:tr>
              <a:tr h="205721">
                <a:tc>
                  <a:txBody>
                    <a:bodyPr/>
                    <a:lstStyle/>
                    <a:p>
                      <a:pPr algn="ctr" fontAlgn="b"/>
                      <a:r>
                        <a:rPr lang="en-US" sz="600" u="none" strike="noStrike" dirty="0"/>
                        <a:t>4</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Old, Low</a:t>
                      </a:r>
                      <a:r>
                        <a:rPr lang="en-US" sz="600" u="none" strike="noStrike" baseline="0" dirty="0" smtClean="0"/>
                        <a:t> Spend, Medium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13,833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6%</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0.23 </a:t>
                      </a:r>
                      <a:endParaRPr lang="en-US" sz="600" b="0" i="0" u="none" strike="noStrike" dirty="0">
                        <a:latin typeface="Arial"/>
                      </a:endParaRPr>
                    </a:p>
                  </a:txBody>
                  <a:tcPr marL="7144" marR="7144" marT="7143" marB="0" anchor="ctr">
                    <a:solidFill>
                      <a:srgbClr val="FF0000"/>
                    </a:solidFill>
                  </a:tcPr>
                </a:tc>
                <a:extLst>
                  <a:ext uri="{0D108BD9-81ED-4DB2-BD59-A6C34878D82A}">
                    <a16:rowId xmlns:a16="http://schemas.microsoft.com/office/drawing/2014/main" val="10004"/>
                  </a:ext>
                </a:extLst>
              </a:tr>
              <a:tr h="205721">
                <a:tc>
                  <a:txBody>
                    <a:bodyPr/>
                    <a:lstStyle/>
                    <a:p>
                      <a:pPr algn="ctr" fontAlgn="b"/>
                      <a:r>
                        <a:rPr lang="en-US" sz="600" u="none" strike="noStrike" dirty="0"/>
                        <a:t>5</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Middle</a:t>
                      </a:r>
                      <a:r>
                        <a:rPr lang="en-US" sz="600" u="none" strike="noStrike" baseline="0" dirty="0" smtClean="0"/>
                        <a:t> aged, Low Spend, High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29,287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12%</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0.23 </a:t>
                      </a:r>
                      <a:endParaRPr lang="en-US" sz="600" b="0" i="0" u="none" strike="noStrike" dirty="0">
                        <a:latin typeface="Arial"/>
                      </a:endParaRPr>
                    </a:p>
                  </a:txBody>
                  <a:tcPr marL="7144" marR="7144" marT="7143" marB="0" anchor="ctr">
                    <a:solidFill>
                      <a:srgbClr val="FF0000"/>
                    </a:solidFill>
                  </a:tcPr>
                </a:tc>
                <a:extLst>
                  <a:ext uri="{0D108BD9-81ED-4DB2-BD59-A6C34878D82A}">
                    <a16:rowId xmlns:a16="http://schemas.microsoft.com/office/drawing/2014/main" val="10005"/>
                  </a:ext>
                </a:extLst>
              </a:tr>
              <a:tr h="205721">
                <a:tc>
                  <a:txBody>
                    <a:bodyPr/>
                    <a:lstStyle/>
                    <a:p>
                      <a:pPr algn="ctr" fontAlgn="b"/>
                      <a:r>
                        <a:rPr lang="en-US" sz="600" u="none" strike="noStrike" dirty="0"/>
                        <a:t>6</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a:t>
                      </a:r>
                      <a:r>
                        <a:rPr lang="en-US" sz="600" u="none" strike="noStrike" baseline="0" dirty="0" smtClean="0"/>
                        <a:t> Very High Spend, High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10,023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4%</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15%</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3.48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06"/>
                  </a:ext>
                </a:extLst>
              </a:tr>
              <a:tr h="205721">
                <a:tc>
                  <a:txBody>
                    <a:bodyPr/>
                    <a:lstStyle/>
                    <a:p>
                      <a:pPr algn="ctr" fontAlgn="b"/>
                      <a:r>
                        <a:rPr lang="en-US" sz="600" u="none" strike="noStrike" dirty="0"/>
                        <a:t>7</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 Medium Spend, Medium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7,188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3%</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5%</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1.51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07"/>
                  </a:ext>
                </a:extLst>
              </a:tr>
              <a:tr h="205721">
                <a:tc>
                  <a:txBody>
                    <a:bodyPr/>
                    <a:lstStyle/>
                    <a:p>
                      <a:pPr algn="ctr" fontAlgn="b"/>
                      <a:r>
                        <a:rPr lang="en-US" sz="600" u="none" strike="noStrike" dirty="0"/>
                        <a:t>8</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 High Spend,</a:t>
                      </a:r>
                      <a:r>
                        <a:rPr lang="en-US" sz="600" u="none" strike="noStrike" baseline="0" dirty="0" smtClean="0"/>
                        <a:t> High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5,493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2%</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6%</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2.65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08"/>
                  </a:ext>
                </a:extLst>
              </a:tr>
              <a:tr h="205721">
                <a:tc>
                  <a:txBody>
                    <a:bodyPr/>
                    <a:lstStyle/>
                    <a:p>
                      <a:pPr algn="ctr" fontAlgn="b"/>
                      <a:r>
                        <a:rPr lang="en-US" sz="600" u="none" strike="noStrike" dirty="0"/>
                        <a:t>9</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Young,</a:t>
                      </a:r>
                      <a:r>
                        <a:rPr lang="en-US" sz="600" u="none" strike="noStrike" baseline="0" dirty="0" smtClean="0"/>
                        <a:t> Marginally High Spend, Medium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29,385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12%</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21%</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1.70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09"/>
                  </a:ext>
                </a:extLst>
              </a:tr>
              <a:tr h="205721">
                <a:tc>
                  <a:txBody>
                    <a:bodyPr/>
                    <a:lstStyle/>
                    <a:p>
                      <a:pPr algn="ctr" fontAlgn="b"/>
                      <a:r>
                        <a:rPr lang="en-US" sz="600" u="none" strike="noStrike" dirty="0"/>
                        <a:t>10</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Middle Aged, Medium Spend, High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20,436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9%</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11%</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1.30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10"/>
                  </a:ext>
                </a:extLst>
              </a:tr>
              <a:tr h="205721">
                <a:tc>
                  <a:txBody>
                    <a:bodyPr/>
                    <a:lstStyle/>
                    <a:p>
                      <a:pPr algn="ctr" fontAlgn="b"/>
                      <a:r>
                        <a:rPr lang="en-US" sz="600" u="none" strike="noStrike" dirty="0"/>
                        <a:t>11</a:t>
                      </a:r>
                      <a:endParaRPr lang="en-US" sz="600" b="1" i="0" u="none" strike="noStrike" dirty="0">
                        <a:solidFill>
                          <a:schemeClr val="bg1"/>
                        </a:solidFill>
                        <a:latin typeface="Calibri"/>
                      </a:endParaRPr>
                    </a:p>
                  </a:txBody>
                  <a:tcPr marL="7144" marR="7144" marT="7143" marB="0" anchor="ctr"/>
                </a:tc>
                <a:tc>
                  <a:txBody>
                    <a:bodyPr/>
                    <a:lstStyle/>
                    <a:p>
                      <a:pPr algn="ctr" fontAlgn="ctr"/>
                      <a:r>
                        <a:rPr lang="en-US" sz="600" u="none" strike="noStrike" dirty="0" smtClean="0"/>
                        <a:t>Old,</a:t>
                      </a:r>
                      <a:r>
                        <a:rPr lang="en-US" sz="600" u="none" strike="noStrike" baseline="0" dirty="0" smtClean="0"/>
                        <a:t> High Spend, High Touchpoint Effort</a:t>
                      </a:r>
                      <a:endParaRPr lang="en-US" sz="600" b="0" i="0" u="none" strike="noStrike" dirty="0">
                        <a:latin typeface="Calibri"/>
                      </a:endParaRPr>
                    </a:p>
                  </a:txBody>
                  <a:tcPr marL="7144" marR="7144" marT="7143" marB="0" anchor="ctr"/>
                </a:tc>
                <a:tc>
                  <a:txBody>
                    <a:bodyPr/>
                    <a:lstStyle/>
                    <a:p>
                      <a:pPr algn="ctr" fontAlgn="ctr"/>
                      <a:r>
                        <a:rPr lang="en-US" sz="600" u="none" strike="noStrike" dirty="0" smtClean="0"/>
                        <a:t>3,661 </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2%</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a:t>4%</a:t>
                      </a:r>
                      <a:endParaRPr lang="en-US" sz="600" b="0" i="0" u="none" strike="noStrike" dirty="0">
                        <a:latin typeface="Arial" pitchFamily="34" charset="0"/>
                        <a:cs typeface="Arial" pitchFamily="34" charset="0"/>
                      </a:endParaRPr>
                    </a:p>
                  </a:txBody>
                  <a:tcPr marL="7144" marR="7144" marT="7143" marB="0" anchor="ctr"/>
                </a:tc>
                <a:tc>
                  <a:txBody>
                    <a:bodyPr/>
                    <a:lstStyle/>
                    <a:p>
                      <a:pPr algn="ctr" fontAlgn="b"/>
                      <a:r>
                        <a:rPr lang="en-US" sz="600" u="none" strike="noStrike" dirty="0" smtClean="0"/>
                        <a:t>2.62 </a:t>
                      </a:r>
                      <a:endParaRPr lang="en-US" sz="600" b="0" i="0" u="none" strike="noStrike" dirty="0">
                        <a:latin typeface="Arial"/>
                      </a:endParaRPr>
                    </a:p>
                  </a:txBody>
                  <a:tcPr marL="7144" marR="7144" marT="7143" marB="0" anchor="ctr">
                    <a:solidFill>
                      <a:srgbClr val="92D050"/>
                    </a:solidFill>
                  </a:tcPr>
                </a:tc>
                <a:extLst>
                  <a:ext uri="{0D108BD9-81ED-4DB2-BD59-A6C34878D82A}">
                    <a16:rowId xmlns:a16="http://schemas.microsoft.com/office/drawing/2014/main" val="10011"/>
                  </a:ext>
                </a:extLst>
              </a:tr>
            </a:tbl>
          </a:graphicData>
        </a:graphic>
      </p:graphicFrame>
      <p:graphicFrame>
        <p:nvGraphicFramePr>
          <p:cNvPr id="9" name="Table 8"/>
          <p:cNvGraphicFramePr>
            <a:graphicFrameLocks noGrp="1"/>
          </p:cNvGraphicFramePr>
          <p:nvPr/>
        </p:nvGraphicFramePr>
        <p:xfrm>
          <a:off x="2286000" y="4286251"/>
          <a:ext cx="5584032" cy="1390100"/>
        </p:xfrm>
        <a:graphic>
          <a:graphicData uri="http://schemas.openxmlformats.org/drawingml/2006/table">
            <a:tbl>
              <a:tblPr firstRow="1" firstCol="1" bandRow="1">
                <a:tableStyleId>{5C22544A-7EE6-4342-B048-85BDC9FD1C3A}</a:tableStyleId>
              </a:tblPr>
              <a:tblGrid>
                <a:gridCol w="596518">
                  <a:extLst>
                    <a:ext uri="{9D8B030D-6E8A-4147-A177-3AD203B41FA5}">
                      <a16:colId xmlns:a16="http://schemas.microsoft.com/office/drawing/2014/main" val="20000"/>
                    </a:ext>
                  </a:extLst>
                </a:gridCol>
                <a:gridCol w="1004744">
                  <a:extLst>
                    <a:ext uri="{9D8B030D-6E8A-4147-A177-3AD203B41FA5}">
                      <a16:colId xmlns:a16="http://schemas.microsoft.com/office/drawing/2014/main" val="20001"/>
                    </a:ext>
                  </a:extLst>
                </a:gridCol>
                <a:gridCol w="796554">
                  <a:extLst>
                    <a:ext uri="{9D8B030D-6E8A-4147-A177-3AD203B41FA5}">
                      <a16:colId xmlns:a16="http://schemas.microsoft.com/office/drawing/2014/main" val="20002"/>
                    </a:ext>
                  </a:extLst>
                </a:gridCol>
                <a:gridCol w="796554">
                  <a:extLst>
                    <a:ext uri="{9D8B030D-6E8A-4147-A177-3AD203B41FA5}">
                      <a16:colId xmlns:a16="http://schemas.microsoft.com/office/drawing/2014/main" val="20003"/>
                    </a:ext>
                  </a:extLst>
                </a:gridCol>
                <a:gridCol w="796554">
                  <a:extLst>
                    <a:ext uri="{9D8B030D-6E8A-4147-A177-3AD203B41FA5}">
                      <a16:colId xmlns:a16="http://schemas.microsoft.com/office/drawing/2014/main" val="20004"/>
                    </a:ext>
                  </a:extLst>
                </a:gridCol>
                <a:gridCol w="796554">
                  <a:extLst>
                    <a:ext uri="{9D8B030D-6E8A-4147-A177-3AD203B41FA5}">
                      <a16:colId xmlns:a16="http://schemas.microsoft.com/office/drawing/2014/main" val="20005"/>
                    </a:ext>
                  </a:extLst>
                </a:gridCol>
                <a:gridCol w="796554">
                  <a:extLst>
                    <a:ext uri="{9D8B030D-6E8A-4147-A177-3AD203B41FA5}">
                      <a16:colId xmlns:a16="http://schemas.microsoft.com/office/drawing/2014/main" val="20006"/>
                    </a:ext>
                  </a:extLst>
                </a:gridCol>
              </a:tblGrid>
              <a:tr h="247172">
                <a:tc>
                  <a:txBody>
                    <a:bodyPr/>
                    <a:lstStyle/>
                    <a:p>
                      <a:pPr algn="ctr" fontAlgn="b"/>
                      <a:r>
                        <a:rPr lang="en-US" sz="700" u="none" strike="noStrike" kern="1200" dirty="0" smtClean="0"/>
                        <a:t>Segment No.</a:t>
                      </a:r>
                      <a:endParaRPr lang="en-US" sz="700" b="1" u="none" strike="noStrike" kern="1200" dirty="0">
                        <a:solidFill>
                          <a:schemeClr val="lt1"/>
                        </a:solidFill>
                        <a:latin typeface="+mn-lt"/>
                        <a:ea typeface="+mn-ea"/>
                        <a:cs typeface="+mn-cs"/>
                      </a:endParaRPr>
                    </a:p>
                  </a:txBody>
                  <a:tcPr marL="34291" marR="7144" marT="7142" marB="0" anchor="ctr"/>
                </a:tc>
                <a:tc>
                  <a:txBody>
                    <a:bodyPr/>
                    <a:lstStyle/>
                    <a:p>
                      <a:pPr algn="ctr" fontAlgn="b"/>
                      <a:r>
                        <a:rPr lang="en-US" sz="700" u="none" strike="noStrike" kern="1200" dirty="0" smtClean="0"/>
                        <a:t>Segment </a:t>
                      </a:r>
                      <a:r>
                        <a:rPr lang="en-US" sz="700" u="none" strike="noStrike" kern="1200" dirty="0"/>
                        <a:t>Name</a:t>
                      </a:r>
                      <a:endParaRPr lang="en-US" sz="700" b="1" u="none" strike="noStrike" kern="1200" dirty="0">
                        <a:solidFill>
                          <a:schemeClr val="lt1"/>
                        </a:solidFill>
                        <a:latin typeface="+mn-lt"/>
                        <a:ea typeface="+mn-ea"/>
                        <a:cs typeface="+mn-cs"/>
                      </a:endParaRPr>
                    </a:p>
                  </a:txBody>
                  <a:tcPr marL="34291" marR="7144" marT="7142" marB="0" anchor="ctr"/>
                </a:tc>
                <a:tc>
                  <a:txBody>
                    <a:bodyPr/>
                    <a:lstStyle/>
                    <a:p>
                      <a:pPr algn="ctr" fontAlgn="b"/>
                      <a:r>
                        <a:rPr lang="en-US" sz="700" u="none" strike="noStrike" kern="1200" dirty="0" smtClean="0"/>
                        <a:t>No. Of Fleets</a:t>
                      </a:r>
                    </a:p>
                  </a:txBody>
                  <a:tcPr marL="34291" marR="7144" marT="7142" marB="0" anchor="ctr"/>
                </a:tc>
                <a:tc>
                  <a:txBody>
                    <a:bodyPr/>
                    <a:lstStyle/>
                    <a:p>
                      <a:pPr algn="ctr" fontAlgn="b"/>
                      <a:r>
                        <a:rPr lang="en-US" sz="700" u="none" strike="noStrike" dirty="0"/>
                        <a:t>% O</a:t>
                      </a:r>
                      <a:r>
                        <a:rPr lang="en-US" sz="700" u="none" strike="noStrike" dirty="0" smtClean="0"/>
                        <a:t>f Fleets</a:t>
                      </a:r>
                    </a:p>
                  </a:txBody>
                  <a:tcPr marL="34291" marR="7144" marT="7142" marB="0" anchor="ctr"/>
                </a:tc>
                <a:tc>
                  <a:txBody>
                    <a:bodyPr/>
                    <a:lstStyle/>
                    <a:p>
                      <a:pPr algn="ctr" fontAlgn="b"/>
                      <a:r>
                        <a:rPr lang="en-US" sz="700" u="none" strike="noStrike" kern="1200" dirty="0" smtClean="0"/>
                        <a:t>% Active Cards</a:t>
                      </a:r>
                      <a:endParaRPr lang="en-US" sz="700" b="1" u="none" strike="noStrike" kern="1200" dirty="0" smtClean="0">
                        <a:solidFill>
                          <a:schemeClr val="lt1"/>
                        </a:solidFill>
                        <a:latin typeface="+mn-lt"/>
                        <a:ea typeface="+mn-ea"/>
                        <a:cs typeface="+mn-cs"/>
                      </a:endParaRPr>
                    </a:p>
                  </a:txBody>
                  <a:tcPr marL="34291" marR="7144" marT="7142" marB="0" anchor="ctr"/>
                </a:tc>
                <a:tc>
                  <a:txBody>
                    <a:bodyPr/>
                    <a:lstStyle/>
                    <a:p>
                      <a:pPr marL="0" algn="ctr" defTabSz="914400" rtl="0" eaLnBrk="1" fontAlgn="b" latinLnBrk="0" hangingPunct="1"/>
                      <a:r>
                        <a:rPr lang="en-US" sz="500" u="none" strike="noStrike" kern="1200" dirty="0" smtClean="0"/>
                        <a:t>% Spend Contribution</a:t>
                      </a:r>
                    </a:p>
                    <a:p>
                      <a:pPr marL="0" algn="ctr" defTabSz="914400" rtl="0" eaLnBrk="1" fontAlgn="b" latinLnBrk="0" hangingPunct="1"/>
                      <a:r>
                        <a:rPr lang="en-US" sz="500" u="none" strike="noStrike" kern="1200" dirty="0" smtClean="0"/>
                        <a:t>(Fuel+ Non Fuel + S&amp;M)</a:t>
                      </a:r>
                      <a:endParaRPr lang="en-US" sz="500" b="1" u="none" strike="noStrike" kern="1200" dirty="0">
                        <a:solidFill>
                          <a:schemeClr val="lt1"/>
                        </a:solidFill>
                        <a:latin typeface="+mn-lt"/>
                        <a:ea typeface="+mn-ea"/>
                        <a:cs typeface="+mn-cs"/>
                      </a:endParaRPr>
                    </a:p>
                  </a:txBody>
                  <a:tcPr marL="34291" marR="7144" marT="7142" marB="0" anchor="ctr"/>
                </a:tc>
                <a:tc>
                  <a:txBody>
                    <a:bodyPr/>
                    <a:lstStyle/>
                    <a:p>
                      <a:pPr algn="ctr" fontAlgn="b"/>
                      <a:r>
                        <a:rPr lang="en-US" sz="500" u="none" strike="noStrike" kern="1200" dirty="0" smtClean="0"/>
                        <a:t>Spend Fair Share Index</a:t>
                      </a:r>
                    </a:p>
                    <a:p>
                      <a:pPr algn="ctr" fontAlgn="b"/>
                      <a:r>
                        <a:rPr lang="en-US" sz="500" u="none" strike="noStrike" kern="1200" dirty="0" smtClean="0"/>
                        <a:t>(% Spend Contribution/</a:t>
                      </a:r>
                    </a:p>
                    <a:p>
                      <a:pPr algn="ctr" fontAlgn="b"/>
                      <a:r>
                        <a:rPr lang="en-US" sz="500" u="none" strike="noStrike" kern="1200" dirty="0" smtClean="0"/>
                        <a:t>% of Fleet)</a:t>
                      </a:r>
                      <a:endParaRPr lang="en-US" sz="500" b="1" u="none" strike="noStrike" kern="1200" dirty="0" smtClean="0">
                        <a:solidFill>
                          <a:schemeClr val="lt1"/>
                        </a:solidFill>
                        <a:latin typeface="+mn-lt"/>
                        <a:ea typeface="+mn-ea"/>
                        <a:cs typeface="+mn-cs"/>
                      </a:endParaRPr>
                    </a:p>
                  </a:txBody>
                  <a:tcPr marL="34291" marR="7144" marT="7142" marB="0" anchor="ctr"/>
                </a:tc>
                <a:extLst>
                  <a:ext uri="{0D108BD9-81ED-4DB2-BD59-A6C34878D82A}">
                    <a16:rowId xmlns:a16="http://schemas.microsoft.com/office/drawing/2014/main" val="10000"/>
                  </a:ext>
                </a:extLst>
              </a:tr>
              <a:tr h="182868">
                <a:tc>
                  <a:txBody>
                    <a:bodyPr/>
                    <a:lstStyle/>
                    <a:p>
                      <a:pPr algn="ctr" fontAlgn="b"/>
                      <a:r>
                        <a:rPr lang="en-US" sz="800" u="none" strike="noStrike" dirty="0"/>
                        <a:t>1</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Stable Underdogs</a:t>
                      </a:r>
                      <a:endParaRPr lang="en-US" sz="800" dirty="0"/>
                    </a:p>
                  </a:txBody>
                  <a:tcPr marL="68581" marR="68581" marT="34284" marB="34284" anchor="ctr"/>
                </a:tc>
                <a:tc>
                  <a:txBody>
                    <a:bodyPr/>
                    <a:lstStyle/>
                    <a:p>
                      <a:pPr algn="ctr" fontAlgn="b"/>
                      <a:r>
                        <a:rPr lang="en-US" sz="800" u="none" strike="noStrike" dirty="0" smtClean="0"/>
                        <a:t>68,836</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30%</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14%</a:t>
                      </a:r>
                    </a:p>
                  </a:txBody>
                  <a:tcPr marL="7144" marR="7144" marT="7142" marB="0" anchor="ctr"/>
                </a:tc>
                <a:tc>
                  <a:txBody>
                    <a:bodyPr/>
                    <a:lstStyle/>
                    <a:p>
                      <a:pPr marL="0" algn="ctr" defTabSz="914400" rtl="0" eaLnBrk="1" fontAlgn="ctr" latinLnBrk="0" hangingPunct="1"/>
                      <a:r>
                        <a:rPr lang="en-US" sz="800" u="none" strike="noStrike" kern="1200" dirty="0"/>
                        <a:t>8%</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0.2 </a:t>
                      </a:r>
                      <a:endParaRPr lang="en-US" sz="800" b="0" i="0" u="none" strike="noStrike" dirty="0">
                        <a:solidFill>
                          <a:srgbClr val="000000"/>
                        </a:solidFill>
                        <a:latin typeface="Arial"/>
                      </a:endParaRPr>
                    </a:p>
                  </a:txBody>
                  <a:tcPr marL="7144" marR="7144" marT="7142" marB="0" anchor="ctr">
                    <a:solidFill>
                      <a:srgbClr val="FF0000"/>
                    </a:solidFill>
                  </a:tcPr>
                </a:tc>
                <a:extLst>
                  <a:ext uri="{0D108BD9-81ED-4DB2-BD59-A6C34878D82A}">
                    <a16:rowId xmlns:a16="http://schemas.microsoft.com/office/drawing/2014/main" val="10001"/>
                  </a:ext>
                </a:extLst>
              </a:tr>
              <a:tr h="182868">
                <a:tc>
                  <a:txBody>
                    <a:bodyPr/>
                    <a:lstStyle/>
                    <a:p>
                      <a:pPr algn="ctr" fontAlgn="b"/>
                      <a:r>
                        <a:rPr lang="en-US" sz="800" u="none" strike="noStrike" dirty="0"/>
                        <a:t>2</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Miniature Laggards</a:t>
                      </a:r>
                      <a:endParaRPr lang="en-US" sz="800" dirty="0"/>
                    </a:p>
                  </a:txBody>
                  <a:tcPr marL="68581" marR="68581" marT="34284" marB="34284" anchor="ctr"/>
                </a:tc>
                <a:tc>
                  <a:txBody>
                    <a:bodyPr/>
                    <a:lstStyle/>
                    <a:p>
                      <a:pPr algn="ctr" fontAlgn="b"/>
                      <a:r>
                        <a:rPr lang="en-US" sz="800" u="none" strike="noStrike" dirty="0" smtClean="0"/>
                        <a:t>80,332</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35%</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24%</a:t>
                      </a:r>
                    </a:p>
                  </a:txBody>
                  <a:tcPr marL="7144" marR="7144" marT="7142" marB="0" anchor="ctr"/>
                </a:tc>
                <a:tc>
                  <a:txBody>
                    <a:bodyPr/>
                    <a:lstStyle/>
                    <a:p>
                      <a:pPr marL="0" algn="ctr" defTabSz="914400" rtl="0" eaLnBrk="1" fontAlgn="ctr" latinLnBrk="0" hangingPunct="1"/>
                      <a:r>
                        <a:rPr lang="en-US" sz="800" u="none" strike="noStrike" kern="1200" dirty="0"/>
                        <a:t>15%</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0.4 </a:t>
                      </a:r>
                      <a:endParaRPr lang="en-US" sz="800" b="0" i="0" u="none" strike="noStrike" dirty="0">
                        <a:solidFill>
                          <a:srgbClr val="000000"/>
                        </a:solidFill>
                        <a:latin typeface="Arial"/>
                      </a:endParaRPr>
                    </a:p>
                  </a:txBody>
                  <a:tcPr marL="7144" marR="7144" marT="7142" marB="0" anchor="ctr">
                    <a:solidFill>
                      <a:srgbClr val="FF0000"/>
                    </a:solidFill>
                  </a:tcPr>
                </a:tc>
                <a:extLst>
                  <a:ext uri="{0D108BD9-81ED-4DB2-BD59-A6C34878D82A}">
                    <a16:rowId xmlns:a16="http://schemas.microsoft.com/office/drawing/2014/main" val="10002"/>
                  </a:ext>
                </a:extLst>
              </a:tr>
              <a:tr h="182868">
                <a:tc>
                  <a:txBody>
                    <a:bodyPr/>
                    <a:lstStyle/>
                    <a:p>
                      <a:pPr algn="ctr" fontAlgn="b"/>
                      <a:r>
                        <a:rPr lang="en-US" sz="800" u="none" strike="noStrike" dirty="0"/>
                        <a:t>3</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Cash Cows</a:t>
                      </a:r>
                      <a:endParaRPr lang="en-US" sz="800" dirty="0"/>
                    </a:p>
                  </a:txBody>
                  <a:tcPr marL="68581" marR="68581" marT="34284" marB="34284" anchor="ctr"/>
                </a:tc>
                <a:tc>
                  <a:txBody>
                    <a:bodyPr/>
                    <a:lstStyle/>
                    <a:p>
                      <a:pPr algn="ctr" fontAlgn="b"/>
                      <a:r>
                        <a:rPr lang="en-US" sz="800" u="none" strike="noStrike" dirty="0" smtClean="0"/>
                        <a:t>10,534</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5%</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17%</a:t>
                      </a:r>
                    </a:p>
                  </a:txBody>
                  <a:tcPr marL="7144" marR="7144" marT="7142" marB="0" anchor="ctr"/>
                </a:tc>
                <a:tc>
                  <a:txBody>
                    <a:bodyPr/>
                    <a:lstStyle/>
                    <a:p>
                      <a:pPr marL="0" algn="ctr" defTabSz="914400" rtl="0" eaLnBrk="1" fontAlgn="ctr" latinLnBrk="0" hangingPunct="1"/>
                      <a:r>
                        <a:rPr lang="en-US" sz="800" u="none" strike="noStrike" kern="1200" dirty="0"/>
                        <a:t>22%</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4.8 </a:t>
                      </a:r>
                      <a:endParaRPr lang="en-US" sz="800" b="0" i="0" u="none" strike="noStrike" dirty="0">
                        <a:solidFill>
                          <a:srgbClr val="000000"/>
                        </a:solidFill>
                        <a:latin typeface="Arial"/>
                      </a:endParaRPr>
                    </a:p>
                  </a:txBody>
                  <a:tcPr marL="7144" marR="7144" marT="7142" marB="0" anchor="ctr">
                    <a:solidFill>
                      <a:srgbClr val="92D050"/>
                    </a:solidFill>
                  </a:tcPr>
                </a:tc>
                <a:extLst>
                  <a:ext uri="{0D108BD9-81ED-4DB2-BD59-A6C34878D82A}">
                    <a16:rowId xmlns:a16="http://schemas.microsoft.com/office/drawing/2014/main" val="10003"/>
                  </a:ext>
                </a:extLst>
              </a:tr>
              <a:tr h="182868">
                <a:tc>
                  <a:txBody>
                    <a:bodyPr/>
                    <a:lstStyle/>
                    <a:p>
                      <a:pPr algn="ctr" fontAlgn="b"/>
                      <a:r>
                        <a:rPr lang="en-US" sz="800" u="none" strike="noStrike" dirty="0"/>
                        <a:t>4</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Dark Horses</a:t>
                      </a:r>
                      <a:endParaRPr lang="en-US" sz="800" dirty="0"/>
                    </a:p>
                  </a:txBody>
                  <a:tcPr marL="68581" marR="68581" marT="34284" marB="34284" anchor="ctr"/>
                </a:tc>
                <a:tc>
                  <a:txBody>
                    <a:bodyPr/>
                    <a:lstStyle/>
                    <a:p>
                      <a:pPr algn="ctr" fontAlgn="b"/>
                      <a:r>
                        <a:rPr lang="en-US" sz="800" u="none" strike="noStrike" dirty="0" smtClean="0"/>
                        <a:t>22,160</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10%</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27%</a:t>
                      </a:r>
                    </a:p>
                  </a:txBody>
                  <a:tcPr marL="7144" marR="7144" marT="7142" marB="0" anchor="ctr"/>
                </a:tc>
                <a:tc>
                  <a:txBody>
                    <a:bodyPr/>
                    <a:lstStyle/>
                    <a:p>
                      <a:pPr marL="0" algn="ctr" defTabSz="914400" rtl="0" eaLnBrk="1" fontAlgn="ctr" latinLnBrk="0" hangingPunct="1"/>
                      <a:r>
                        <a:rPr lang="en-US" sz="800" u="none" strike="noStrike" kern="1200" dirty="0"/>
                        <a:t>25%</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2.5 </a:t>
                      </a:r>
                      <a:endParaRPr lang="en-US" sz="800" b="0" i="0" u="none" strike="noStrike" dirty="0">
                        <a:solidFill>
                          <a:srgbClr val="000000"/>
                        </a:solidFill>
                        <a:latin typeface="Arial"/>
                      </a:endParaRPr>
                    </a:p>
                  </a:txBody>
                  <a:tcPr marL="7144" marR="7144" marT="7142" marB="0" anchor="ctr">
                    <a:solidFill>
                      <a:srgbClr val="92D050"/>
                    </a:solidFill>
                  </a:tcPr>
                </a:tc>
                <a:extLst>
                  <a:ext uri="{0D108BD9-81ED-4DB2-BD59-A6C34878D82A}">
                    <a16:rowId xmlns:a16="http://schemas.microsoft.com/office/drawing/2014/main" val="10004"/>
                  </a:ext>
                </a:extLst>
              </a:tr>
              <a:tr h="182868">
                <a:tc>
                  <a:txBody>
                    <a:bodyPr/>
                    <a:lstStyle/>
                    <a:p>
                      <a:pPr algn="ctr" fontAlgn="b"/>
                      <a:r>
                        <a:rPr lang="en-US" sz="800" u="none" strike="noStrike" dirty="0"/>
                        <a:t>5</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Sulking Mediocres</a:t>
                      </a:r>
                      <a:endParaRPr lang="en-US" sz="800" dirty="0"/>
                    </a:p>
                  </a:txBody>
                  <a:tcPr marL="68581" marR="68581" marT="34284" marB="34284" anchor="ctr"/>
                </a:tc>
                <a:tc>
                  <a:txBody>
                    <a:bodyPr/>
                    <a:lstStyle/>
                    <a:p>
                      <a:pPr algn="ctr" fontAlgn="b"/>
                      <a:r>
                        <a:rPr lang="en-US" sz="800" u="none" strike="noStrike" dirty="0" smtClean="0"/>
                        <a:t>19,549</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9%</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9%</a:t>
                      </a:r>
                    </a:p>
                  </a:txBody>
                  <a:tcPr marL="7144" marR="7144" marT="7142" marB="0" anchor="ctr"/>
                </a:tc>
                <a:tc>
                  <a:txBody>
                    <a:bodyPr/>
                    <a:lstStyle/>
                    <a:p>
                      <a:pPr marL="0" algn="ctr" defTabSz="914400" rtl="0" eaLnBrk="1" fontAlgn="ctr" latinLnBrk="0" hangingPunct="1"/>
                      <a:r>
                        <a:rPr lang="en-US" sz="800" u="none" strike="noStrike" kern="1200" dirty="0"/>
                        <a:t>7%</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0.8 </a:t>
                      </a:r>
                      <a:endParaRPr lang="en-US" sz="800" b="0" i="0" u="none" strike="noStrike" dirty="0">
                        <a:solidFill>
                          <a:srgbClr val="000000"/>
                        </a:solidFill>
                        <a:latin typeface="Arial"/>
                      </a:endParaRPr>
                    </a:p>
                  </a:txBody>
                  <a:tcPr marL="7144" marR="7144" marT="7142" marB="0" anchor="ctr">
                    <a:solidFill>
                      <a:schemeClr val="bg2"/>
                    </a:solidFill>
                  </a:tcPr>
                </a:tc>
                <a:extLst>
                  <a:ext uri="{0D108BD9-81ED-4DB2-BD59-A6C34878D82A}">
                    <a16:rowId xmlns:a16="http://schemas.microsoft.com/office/drawing/2014/main" val="10005"/>
                  </a:ext>
                </a:extLst>
              </a:tr>
              <a:tr h="182868">
                <a:tc>
                  <a:txBody>
                    <a:bodyPr/>
                    <a:lstStyle/>
                    <a:p>
                      <a:pPr algn="ctr" fontAlgn="b"/>
                      <a:r>
                        <a:rPr lang="en-US" sz="800" u="none" strike="noStrike" dirty="0"/>
                        <a:t>6</a:t>
                      </a:r>
                      <a:endParaRPr lang="en-US" sz="800" b="1" i="0" u="none" strike="noStrike" dirty="0">
                        <a:solidFill>
                          <a:schemeClr val="bg1"/>
                        </a:solidFill>
                        <a:latin typeface="Calibri"/>
                      </a:endParaRPr>
                    </a:p>
                  </a:txBody>
                  <a:tcPr marL="7144" marR="7144" marT="7142" marB="0" anchor="ctr"/>
                </a:tc>
                <a:tc>
                  <a:txBody>
                    <a:bodyPr/>
                    <a:lstStyle/>
                    <a:p>
                      <a:pPr algn="ctr"/>
                      <a:r>
                        <a:rPr lang="en-US" sz="800" dirty="0" smtClean="0"/>
                        <a:t>Front-runners</a:t>
                      </a:r>
                      <a:endParaRPr lang="en-US" sz="800" dirty="0"/>
                    </a:p>
                  </a:txBody>
                  <a:tcPr marL="68581" marR="68581" marT="34284" marB="34284" anchor="ctr"/>
                </a:tc>
                <a:tc>
                  <a:txBody>
                    <a:bodyPr/>
                    <a:lstStyle/>
                    <a:p>
                      <a:pPr algn="ctr" fontAlgn="b"/>
                      <a:r>
                        <a:rPr lang="en-US" sz="800" u="none" strike="noStrike" dirty="0" smtClean="0"/>
                        <a:t>25,527</a:t>
                      </a:r>
                      <a:endParaRPr lang="en-US" sz="800" b="0" i="0" u="none" strike="noStrike" dirty="0">
                        <a:solidFill>
                          <a:srgbClr val="000000"/>
                        </a:solidFill>
                        <a:latin typeface="Calibri"/>
                      </a:endParaRPr>
                    </a:p>
                  </a:txBody>
                  <a:tcPr marL="7144" marR="7144" marT="7142" marB="0" anchor="ctr"/>
                </a:tc>
                <a:tc>
                  <a:txBody>
                    <a:bodyPr/>
                    <a:lstStyle/>
                    <a:p>
                      <a:pPr algn="ctr" fontAlgn="ctr"/>
                      <a:r>
                        <a:rPr lang="en-US" sz="800" u="none" strike="noStrike" dirty="0"/>
                        <a:t>11%</a:t>
                      </a:r>
                      <a:endParaRPr lang="en-US" sz="800" b="0" i="0" u="none" strike="noStrike" dirty="0">
                        <a:solidFill>
                          <a:srgbClr val="000000"/>
                        </a:solidFill>
                        <a:latin typeface="Calibri"/>
                      </a:endParaRPr>
                    </a:p>
                  </a:txBody>
                  <a:tcPr marL="7144" marR="7144" marT="7142" marB="0" anchor="ctr"/>
                </a:tc>
                <a:tc>
                  <a:txBody>
                    <a:bodyPr/>
                    <a:lstStyle/>
                    <a:p>
                      <a:pPr marL="0" algn="ctr" defTabSz="914400" rtl="0" eaLnBrk="1" fontAlgn="ctr" latinLnBrk="0" hangingPunct="1"/>
                      <a:r>
                        <a:rPr lang="en-US" sz="800" u="none" strike="noStrike" kern="1200" dirty="0">
                          <a:solidFill>
                            <a:schemeClr val="dk1"/>
                          </a:solidFill>
                          <a:latin typeface="+mn-lt"/>
                          <a:ea typeface="+mn-ea"/>
                          <a:cs typeface="+mn-cs"/>
                        </a:rPr>
                        <a:t>9%</a:t>
                      </a:r>
                    </a:p>
                  </a:txBody>
                  <a:tcPr marL="7144" marR="7144" marT="7142" marB="0" anchor="ctr"/>
                </a:tc>
                <a:tc>
                  <a:txBody>
                    <a:bodyPr/>
                    <a:lstStyle/>
                    <a:p>
                      <a:pPr marL="0" algn="ctr" defTabSz="914400" rtl="0" eaLnBrk="1" fontAlgn="ctr" latinLnBrk="0" hangingPunct="1"/>
                      <a:r>
                        <a:rPr lang="en-US" sz="800" u="none" strike="noStrike" kern="1200" dirty="0"/>
                        <a:t>24%</a:t>
                      </a:r>
                      <a:endParaRPr lang="en-US" sz="800" u="none" strike="noStrike" kern="1200" dirty="0">
                        <a:solidFill>
                          <a:schemeClr val="dk1"/>
                        </a:solidFill>
                        <a:latin typeface="+mn-lt"/>
                        <a:ea typeface="+mn-ea"/>
                        <a:cs typeface="+mn-cs"/>
                      </a:endParaRPr>
                    </a:p>
                  </a:txBody>
                  <a:tcPr marL="7144" marR="7144" marT="7142" marB="0" anchor="ctr"/>
                </a:tc>
                <a:tc>
                  <a:txBody>
                    <a:bodyPr/>
                    <a:lstStyle/>
                    <a:p>
                      <a:pPr algn="ctr" fontAlgn="ctr"/>
                      <a:r>
                        <a:rPr lang="en-US" sz="800" u="none" strike="noStrike" dirty="0" smtClean="0"/>
                        <a:t>2.1 </a:t>
                      </a:r>
                      <a:endParaRPr lang="en-US" sz="800" b="0" i="0" u="none" strike="noStrike" dirty="0">
                        <a:solidFill>
                          <a:srgbClr val="000000"/>
                        </a:solidFill>
                        <a:latin typeface="Arial"/>
                      </a:endParaRPr>
                    </a:p>
                  </a:txBody>
                  <a:tcPr marL="7144" marR="7144" marT="7142" marB="0" anchor="ctr">
                    <a:solidFill>
                      <a:srgbClr val="92D050"/>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64058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normAutofit/>
          </a:bodyPr>
          <a:lstStyle/>
          <a:p>
            <a:r>
              <a:rPr lang="en-US" altLang="en-US" smtClean="0"/>
              <a:t>Segment Portrayal and Treatment Strategy</a:t>
            </a:r>
          </a:p>
        </p:txBody>
      </p:sp>
      <p:sp>
        <p:nvSpPr>
          <p:cNvPr id="38" name="Rectangle 37"/>
          <p:cNvSpPr/>
          <p:nvPr/>
        </p:nvSpPr>
        <p:spPr>
          <a:xfrm>
            <a:off x="3486150" y="1828800"/>
            <a:ext cx="3657600" cy="514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Cluster Discrimination</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Cluster Description</a:t>
            </a:r>
          </a:p>
        </p:txBody>
      </p:sp>
      <p:sp>
        <p:nvSpPr>
          <p:cNvPr id="47" name="Rectangle 46"/>
          <p:cNvSpPr/>
          <p:nvPr/>
        </p:nvSpPr>
        <p:spPr>
          <a:xfrm>
            <a:off x="2228850" y="4800600"/>
            <a:ext cx="4514850" cy="5715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b="1" u="sng" dirty="0"/>
              <a:t>Segmentation Best Practices</a:t>
            </a:r>
            <a:endParaRPr lang="en-US" sz="1050" u="sng" dirty="0"/>
          </a:p>
          <a:p>
            <a:pPr>
              <a:defRPr/>
            </a:pPr>
            <a:r>
              <a:rPr lang="en-US" sz="1050" dirty="0"/>
              <a:t>Important observations must be highlighted on each slide </a:t>
            </a:r>
          </a:p>
          <a:p>
            <a:pPr>
              <a:defRPr/>
            </a:pPr>
            <a:r>
              <a:rPr lang="en-US" sz="1050" dirty="0"/>
              <a:t>The cluster names must not exceed 2 to 3 words</a:t>
            </a:r>
          </a:p>
        </p:txBody>
      </p:sp>
      <p:cxnSp>
        <p:nvCxnSpPr>
          <p:cNvPr id="49" name="Straight Arrow Connector 48"/>
          <p:cNvCxnSpPr>
            <a:endCxn id="38" idx="1"/>
          </p:cNvCxnSpPr>
          <p:nvPr/>
        </p:nvCxnSpPr>
        <p:spPr>
          <a:xfrm flipV="1">
            <a:off x="2314575" y="2085975"/>
            <a:ext cx="1171575" cy="7572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50" idx="1"/>
          </p:cNvCxnSpPr>
          <p:nvPr/>
        </p:nvCxnSpPr>
        <p:spPr>
          <a:xfrm flipV="1">
            <a:off x="2314575" y="3086101"/>
            <a:ext cx="1171575" cy="1643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1"/>
          </p:cNvCxnSpPr>
          <p:nvPr/>
        </p:nvCxnSpPr>
        <p:spPr>
          <a:xfrm>
            <a:off x="2286000" y="3657600"/>
            <a:ext cx="1200150" cy="3714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3486150" y="2743200"/>
            <a:ext cx="36576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Name</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One liner</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Color</a:t>
            </a:r>
          </a:p>
          <a:p>
            <a:pPr marL="171450" indent="-171450" eaLnBrk="0" hangingPunct="0">
              <a:spcBef>
                <a:spcPct val="40000"/>
              </a:spcBef>
              <a:buClr>
                <a:srgbClr val="C61217"/>
              </a:buClr>
              <a:buSzPct val="110000"/>
              <a:buFont typeface="Wingdings" pitchFamily="2" charset="2"/>
              <a:buChar char="l"/>
              <a:defRPr/>
            </a:pPr>
            <a:r>
              <a:rPr lang="en-US" sz="825" dirty="0">
                <a:solidFill>
                  <a:srgbClr val="231F20"/>
                </a:solidFill>
              </a:rPr>
              <a:t>Picture/Face</a:t>
            </a:r>
          </a:p>
        </p:txBody>
      </p:sp>
      <p:graphicFrame>
        <p:nvGraphicFramePr>
          <p:cNvPr id="21" name="Diagram 20"/>
          <p:cNvGraphicFramePr/>
          <p:nvPr/>
        </p:nvGraphicFramePr>
        <p:xfrm>
          <a:off x="1257300" y="2057400"/>
          <a:ext cx="1085850"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Rectangle 43"/>
          <p:cNvSpPr/>
          <p:nvPr/>
        </p:nvSpPr>
        <p:spPr>
          <a:xfrm>
            <a:off x="3486150" y="3714750"/>
            <a:ext cx="3657600" cy="628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Identify decision Levers</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Apply to segments</a:t>
            </a:r>
          </a:p>
          <a:p>
            <a:pPr marL="171450" indent="-171450" eaLnBrk="0" hangingPunct="0">
              <a:lnSpc>
                <a:spcPct val="120000"/>
              </a:lnSpc>
              <a:spcBef>
                <a:spcPct val="40000"/>
              </a:spcBef>
              <a:buClr>
                <a:srgbClr val="C61217"/>
              </a:buClr>
              <a:buSzPct val="110000"/>
              <a:buFont typeface="Wingdings" pitchFamily="2" charset="2"/>
              <a:buChar char="l"/>
              <a:defRPr/>
            </a:pPr>
            <a:r>
              <a:rPr lang="en-US" sz="825" dirty="0">
                <a:solidFill>
                  <a:srgbClr val="231F20"/>
                </a:solidFill>
              </a:rPr>
              <a:t>Candidates for test run</a:t>
            </a:r>
          </a:p>
        </p:txBody>
      </p:sp>
      <p:sp>
        <p:nvSpPr>
          <p:cNvPr id="16" name="Rectangle 15"/>
          <p:cNvSpPr/>
          <p:nvPr/>
        </p:nvSpPr>
        <p:spPr>
          <a:xfrm>
            <a:off x="1257300" y="2614612"/>
            <a:ext cx="1057275" cy="1671638"/>
          </a:xfrm>
          <a:prstGeom prst="rect">
            <a:avLst/>
          </a:prstGeom>
          <a:solidFill>
            <a:schemeClr val="tx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2" name="Rectangle 21"/>
          <p:cNvSpPr/>
          <p:nvPr/>
        </p:nvSpPr>
        <p:spPr>
          <a:xfrm>
            <a:off x="1257300" y="2671763"/>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Portray The Results</a:t>
            </a:r>
          </a:p>
        </p:txBody>
      </p:sp>
      <p:sp>
        <p:nvSpPr>
          <p:cNvPr id="23" name="Rectangle 22"/>
          <p:cNvSpPr/>
          <p:nvPr/>
        </p:nvSpPr>
        <p:spPr>
          <a:xfrm>
            <a:off x="1257300" y="3078956"/>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Develop Segment Persona</a:t>
            </a:r>
          </a:p>
        </p:txBody>
      </p:sp>
      <p:sp>
        <p:nvSpPr>
          <p:cNvPr id="24" name="Rectangle 23"/>
          <p:cNvSpPr/>
          <p:nvPr/>
        </p:nvSpPr>
        <p:spPr>
          <a:xfrm>
            <a:off x="1257300" y="3486150"/>
            <a:ext cx="1057275" cy="342900"/>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88" dirty="0">
                <a:solidFill>
                  <a:schemeClr val="tx1"/>
                </a:solidFill>
              </a:rPr>
              <a:t>Develop Treatment Strategy</a:t>
            </a:r>
          </a:p>
        </p:txBody>
      </p:sp>
    </p:spTree>
    <p:extLst>
      <p:ext uri="{BB962C8B-B14F-4D97-AF65-F5344CB8AC3E}">
        <p14:creationId xmlns:p14="http://schemas.microsoft.com/office/powerpoint/2010/main" val="37581817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Agenda</a:t>
            </a:r>
          </a:p>
        </p:txBody>
      </p:sp>
      <p:sp>
        <p:nvSpPr>
          <p:cNvPr id="40963" name="Content Placeholder 2"/>
          <p:cNvSpPr>
            <a:spLocks noGrp="1"/>
          </p:cNvSpPr>
          <p:nvPr>
            <p:ph idx="1"/>
          </p:nvPr>
        </p:nvSpPr>
        <p:spPr>
          <a:xfrm>
            <a:off x="1485900" y="1600200"/>
            <a:ext cx="6172200" cy="3771900"/>
          </a:xfrm>
        </p:spPr>
        <p:txBody>
          <a:bodyPr>
            <a:normAutofit fontScale="92500" lnSpcReduction="20000"/>
          </a:bodyPr>
          <a:lstStyle/>
          <a:p>
            <a:pPr>
              <a:lnSpc>
                <a:spcPct val="150000"/>
              </a:lnSpc>
            </a:pPr>
            <a:r>
              <a:rPr lang="en-US" altLang="en-US" dirty="0" smtClean="0"/>
              <a:t>Segmentation Concept</a:t>
            </a:r>
          </a:p>
          <a:p>
            <a:pPr>
              <a:lnSpc>
                <a:spcPct val="150000"/>
              </a:lnSpc>
            </a:pPr>
            <a:r>
              <a:rPr lang="en-US" altLang="en-US" dirty="0" smtClean="0"/>
              <a:t>Types of Segmentation</a:t>
            </a:r>
          </a:p>
          <a:p>
            <a:pPr>
              <a:lnSpc>
                <a:spcPct val="150000"/>
              </a:lnSpc>
            </a:pPr>
            <a:r>
              <a:rPr lang="en-US" altLang="en-US" dirty="0" smtClean="0"/>
              <a:t>Clustering Techniques</a:t>
            </a:r>
          </a:p>
          <a:p>
            <a:pPr>
              <a:lnSpc>
                <a:spcPct val="150000"/>
              </a:lnSpc>
            </a:pPr>
            <a:r>
              <a:rPr lang="en-US" altLang="en-US" dirty="0" smtClean="0"/>
              <a:t>Segmentation Methodology</a:t>
            </a:r>
          </a:p>
          <a:p>
            <a:pPr>
              <a:lnSpc>
                <a:spcPct val="150000"/>
              </a:lnSpc>
            </a:pPr>
            <a:r>
              <a:rPr lang="en-US" altLang="en-US" dirty="0" smtClean="0"/>
              <a:t>Segmentation Best Practices</a:t>
            </a:r>
          </a:p>
          <a:p>
            <a:pPr>
              <a:lnSpc>
                <a:spcPct val="150000"/>
              </a:lnSpc>
            </a:pPr>
            <a:r>
              <a:rPr lang="en-US" altLang="en-US" dirty="0" smtClean="0"/>
              <a:t>Segmentation Application </a:t>
            </a:r>
          </a:p>
          <a:p>
            <a:pPr lvl="1">
              <a:lnSpc>
                <a:spcPct val="150000"/>
              </a:lnSpc>
            </a:pPr>
            <a:r>
              <a:rPr lang="en-US" altLang="en-US" sz="1200" dirty="0"/>
              <a:t>CPG/Retail Industry</a:t>
            </a:r>
          </a:p>
          <a:p>
            <a:pPr lvl="1">
              <a:lnSpc>
                <a:spcPct val="150000"/>
              </a:lnSpc>
            </a:pPr>
            <a:r>
              <a:rPr lang="en-US" altLang="en-US" sz="1200" dirty="0"/>
              <a:t>Travel  Industry</a:t>
            </a:r>
          </a:p>
          <a:p>
            <a:pPr lvl="1">
              <a:lnSpc>
                <a:spcPct val="150000"/>
              </a:lnSpc>
            </a:pPr>
            <a:r>
              <a:rPr lang="en-US" altLang="en-US" sz="1200" dirty="0"/>
              <a:t>Insurance</a:t>
            </a:r>
          </a:p>
          <a:p>
            <a:endParaRPr lang="en-US" altLang="en-US" dirty="0" smtClean="0"/>
          </a:p>
          <a:p>
            <a:endParaRPr lang="en-US" altLang="en-US" dirty="0" smtClean="0"/>
          </a:p>
        </p:txBody>
      </p:sp>
      <p:sp>
        <p:nvSpPr>
          <p:cNvPr id="4" name="Rectangle 3"/>
          <p:cNvSpPr/>
          <p:nvPr/>
        </p:nvSpPr>
        <p:spPr>
          <a:xfrm>
            <a:off x="1485900" y="3548658"/>
            <a:ext cx="6172200" cy="400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14560745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28650" y="1131094"/>
            <a:ext cx="7886700" cy="353174"/>
          </a:xfrm>
        </p:spPr>
        <p:txBody>
          <a:bodyPr>
            <a:normAutofit fontScale="90000"/>
          </a:bodyPr>
          <a:lstStyle/>
          <a:p>
            <a:r>
              <a:rPr lang="en-US" altLang="en-US" dirty="0" smtClean="0"/>
              <a:t>Segmentation Best Practices</a:t>
            </a:r>
          </a:p>
        </p:txBody>
      </p:sp>
      <p:graphicFrame>
        <p:nvGraphicFramePr>
          <p:cNvPr id="4" name="Table 3"/>
          <p:cNvGraphicFramePr>
            <a:graphicFrameLocks noGrp="1"/>
          </p:cNvGraphicFramePr>
          <p:nvPr/>
        </p:nvGraphicFramePr>
        <p:xfrm>
          <a:off x="1314451" y="1600200"/>
          <a:ext cx="6515101" cy="4114687"/>
        </p:xfrm>
        <a:graphic>
          <a:graphicData uri="http://schemas.openxmlformats.org/drawingml/2006/table">
            <a:tbl>
              <a:tblPr firstRow="1" bandRow="1">
                <a:tableStyleId>{5C22544A-7EE6-4342-B048-85BDC9FD1C3A}</a:tableStyleId>
              </a:tblPr>
              <a:tblGrid>
                <a:gridCol w="51435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gridCol w="2914651">
                  <a:extLst>
                    <a:ext uri="{9D8B030D-6E8A-4147-A177-3AD203B41FA5}">
                      <a16:colId xmlns:a16="http://schemas.microsoft.com/office/drawing/2014/main" val="20002"/>
                    </a:ext>
                  </a:extLst>
                </a:gridCol>
              </a:tblGrid>
              <a:tr h="251456">
                <a:tc>
                  <a:txBody>
                    <a:bodyPr/>
                    <a:lstStyle/>
                    <a:p>
                      <a:pPr algn="ctr"/>
                      <a:r>
                        <a:rPr lang="en-US" sz="1200" dirty="0" smtClean="0"/>
                        <a:t>S.No.</a:t>
                      </a:r>
                      <a:endParaRPr lang="en-US" sz="1200" dirty="0"/>
                    </a:p>
                  </a:txBody>
                  <a:tcPr marL="68580" marR="68580" marT="34288" marB="34288"/>
                </a:tc>
                <a:tc>
                  <a:txBody>
                    <a:bodyPr/>
                    <a:lstStyle/>
                    <a:p>
                      <a:pPr algn="ctr"/>
                      <a:r>
                        <a:rPr lang="en-US" sz="1200" dirty="0" smtClean="0"/>
                        <a:t>Best</a:t>
                      </a:r>
                      <a:r>
                        <a:rPr lang="en-US" sz="1200" baseline="0" dirty="0" smtClean="0"/>
                        <a:t> Practice</a:t>
                      </a:r>
                      <a:endParaRPr lang="en-US" sz="1200" dirty="0"/>
                    </a:p>
                  </a:txBody>
                  <a:tcPr marL="68580" marR="68580" marT="34288" marB="34288"/>
                </a:tc>
                <a:tc>
                  <a:txBody>
                    <a:bodyPr/>
                    <a:lstStyle/>
                    <a:p>
                      <a:pPr algn="ctr"/>
                      <a:r>
                        <a:rPr lang="en-US" sz="1200" dirty="0" smtClean="0"/>
                        <a:t>Rationale</a:t>
                      </a:r>
                      <a:endParaRPr lang="en-US" sz="1200" dirty="0"/>
                    </a:p>
                  </a:txBody>
                  <a:tcPr marL="68580" marR="68580" marT="34288" marB="34288"/>
                </a:tc>
                <a:extLst>
                  <a:ext uri="{0D108BD9-81ED-4DB2-BD59-A6C34878D82A}">
                    <a16:rowId xmlns:a16="http://schemas.microsoft.com/office/drawing/2014/main" val="10000"/>
                  </a:ext>
                </a:extLst>
              </a:tr>
              <a:tr h="1028639">
                <a:tc>
                  <a:txBody>
                    <a:bodyPr/>
                    <a:lstStyle/>
                    <a:p>
                      <a:pPr marL="0" algn="ctr" defTabSz="914400" rtl="0" eaLnBrk="1" latinLnBrk="0" hangingPunct="1"/>
                      <a:r>
                        <a:rPr lang="en-US" sz="1100" b="1" kern="1200" dirty="0" smtClean="0">
                          <a:solidFill>
                            <a:schemeClr val="dk1"/>
                          </a:solidFill>
                          <a:latin typeface="+mn-lt"/>
                          <a:ea typeface="+mn-ea"/>
                          <a:cs typeface="+mn-cs"/>
                        </a:rPr>
                        <a:t>1</a:t>
                      </a:r>
                      <a:endParaRPr lang="en-US" sz="1100" b="1" kern="1200" dirty="0">
                        <a:solidFill>
                          <a:schemeClr val="dk1"/>
                        </a:solidFill>
                        <a:latin typeface="+mn-lt"/>
                        <a:ea typeface="+mn-ea"/>
                        <a:cs typeface="+mn-cs"/>
                      </a:endParaRPr>
                    </a:p>
                  </a:txBody>
                  <a:tcPr marL="68580" marR="68580" marT="34288" marB="34288"/>
                </a:tc>
                <a:tc>
                  <a:txBody>
                    <a:bodyPr/>
                    <a:lstStyle/>
                    <a:p>
                      <a:pPr marL="0" lvl="0" algn="l" defTabSz="914400" rtl="0" eaLnBrk="1" latinLnBrk="0" hangingPunct="1"/>
                      <a:r>
                        <a:rPr lang="en-US" sz="1100" b="1" kern="1200" dirty="0" smtClean="0">
                          <a:solidFill>
                            <a:schemeClr val="dk1"/>
                          </a:solidFill>
                          <a:latin typeface="+mn-lt"/>
                          <a:ea typeface="+mn-ea"/>
                          <a:cs typeface="+mn-cs"/>
                        </a:rPr>
                        <a:t>Segments must be based on a combination of below dimensions:</a:t>
                      </a:r>
                    </a:p>
                    <a:p>
                      <a:pPr marL="0" lvl="0" algn="l" defTabSz="914400" rtl="0" eaLnBrk="1" latinLnBrk="0" hangingPunct="1"/>
                      <a:r>
                        <a:rPr lang="en-US" sz="900" b="1" kern="1200" dirty="0" smtClean="0">
                          <a:solidFill>
                            <a:schemeClr val="dk1"/>
                          </a:solidFill>
                          <a:latin typeface="+mn-lt"/>
                          <a:ea typeface="+mn-ea"/>
                          <a:cs typeface="+mn-cs"/>
                        </a:rPr>
                        <a:t>Customer Profile</a:t>
                      </a:r>
                      <a:r>
                        <a:rPr lang="en-US" sz="1200" b="1" kern="1200" dirty="0" smtClean="0">
                          <a:solidFill>
                            <a:schemeClr val="dk1"/>
                          </a:solidFill>
                          <a:latin typeface="+mn-lt"/>
                          <a:ea typeface="+mn-ea"/>
                          <a:cs typeface="+mn-cs"/>
                        </a:rPr>
                        <a:t> </a:t>
                      </a:r>
                      <a:r>
                        <a:rPr lang="en-US" sz="600" b="1" kern="1200" dirty="0" smtClean="0">
                          <a:solidFill>
                            <a:schemeClr val="dk1"/>
                          </a:solidFill>
                          <a:latin typeface="+mn-lt"/>
                          <a:ea typeface="+mn-ea"/>
                          <a:cs typeface="+mn-cs"/>
                        </a:rPr>
                        <a:t>(demographic, risk, attrition, customer category)</a:t>
                      </a:r>
                    </a:p>
                    <a:p>
                      <a:pPr lvl="0"/>
                      <a:r>
                        <a:rPr lang="en-US" sz="900" b="1" kern="1200" dirty="0" smtClean="0">
                          <a:solidFill>
                            <a:schemeClr val="dk1"/>
                          </a:solidFill>
                          <a:latin typeface="+mn-lt"/>
                          <a:ea typeface="+mn-ea"/>
                          <a:cs typeface="+mn-cs"/>
                        </a:rPr>
                        <a:t>Behavioral information </a:t>
                      </a:r>
                      <a:r>
                        <a:rPr lang="en-US" sz="600" b="1" kern="1200" dirty="0" smtClean="0">
                          <a:solidFill>
                            <a:schemeClr val="dk1"/>
                          </a:solidFill>
                          <a:latin typeface="+mn-lt"/>
                          <a:ea typeface="+mn-ea"/>
                          <a:cs typeface="+mn-cs"/>
                        </a:rPr>
                        <a:t>(touch-point, payment, response)</a:t>
                      </a:r>
                    </a:p>
                    <a:p>
                      <a:pPr lvl="0"/>
                      <a:r>
                        <a:rPr lang="en-US" sz="900" b="1" kern="1200" dirty="0" smtClean="0">
                          <a:solidFill>
                            <a:schemeClr val="dk1"/>
                          </a:solidFill>
                          <a:latin typeface="+mn-lt"/>
                          <a:ea typeface="+mn-ea"/>
                          <a:cs typeface="+mn-cs"/>
                        </a:rPr>
                        <a:t>Purchase history </a:t>
                      </a:r>
                      <a:r>
                        <a:rPr lang="en-US" sz="600" b="1" kern="1200" dirty="0" smtClean="0">
                          <a:solidFill>
                            <a:schemeClr val="dk1"/>
                          </a:solidFill>
                          <a:latin typeface="+mn-lt"/>
                          <a:ea typeface="+mn-ea"/>
                          <a:cs typeface="+mn-cs"/>
                        </a:rPr>
                        <a:t>(purchase size, frequency, renewals, cross-sell/up-sell)</a:t>
                      </a:r>
                      <a:endParaRPr lang="en-US" sz="700" b="1" kern="1200" dirty="0" smtClean="0">
                        <a:solidFill>
                          <a:schemeClr val="dk1"/>
                        </a:solidFill>
                        <a:latin typeface="+mn-lt"/>
                        <a:ea typeface="+mn-ea"/>
                        <a:cs typeface="+mn-cs"/>
                      </a:endParaRPr>
                    </a:p>
                    <a:p>
                      <a:pPr lvl="0"/>
                      <a:r>
                        <a:rPr lang="en-US" sz="900" b="1" kern="1200" dirty="0" smtClean="0">
                          <a:solidFill>
                            <a:schemeClr val="dk1"/>
                          </a:solidFill>
                          <a:latin typeface="+mn-lt"/>
                          <a:ea typeface="+mn-ea"/>
                          <a:cs typeface="+mn-cs"/>
                        </a:rPr>
                        <a:t>Miscellaneous </a:t>
                      </a:r>
                      <a:r>
                        <a:rPr lang="en-US" sz="600" b="1" kern="1200" dirty="0" smtClean="0">
                          <a:solidFill>
                            <a:schemeClr val="dk1"/>
                          </a:solidFill>
                          <a:latin typeface="+mn-lt"/>
                          <a:ea typeface="+mn-ea"/>
                          <a:cs typeface="+mn-cs"/>
                        </a:rPr>
                        <a:t>(feedback, costs)</a:t>
                      </a:r>
                      <a:endParaRPr lang="en-US" sz="600" b="1" kern="1200" dirty="0">
                        <a:solidFill>
                          <a:schemeClr val="dk1"/>
                        </a:solidFill>
                        <a:latin typeface="+mn-lt"/>
                        <a:ea typeface="+mn-ea"/>
                        <a:cs typeface="+mn-cs"/>
                      </a:endParaRPr>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enhance actionability by bringing out customer discrimination based on</a:t>
                      </a:r>
                      <a:r>
                        <a:rPr lang="en-US" sz="1100" b="1" kern="1200" baseline="0" dirty="0" smtClean="0">
                          <a:solidFill>
                            <a:schemeClr val="dk1"/>
                          </a:solidFill>
                          <a:latin typeface="+mn-lt"/>
                          <a:ea typeface="+mn-ea"/>
                          <a:cs typeface="+mn-cs"/>
                        </a:rPr>
                        <a:t> </a:t>
                      </a:r>
                      <a:r>
                        <a:rPr lang="en-US" sz="1100" b="1" kern="1200" dirty="0" smtClean="0">
                          <a:solidFill>
                            <a:schemeClr val="dk1"/>
                          </a:solidFill>
                          <a:latin typeface="+mn-lt"/>
                          <a:ea typeface="+mn-ea"/>
                          <a:cs typeface="+mn-cs"/>
                        </a:rPr>
                        <a:t>multiple</a:t>
                      </a:r>
                      <a:r>
                        <a:rPr lang="en-US" sz="1100" b="1" kern="1200" baseline="0" dirty="0" smtClean="0">
                          <a:solidFill>
                            <a:schemeClr val="dk1"/>
                          </a:solidFill>
                          <a:latin typeface="+mn-lt"/>
                          <a:ea typeface="+mn-ea"/>
                          <a:cs typeface="+mn-cs"/>
                        </a:rPr>
                        <a:t> </a:t>
                      </a:r>
                      <a:r>
                        <a:rPr lang="en-US" sz="1100" b="1" kern="1200" dirty="0" smtClean="0">
                          <a:solidFill>
                            <a:schemeClr val="dk1"/>
                          </a:solidFill>
                          <a:latin typeface="+mn-lt"/>
                          <a:ea typeface="+mn-ea"/>
                          <a:cs typeface="+mn-cs"/>
                        </a:rPr>
                        <a:t>dimensions</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provide a holistic view of the customers</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100" b="1" kern="1200" dirty="0" smtClean="0">
                        <a:solidFill>
                          <a:schemeClr val="dk1"/>
                        </a:solidFill>
                        <a:latin typeface="+mn-lt"/>
                        <a:ea typeface="+mn-ea"/>
                        <a:cs typeface="+mn-cs"/>
                      </a:endParaRPr>
                    </a:p>
                  </a:txBody>
                  <a:tcPr marL="68580" marR="68580" marT="34288" marB="34288"/>
                </a:tc>
                <a:extLst>
                  <a:ext uri="{0D108BD9-81ED-4DB2-BD59-A6C34878D82A}">
                    <a16:rowId xmlns:a16="http://schemas.microsoft.com/office/drawing/2014/main" val="10001"/>
                  </a:ext>
                </a:extLst>
              </a:tr>
              <a:tr h="548636">
                <a:tc>
                  <a:txBody>
                    <a:bodyPr/>
                    <a:lstStyle/>
                    <a:p>
                      <a:pPr marL="0" algn="ctr" defTabSz="914400" rtl="0" eaLnBrk="1" latinLnBrk="0" hangingPunct="1"/>
                      <a:r>
                        <a:rPr lang="en-US" sz="1100" b="1" kern="1200" dirty="0" smtClean="0">
                          <a:solidFill>
                            <a:schemeClr val="dk1"/>
                          </a:solidFill>
                          <a:latin typeface="+mn-lt"/>
                          <a:ea typeface="+mn-ea"/>
                          <a:cs typeface="+mn-cs"/>
                        </a:rPr>
                        <a:t>2</a:t>
                      </a:r>
                      <a:endParaRPr lang="en-US" sz="1100" b="1" kern="1200" dirty="0">
                        <a:solidFill>
                          <a:schemeClr val="dk1"/>
                        </a:solidFill>
                        <a:latin typeface="+mn-lt"/>
                        <a:ea typeface="+mn-ea"/>
                        <a:cs typeface="+mn-cs"/>
                      </a:endParaRPr>
                    </a:p>
                  </a:txBody>
                  <a:tcPr marL="68580" marR="68580" marT="34288" marB="34288"/>
                </a:tc>
                <a:tc>
                  <a:txBody>
                    <a:bodyPr/>
                    <a:lstStyle/>
                    <a:p>
                      <a:pPr algn="l"/>
                      <a:r>
                        <a:rPr lang="en-US" sz="1100" b="1" kern="1200" dirty="0" smtClean="0">
                          <a:solidFill>
                            <a:schemeClr val="dk1"/>
                          </a:solidFill>
                          <a:latin typeface="+mn-lt"/>
                          <a:ea typeface="+mn-ea"/>
                          <a:cs typeface="+mn-cs"/>
                        </a:rPr>
                        <a:t>The end goal of enhancing profitability must be kept in mind, as this can help increase the actionability of segmentation</a:t>
                      </a:r>
                      <a:endParaRPr lang="en-US" sz="1100" b="1" kern="1200" dirty="0">
                        <a:solidFill>
                          <a:schemeClr val="dk1"/>
                        </a:solidFill>
                        <a:latin typeface="+mn-lt"/>
                        <a:ea typeface="+mn-ea"/>
                        <a:cs typeface="+mn-cs"/>
                      </a:endParaRPr>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make the segments actionable</a:t>
                      </a:r>
                      <a:r>
                        <a:rPr lang="en-US" sz="1100" b="1" kern="1200" baseline="0" dirty="0" smtClean="0">
                          <a:solidFill>
                            <a:schemeClr val="dk1"/>
                          </a:solidFill>
                          <a:latin typeface="+mn-lt"/>
                          <a:ea typeface="+mn-ea"/>
                          <a:cs typeface="+mn-cs"/>
                        </a:rPr>
                        <a:t> and enhance its business relevance</a:t>
                      </a:r>
                      <a:endParaRPr lang="en-US" sz="1100" b="1" kern="1200" dirty="0" smtClean="0">
                        <a:solidFill>
                          <a:schemeClr val="dk1"/>
                        </a:solidFill>
                        <a:latin typeface="+mn-lt"/>
                        <a:ea typeface="+mn-ea"/>
                        <a:cs typeface="+mn-cs"/>
                      </a:endParaRPr>
                    </a:p>
                  </a:txBody>
                  <a:tcPr marL="68580" marR="68580" marT="34288" marB="34288"/>
                </a:tc>
                <a:extLst>
                  <a:ext uri="{0D108BD9-81ED-4DB2-BD59-A6C34878D82A}">
                    <a16:rowId xmlns:a16="http://schemas.microsoft.com/office/drawing/2014/main" val="10002"/>
                  </a:ext>
                </a:extLst>
              </a:tr>
              <a:tr h="548636">
                <a:tc>
                  <a:txBody>
                    <a:bodyPr/>
                    <a:lstStyle/>
                    <a:p>
                      <a:pPr marL="0" algn="ctr" defTabSz="914400" rtl="0" eaLnBrk="1" latinLnBrk="0" hangingPunct="1"/>
                      <a:r>
                        <a:rPr lang="en-US" sz="1100" b="1" kern="1200" dirty="0" smtClean="0">
                          <a:solidFill>
                            <a:schemeClr val="dk1"/>
                          </a:solidFill>
                          <a:latin typeface="+mn-lt"/>
                          <a:ea typeface="+mn-ea"/>
                          <a:cs typeface="+mn-cs"/>
                        </a:rPr>
                        <a:t>3</a:t>
                      </a:r>
                      <a:endParaRPr lang="en-US" sz="1100" b="1" kern="1200" dirty="0">
                        <a:solidFill>
                          <a:schemeClr val="dk1"/>
                        </a:solidFill>
                        <a:latin typeface="+mn-lt"/>
                        <a:ea typeface="+mn-ea"/>
                        <a:cs typeface="+mn-cs"/>
                      </a:endParaRPr>
                    </a:p>
                  </a:txBody>
                  <a:tcPr marL="68580" marR="68580" marT="34288" marB="34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dk1"/>
                          </a:solidFill>
                          <a:latin typeface="+mn-lt"/>
                          <a:ea typeface="+mn-ea"/>
                          <a:cs typeface="+mn-cs"/>
                        </a:rPr>
                        <a:t>Precede segmentation with fresh qualitative (surveys) and quantitative research (exploratory data analysis)</a:t>
                      </a:r>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gauge the scope of</a:t>
                      </a:r>
                      <a:r>
                        <a:rPr lang="en-US" sz="1100" b="1" kern="1200" baseline="0" dirty="0" smtClean="0">
                          <a:solidFill>
                            <a:schemeClr val="dk1"/>
                          </a:solidFill>
                          <a:latin typeface="+mn-lt"/>
                          <a:ea typeface="+mn-ea"/>
                          <a:cs typeface="+mn-cs"/>
                        </a:rPr>
                        <a:t> the analysis</a:t>
                      </a:r>
                      <a:endParaRPr lang="en-US" sz="1100" b="1" kern="1200" dirty="0" smtClean="0">
                        <a:solidFill>
                          <a:schemeClr val="dk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provide additional insights</a:t>
                      </a:r>
                      <a:endParaRPr lang="en-US" sz="1100" b="1" kern="1200" dirty="0">
                        <a:solidFill>
                          <a:schemeClr val="dk1"/>
                        </a:solidFill>
                        <a:latin typeface="+mn-lt"/>
                        <a:ea typeface="+mn-ea"/>
                        <a:cs typeface="+mn-cs"/>
                      </a:endParaRPr>
                    </a:p>
                  </a:txBody>
                  <a:tcPr marL="68580" marR="68580" marT="34288" marB="34288"/>
                </a:tc>
                <a:extLst>
                  <a:ext uri="{0D108BD9-81ED-4DB2-BD59-A6C34878D82A}">
                    <a16:rowId xmlns:a16="http://schemas.microsoft.com/office/drawing/2014/main" val="10003"/>
                  </a:ext>
                </a:extLst>
              </a:tr>
              <a:tr h="388616">
                <a:tc>
                  <a:txBody>
                    <a:bodyPr/>
                    <a:lstStyle/>
                    <a:p>
                      <a:pPr algn="ctr"/>
                      <a:r>
                        <a:rPr lang="en-US" sz="1100" b="1" dirty="0" smtClean="0"/>
                        <a:t>4</a:t>
                      </a:r>
                      <a:endParaRPr lang="en-US" sz="1100" b="1" dirty="0"/>
                    </a:p>
                  </a:txBody>
                  <a:tcPr marL="68580" marR="68580" marT="34288" marB="342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smtClean="0">
                          <a:solidFill>
                            <a:schemeClr val="dk1"/>
                          </a:solidFill>
                          <a:latin typeface="+mn-lt"/>
                          <a:ea typeface="+mn-ea"/>
                          <a:cs typeface="+mn-cs"/>
                        </a:rPr>
                        <a:t>Develop derived variables (KPI) from the raw data</a:t>
                      </a:r>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For better interpretability</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better evaluate the customers</a:t>
                      </a:r>
                    </a:p>
                  </a:txBody>
                  <a:tcPr marL="68580" marR="68580" marT="34288" marB="34288"/>
                </a:tc>
                <a:extLst>
                  <a:ext uri="{0D108BD9-81ED-4DB2-BD59-A6C34878D82A}">
                    <a16:rowId xmlns:a16="http://schemas.microsoft.com/office/drawing/2014/main" val="10004"/>
                  </a:ext>
                </a:extLst>
              </a:tr>
              <a:tr h="708618">
                <a:tc>
                  <a:txBody>
                    <a:bodyPr/>
                    <a:lstStyle/>
                    <a:p>
                      <a:pPr algn="ctr"/>
                      <a:r>
                        <a:rPr lang="en-US" sz="1100" b="1" dirty="0" smtClean="0"/>
                        <a:t>5</a:t>
                      </a:r>
                      <a:endParaRPr lang="en-US" sz="1100" b="1" dirty="0"/>
                    </a:p>
                  </a:txBody>
                  <a:tcPr marL="68580" marR="68580" marT="34288" marB="34288"/>
                </a:tc>
                <a:tc>
                  <a:txBody>
                    <a:bodyPr/>
                    <a:lstStyle/>
                    <a:p>
                      <a:pPr algn="l"/>
                      <a:r>
                        <a:rPr lang="en-US" sz="1100" b="1" kern="1200" dirty="0" smtClean="0">
                          <a:solidFill>
                            <a:schemeClr val="dk1"/>
                          </a:solidFill>
                          <a:latin typeface="+mn-lt"/>
                          <a:ea typeface="+mn-ea"/>
                          <a:cs typeface="+mn-cs"/>
                        </a:rPr>
                        <a:t>Factor analysis of the variables must be done before segmentation</a:t>
                      </a:r>
                      <a:endParaRPr lang="en-US" sz="1100" b="1" dirty="0"/>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group the variables for easy interpretability</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get unique non-correlated dimensions for clustering</a:t>
                      </a:r>
                    </a:p>
                  </a:txBody>
                  <a:tcPr marL="68580" marR="68580" marT="34288" marB="34288"/>
                </a:tc>
                <a:extLst>
                  <a:ext uri="{0D108BD9-81ED-4DB2-BD59-A6C34878D82A}">
                    <a16:rowId xmlns:a16="http://schemas.microsoft.com/office/drawing/2014/main" val="10005"/>
                  </a:ext>
                </a:extLst>
              </a:tr>
              <a:tr h="548608">
                <a:tc>
                  <a:txBody>
                    <a:bodyPr/>
                    <a:lstStyle/>
                    <a:p>
                      <a:pPr algn="ctr"/>
                      <a:r>
                        <a:rPr lang="en-US" sz="1100" b="1" dirty="0" smtClean="0"/>
                        <a:t>6</a:t>
                      </a:r>
                      <a:endParaRPr lang="en-US" sz="1100" b="1" dirty="0"/>
                    </a:p>
                  </a:txBody>
                  <a:tcPr marL="68580" marR="68580" marT="34288" marB="34288"/>
                </a:tc>
                <a:tc>
                  <a:txBody>
                    <a:bodyPr/>
                    <a:lstStyle/>
                    <a:p>
                      <a:pPr algn="l"/>
                      <a:r>
                        <a:rPr lang="en-US" sz="1100" b="1" dirty="0" smtClean="0"/>
                        <a:t>Develop segment persona with specific name, color</a:t>
                      </a:r>
                      <a:r>
                        <a:rPr lang="en-US" sz="1100" b="1" baseline="0" dirty="0" smtClean="0"/>
                        <a:t> </a:t>
                      </a:r>
                      <a:r>
                        <a:rPr lang="en-US" sz="1100" b="1" dirty="0" smtClean="0"/>
                        <a:t>and description</a:t>
                      </a:r>
                      <a:r>
                        <a:rPr lang="en-US" sz="1100" b="1" baseline="0" dirty="0" smtClean="0"/>
                        <a:t> for each segment</a:t>
                      </a:r>
                      <a:endParaRPr lang="en-US" sz="1100" b="1" dirty="0"/>
                    </a:p>
                  </a:txBody>
                  <a:tcPr marL="68580" marR="68580" marT="34288" marB="34288"/>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For easy recall of segments</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form a mental pictures of the segments</a:t>
                      </a:r>
                    </a:p>
                  </a:txBody>
                  <a:tcPr marL="68580" marR="68580" marT="34288" marB="34288"/>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337151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628650" y="1131095"/>
            <a:ext cx="7886700" cy="470739"/>
          </a:xfrm>
        </p:spPr>
        <p:txBody>
          <a:bodyPr>
            <a:normAutofit fontScale="90000"/>
          </a:bodyPr>
          <a:lstStyle/>
          <a:p>
            <a:r>
              <a:rPr lang="en-US" altLang="en-US" dirty="0" smtClean="0"/>
              <a:t>Segmentation Best Practices (continued)</a:t>
            </a:r>
          </a:p>
        </p:txBody>
      </p:sp>
      <p:graphicFrame>
        <p:nvGraphicFramePr>
          <p:cNvPr id="4" name="Table 3"/>
          <p:cNvGraphicFramePr>
            <a:graphicFrameLocks noGrp="1"/>
          </p:cNvGraphicFramePr>
          <p:nvPr/>
        </p:nvGraphicFramePr>
        <p:xfrm>
          <a:off x="1314450" y="1691879"/>
          <a:ext cx="6515100" cy="2560320"/>
        </p:xfrm>
        <a:graphic>
          <a:graphicData uri="http://schemas.openxmlformats.org/drawingml/2006/table">
            <a:tbl>
              <a:tblPr firstRow="1" bandRow="1">
                <a:tableStyleId>{5C22544A-7EE6-4342-B048-85BDC9FD1C3A}</a:tableStyleId>
              </a:tblPr>
              <a:tblGrid>
                <a:gridCol w="557506">
                  <a:extLst>
                    <a:ext uri="{9D8B030D-6E8A-4147-A177-3AD203B41FA5}">
                      <a16:colId xmlns:a16="http://schemas.microsoft.com/office/drawing/2014/main" val="20000"/>
                    </a:ext>
                  </a:extLst>
                </a:gridCol>
                <a:gridCol w="2642894">
                  <a:extLst>
                    <a:ext uri="{9D8B030D-6E8A-4147-A177-3AD203B41FA5}">
                      <a16:colId xmlns:a16="http://schemas.microsoft.com/office/drawing/2014/main" val="20001"/>
                    </a:ext>
                  </a:extLst>
                </a:gridCol>
                <a:gridCol w="3314700">
                  <a:extLst>
                    <a:ext uri="{9D8B030D-6E8A-4147-A177-3AD203B41FA5}">
                      <a16:colId xmlns:a16="http://schemas.microsoft.com/office/drawing/2014/main" val="20002"/>
                    </a:ext>
                  </a:extLst>
                </a:gridCol>
              </a:tblGrid>
              <a:tr h="274320">
                <a:tc>
                  <a:txBody>
                    <a:bodyPr/>
                    <a:lstStyle/>
                    <a:p>
                      <a:pPr algn="ctr"/>
                      <a:r>
                        <a:rPr lang="en-US" sz="1200" dirty="0" smtClean="0"/>
                        <a:t>S.No.</a:t>
                      </a:r>
                      <a:endParaRPr lang="en-US" sz="1200" dirty="0"/>
                    </a:p>
                  </a:txBody>
                  <a:tcPr marL="68580" marR="68580" marT="34290" marB="34290"/>
                </a:tc>
                <a:tc>
                  <a:txBody>
                    <a:bodyPr/>
                    <a:lstStyle/>
                    <a:p>
                      <a:pPr algn="ctr"/>
                      <a:r>
                        <a:rPr lang="en-US" sz="1200" dirty="0" smtClean="0"/>
                        <a:t>Best</a:t>
                      </a:r>
                      <a:r>
                        <a:rPr lang="en-US" sz="1200" baseline="0" dirty="0" smtClean="0"/>
                        <a:t> Practice</a:t>
                      </a:r>
                      <a:endParaRPr lang="en-US" sz="1200" dirty="0"/>
                    </a:p>
                  </a:txBody>
                  <a:tcPr marL="68580" marR="68580" marT="34290" marB="34290"/>
                </a:tc>
                <a:tc>
                  <a:txBody>
                    <a:bodyPr/>
                    <a:lstStyle/>
                    <a:p>
                      <a:pPr algn="ctr"/>
                      <a:r>
                        <a:rPr lang="en-US" sz="1200" dirty="0" smtClean="0"/>
                        <a:t>Rationale</a:t>
                      </a:r>
                      <a:endParaRPr lang="en-US" sz="1200" dirty="0"/>
                    </a:p>
                  </a:txBody>
                  <a:tcPr marL="68580" marR="68580" marT="34290" marB="34290"/>
                </a:tc>
                <a:extLst>
                  <a:ext uri="{0D108BD9-81ED-4DB2-BD59-A6C34878D82A}">
                    <a16:rowId xmlns:a16="http://schemas.microsoft.com/office/drawing/2014/main" val="10000"/>
                  </a:ext>
                </a:extLst>
              </a:tr>
              <a:tr h="708660">
                <a:tc>
                  <a:txBody>
                    <a:bodyPr/>
                    <a:lstStyle/>
                    <a:p>
                      <a:pPr algn="ctr"/>
                      <a:r>
                        <a:rPr lang="en-US" sz="1100" b="1" dirty="0" smtClean="0"/>
                        <a:t>7</a:t>
                      </a:r>
                      <a:endParaRPr lang="en-US" sz="1100" b="1" dirty="0"/>
                    </a:p>
                  </a:txBody>
                  <a:tcPr marL="68580" marR="68580" marT="34290" marB="34290"/>
                </a:tc>
                <a:tc>
                  <a:txBody>
                    <a:bodyPr/>
                    <a:lstStyle/>
                    <a:p>
                      <a:pPr algn="l"/>
                      <a:r>
                        <a:rPr lang="en-US" sz="1100" b="1" kern="1200" dirty="0" smtClean="0">
                          <a:solidFill>
                            <a:schemeClr val="dk1"/>
                          </a:solidFill>
                          <a:latin typeface="+mn-lt"/>
                          <a:ea typeface="+mn-ea"/>
                          <a:cs typeface="+mn-cs"/>
                        </a:rPr>
                        <a:t>Overlay text mining of the unstructured data on</a:t>
                      </a:r>
                      <a:r>
                        <a:rPr lang="en-US" sz="1100" b="1" kern="1200" baseline="0" dirty="0" smtClean="0">
                          <a:solidFill>
                            <a:schemeClr val="dk1"/>
                          </a:solidFill>
                          <a:latin typeface="+mn-lt"/>
                          <a:ea typeface="+mn-ea"/>
                          <a:cs typeface="+mn-cs"/>
                        </a:rPr>
                        <a:t> the segmentation results</a:t>
                      </a:r>
                      <a:endParaRPr lang="en-US" sz="1100" b="1" dirty="0"/>
                    </a:p>
                  </a:txBody>
                  <a:tcPr marL="68580" marR="68580" marT="34290" marB="34290"/>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bring</a:t>
                      </a:r>
                      <a:r>
                        <a:rPr lang="en-US" sz="1100" b="1" kern="1200" baseline="0" dirty="0" smtClean="0">
                          <a:solidFill>
                            <a:schemeClr val="dk1"/>
                          </a:solidFill>
                          <a:latin typeface="+mn-lt"/>
                          <a:ea typeface="+mn-ea"/>
                          <a:cs typeface="+mn-cs"/>
                        </a:rPr>
                        <a:t> out keywords and sentiments specific to each segments</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baseline="0" dirty="0" smtClean="0">
                          <a:solidFill>
                            <a:schemeClr val="dk1"/>
                          </a:solidFill>
                          <a:latin typeface="+mn-lt"/>
                          <a:ea typeface="+mn-ea"/>
                          <a:cs typeface="+mn-cs"/>
                        </a:rPr>
                        <a:t>To provide input for keyword based trigger mechanism</a:t>
                      </a:r>
                      <a:endParaRPr lang="en-US" sz="1100" b="1" kern="1200" dirty="0" smtClean="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1"/>
                  </a:ext>
                </a:extLst>
              </a:tr>
              <a:tr h="388620">
                <a:tc>
                  <a:txBody>
                    <a:bodyPr/>
                    <a:lstStyle/>
                    <a:p>
                      <a:pPr algn="ctr"/>
                      <a:r>
                        <a:rPr lang="en-US" sz="1100" b="1" dirty="0" smtClean="0"/>
                        <a:t>8</a:t>
                      </a:r>
                      <a:endParaRPr lang="en-US" sz="1100" b="1" dirty="0"/>
                    </a:p>
                  </a:txBody>
                  <a:tcPr marL="68580" marR="68580" marT="34290" marB="34290"/>
                </a:tc>
                <a:tc>
                  <a:txBody>
                    <a:bodyPr/>
                    <a:lstStyle/>
                    <a:p>
                      <a:r>
                        <a:rPr lang="en-US" sz="1100" b="1" dirty="0" smtClean="0"/>
                        <a:t>Develop customer scorecard to evaluate the customer value</a:t>
                      </a:r>
                      <a:endParaRPr lang="en-US" sz="1100" b="1" dirty="0"/>
                    </a:p>
                  </a:txBody>
                  <a:tcPr marL="68580" marR="68580" marT="34290" marB="34290"/>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a:t>
                      </a:r>
                      <a:r>
                        <a:rPr lang="en-US" sz="1100" b="1" kern="1200" baseline="0" dirty="0" smtClean="0">
                          <a:solidFill>
                            <a:schemeClr val="dk1"/>
                          </a:solidFill>
                          <a:latin typeface="+mn-lt"/>
                          <a:ea typeface="+mn-ea"/>
                          <a:cs typeface="+mn-cs"/>
                        </a:rPr>
                        <a:t> identify candidates for preferential treatment</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identify the high/low value customers</a:t>
                      </a:r>
                    </a:p>
                  </a:txBody>
                  <a:tcPr marL="68580" marR="68580" marT="34290" marB="34290"/>
                </a:tc>
                <a:extLst>
                  <a:ext uri="{0D108BD9-81ED-4DB2-BD59-A6C34878D82A}">
                    <a16:rowId xmlns:a16="http://schemas.microsoft.com/office/drawing/2014/main" val="10002"/>
                  </a:ext>
                </a:extLst>
              </a:tr>
              <a:tr h="388620">
                <a:tc>
                  <a:txBody>
                    <a:bodyPr/>
                    <a:lstStyle/>
                    <a:p>
                      <a:pPr algn="ctr"/>
                      <a:r>
                        <a:rPr lang="en-US" sz="1100" b="1" dirty="0" smtClean="0"/>
                        <a:t>9</a:t>
                      </a:r>
                      <a:endParaRPr lang="en-US" sz="1100" b="1" dirty="0"/>
                    </a:p>
                  </a:txBody>
                  <a:tcPr marL="68580" marR="68580" marT="34290" marB="34290"/>
                </a:tc>
                <a:tc>
                  <a:txBody>
                    <a:bodyPr/>
                    <a:lstStyle/>
                    <a:p>
                      <a:r>
                        <a:rPr lang="en-US" sz="1100" b="1" dirty="0" smtClean="0"/>
                        <a:t>Develop trigger mechanism for actionability,</a:t>
                      </a:r>
                      <a:r>
                        <a:rPr lang="en-US" sz="1100" b="1" baseline="0" dirty="0" smtClean="0"/>
                        <a:t> post-segmentation</a:t>
                      </a:r>
                      <a:endParaRPr lang="en-US" sz="1100" b="1" dirty="0"/>
                    </a:p>
                  </a:txBody>
                  <a:tcPr marL="68580" marR="68580" marT="34290" marB="34290"/>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detect opportunity/risk due to change in customer behavior</a:t>
                      </a:r>
                      <a:endParaRPr lang="en-US" sz="1100" b="1"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3"/>
                  </a:ext>
                </a:extLst>
              </a:tr>
              <a:tr h="548640">
                <a:tc>
                  <a:txBody>
                    <a:bodyPr/>
                    <a:lstStyle/>
                    <a:p>
                      <a:pPr marL="0" algn="ctr" defTabSz="914400" rtl="0" eaLnBrk="1" latinLnBrk="0" hangingPunct="1"/>
                      <a:r>
                        <a:rPr lang="en-US" sz="1100" b="1" kern="1200" dirty="0" smtClean="0">
                          <a:solidFill>
                            <a:schemeClr val="dk1"/>
                          </a:solidFill>
                          <a:latin typeface="+mn-lt"/>
                          <a:ea typeface="+mn-ea"/>
                          <a:cs typeface="+mn-cs"/>
                        </a:rPr>
                        <a:t>10</a:t>
                      </a:r>
                    </a:p>
                  </a:txBody>
                  <a:tcPr marL="68580" marR="68580" marT="34290" marB="34290"/>
                </a:tc>
                <a:tc>
                  <a:txBody>
                    <a:bodyPr/>
                    <a:lstStyle/>
                    <a:p>
                      <a:r>
                        <a:rPr lang="en-US" sz="1100" b="1" dirty="0" smtClean="0"/>
                        <a:t>Develop value migration tracker,  post-segmentation</a:t>
                      </a:r>
                      <a:endParaRPr lang="en-US" sz="1100" b="1" dirty="0"/>
                    </a:p>
                  </a:txBody>
                  <a:tcPr marL="68580" marR="68580" marT="34290" marB="34290"/>
                </a:tc>
                <a:tc>
                  <a:txBody>
                    <a:bodyPr/>
                    <a:lstStyle/>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track the migration of customers across clusters over time</a:t>
                      </a:r>
                    </a:p>
                    <a:p>
                      <a:pPr marL="228600" marR="0" lvl="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1" kern="1200" dirty="0" smtClean="0">
                          <a:solidFill>
                            <a:schemeClr val="dk1"/>
                          </a:solidFill>
                          <a:latin typeface="+mn-lt"/>
                          <a:ea typeface="+mn-ea"/>
                          <a:cs typeface="+mn-cs"/>
                        </a:rPr>
                        <a:t>To measure the success</a:t>
                      </a:r>
                      <a:r>
                        <a:rPr lang="en-US" sz="1100" b="1" kern="1200" baseline="0" dirty="0" smtClean="0">
                          <a:solidFill>
                            <a:schemeClr val="dk1"/>
                          </a:solidFill>
                          <a:latin typeface="+mn-lt"/>
                          <a:ea typeface="+mn-ea"/>
                          <a:cs typeface="+mn-cs"/>
                        </a:rPr>
                        <a:t> of the actionability strategy</a:t>
                      </a:r>
                      <a:endParaRPr lang="en-US" sz="1100" b="1" kern="1200" dirty="0">
                        <a:solidFill>
                          <a:schemeClr val="dk1"/>
                        </a:solidFill>
                        <a:latin typeface="+mn-lt"/>
                        <a:ea typeface="+mn-ea"/>
                        <a:cs typeface="+mn-cs"/>
                      </a:endParaRP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306129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22960" y="1072203"/>
            <a:ext cx="7543800" cy="527998"/>
          </a:xfrm>
        </p:spPr>
        <p:txBody>
          <a:bodyPr>
            <a:normAutofit fontScale="90000"/>
          </a:bodyPr>
          <a:lstStyle/>
          <a:p>
            <a:r>
              <a:rPr lang="en-US" altLang="en-US" smtClean="0"/>
              <a:t>Agenda</a:t>
            </a:r>
          </a:p>
        </p:txBody>
      </p:sp>
      <p:sp>
        <p:nvSpPr>
          <p:cNvPr id="44035" name="Content Placeholder 2"/>
          <p:cNvSpPr>
            <a:spLocks noGrp="1"/>
          </p:cNvSpPr>
          <p:nvPr>
            <p:ph idx="1"/>
          </p:nvPr>
        </p:nvSpPr>
        <p:spPr>
          <a:xfrm>
            <a:off x="1485900" y="1600200"/>
            <a:ext cx="6172200" cy="3771900"/>
          </a:xfrm>
        </p:spPr>
        <p:txBody>
          <a:bodyPr>
            <a:normAutofit fontScale="92500" lnSpcReduction="20000"/>
          </a:bodyPr>
          <a:lstStyle/>
          <a:p>
            <a:pPr>
              <a:lnSpc>
                <a:spcPct val="150000"/>
              </a:lnSpc>
            </a:pPr>
            <a:r>
              <a:rPr lang="en-US" altLang="en-US" dirty="0" smtClean="0"/>
              <a:t>Segmentation Concept</a:t>
            </a:r>
          </a:p>
          <a:p>
            <a:pPr>
              <a:lnSpc>
                <a:spcPct val="150000"/>
              </a:lnSpc>
            </a:pPr>
            <a:r>
              <a:rPr lang="en-US" altLang="en-US" dirty="0" smtClean="0"/>
              <a:t>Types of Segmentation</a:t>
            </a:r>
          </a:p>
          <a:p>
            <a:pPr>
              <a:lnSpc>
                <a:spcPct val="150000"/>
              </a:lnSpc>
            </a:pPr>
            <a:r>
              <a:rPr lang="en-US" altLang="en-US" dirty="0" smtClean="0"/>
              <a:t>Clustering Techniques</a:t>
            </a:r>
          </a:p>
          <a:p>
            <a:pPr>
              <a:lnSpc>
                <a:spcPct val="150000"/>
              </a:lnSpc>
            </a:pPr>
            <a:r>
              <a:rPr lang="en-US" altLang="en-US" dirty="0" smtClean="0"/>
              <a:t>Segmentation Methodology</a:t>
            </a:r>
          </a:p>
          <a:p>
            <a:pPr>
              <a:lnSpc>
                <a:spcPct val="150000"/>
              </a:lnSpc>
            </a:pPr>
            <a:r>
              <a:rPr lang="en-US" altLang="en-US" dirty="0" smtClean="0"/>
              <a:t>Segmentation Best Practices</a:t>
            </a:r>
          </a:p>
          <a:p>
            <a:pPr>
              <a:lnSpc>
                <a:spcPct val="150000"/>
              </a:lnSpc>
            </a:pPr>
            <a:r>
              <a:rPr lang="en-US" altLang="en-US" dirty="0" smtClean="0"/>
              <a:t>Segmentation Application </a:t>
            </a:r>
          </a:p>
          <a:p>
            <a:pPr lvl="1">
              <a:lnSpc>
                <a:spcPct val="150000"/>
              </a:lnSpc>
            </a:pPr>
            <a:r>
              <a:rPr lang="en-US" altLang="en-US" sz="1200" dirty="0"/>
              <a:t>CPG/Retail Industry</a:t>
            </a:r>
          </a:p>
          <a:p>
            <a:pPr lvl="1">
              <a:lnSpc>
                <a:spcPct val="150000"/>
              </a:lnSpc>
            </a:pPr>
            <a:r>
              <a:rPr lang="en-US" altLang="en-US" sz="1200" dirty="0"/>
              <a:t>Travel  Industry</a:t>
            </a:r>
          </a:p>
          <a:p>
            <a:pPr lvl="1">
              <a:lnSpc>
                <a:spcPct val="150000"/>
              </a:lnSpc>
            </a:pPr>
            <a:r>
              <a:rPr lang="en-US" altLang="en-US" sz="1200" dirty="0"/>
              <a:t>Insurance</a:t>
            </a:r>
          </a:p>
          <a:p>
            <a:endParaRPr lang="en-US" altLang="en-US" dirty="0" smtClean="0"/>
          </a:p>
          <a:p>
            <a:endParaRPr lang="en-US" altLang="en-US" dirty="0" smtClean="0"/>
          </a:p>
        </p:txBody>
      </p:sp>
      <p:sp>
        <p:nvSpPr>
          <p:cNvPr id="4" name="Rectangle 3"/>
          <p:cNvSpPr/>
          <p:nvPr/>
        </p:nvSpPr>
        <p:spPr>
          <a:xfrm>
            <a:off x="1379764" y="4007031"/>
            <a:ext cx="6172200" cy="400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11774142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257300" y="1085850"/>
            <a:ext cx="6172200" cy="703661"/>
          </a:xfrm>
        </p:spPr>
        <p:txBody>
          <a:bodyPr>
            <a:normAutofit fontScale="90000"/>
          </a:bodyPr>
          <a:lstStyle/>
          <a:p>
            <a:r>
              <a:rPr lang="en-US" altLang="en-US" dirty="0" smtClean="0"/>
              <a:t>Segmentation KPIs For CPG/Retail Domain</a:t>
            </a:r>
          </a:p>
        </p:txBody>
      </p:sp>
      <p:sp>
        <p:nvSpPr>
          <p:cNvPr id="45059" name="Content Placeholder 2"/>
          <p:cNvSpPr>
            <a:spLocks noGrp="1"/>
          </p:cNvSpPr>
          <p:nvPr>
            <p:ph idx="1"/>
          </p:nvPr>
        </p:nvSpPr>
        <p:spPr>
          <a:xfrm>
            <a:off x="1200150" y="1657350"/>
            <a:ext cx="2114550" cy="3943350"/>
          </a:xfrm>
        </p:spPr>
        <p:txBody>
          <a:bodyPr/>
          <a:lstStyle/>
          <a:p>
            <a:pPr>
              <a:buFont typeface="Wingdings" panose="05000000000000000000" pitchFamily="2" charset="2"/>
              <a:buNone/>
            </a:pPr>
            <a:r>
              <a:rPr lang="en-US" altLang="en-US" sz="1350"/>
              <a:t>Customer Segmentation</a:t>
            </a:r>
          </a:p>
          <a:p>
            <a:r>
              <a:rPr lang="en-US" altLang="en-US" sz="1050"/>
              <a:t>Volume per buyer</a:t>
            </a:r>
          </a:p>
          <a:p>
            <a:r>
              <a:rPr lang="en-US" altLang="en-US" sz="1050"/>
              <a:t>Volume per trip</a:t>
            </a:r>
          </a:p>
          <a:p>
            <a:r>
              <a:rPr lang="en-US" altLang="en-US" sz="1050"/>
              <a:t>Trips per buyer</a:t>
            </a:r>
          </a:p>
          <a:p>
            <a:r>
              <a:rPr lang="en-US" altLang="en-US" sz="1050"/>
              <a:t>Average unit price</a:t>
            </a:r>
          </a:p>
          <a:p>
            <a:r>
              <a:rPr lang="en-US" altLang="en-US" sz="1050"/>
              <a:t>Average purchase cycle</a:t>
            </a:r>
          </a:p>
          <a:p>
            <a:r>
              <a:rPr lang="en-US" altLang="en-US" sz="1050"/>
              <a:t>Share of requirement-Loyalty</a:t>
            </a:r>
          </a:p>
          <a:p>
            <a:r>
              <a:rPr lang="en-US" altLang="en-US" sz="1050"/>
              <a:t>Share of wallet</a:t>
            </a:r>
          </a:p>
          <a:p>
            <a:r>
              <a:rPr lang="en-US" altLang="en-US" sz="1050"/>
              <a:t>Deal dependency ratio</a:t>
            </a:r>
          </a:p>
          <a:p>
            <a:r>
              <a:rPr lang="en-US" altLang="en-US" sz="1050"/>
              <a:t>Buying index</a:t>
            </a:r>
          </a:p>
          <a:p>
            <a:endParaRPr lang="en-US" altLang="en-US" sz="1050"/>
          </a:p>
          <a:p>
            <a:endParaRPr lang="en-US" altLang="en-US" sz="1050"/>
          </a:p>
          <a:p>
            <a:endParaRPr lang="en-US" altLang="en-US" sz="1050"/>
          </a:p>
          <a:p>
            <a:endParaRPr lang="en-US" altLang="en-US" sz="1050"/>
          </a:p>
        </p:txBody>
      </p:sp>
      <p:sp>
        <p:nvSpPr>
          <p:cNvPr id="4" name="Content Placeholder 2"/>
          <p:cNvSpPr txBox="1">
            <a:spLocks/>
          </p:cNvSpPr>
          <p:nvPr/>
        </p:nvSpPr>
        <p:spPr bwMode="auto">
          <a:xfrm>
            <a:off x="5600700" y="1657350"/>
            <a:ext cx="2286000" cy="377190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5" name="Content Placeholder 2"/>
          <p:cNvSpPr txBox="1">
            <a:spLocks/>
          </p:cNvSpPr>
          <p:nvPr/>
        </p:nvSpPr>
        <p:spPr bwMode="auto">
          <a:xfrm>
            <a:off x="3143250" y="1960961"/>
            <a:ext cx="2343150" cy="363974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6" name="Rectangle 5"/>
          <p:cNvSpPr/>
          <p:nvPr/>
        </p:nvSpPr>
        <p:spPr>
          <a:xfrm>
            <a:off x="1200150" y="1657350"/>
            <a:ext cx="428625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 name="Rectangle 6"/>
          <p:cNvSpPr/>
          <p:nvPr/>
        </p:nvSpPr>
        <p:spPr>
          <a:xfrm>
            <a:off x="5600700" y="1657350"/>
            <a:ext cx="228600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 name="Content Placeholder 2"/>
          <p:cNvSpPr txBox="1">
            <a:spLocks/>
          </p:cNvSpPr>
          <p:nvPr/>
        </p:nvSpPr>
        <p:spPr bwMode="auto">
          <a:xfrm>
            <a:off x="5715000" y="1657350"/>
            <a:ext cx="2000250" cy="394335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defRPr/>
            </a:pPr>
            <a:r>
              <a:rPr lang="en-US" sz="1350" kern="0" dirty="0">
                <a:solidFill>
                  <a:srgbClr val="231F20"/>
                </a:solidFill>
              </a:rPr>
              <a:t>Store Segmentation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Location, Size, Tenure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Employees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SKUs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Expected sales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Sales- Volume/Quantity</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Inventory volume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 growth in sales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Relative price index</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Price Elasticity index</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Sales uplift during promo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Promotion spend index</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Deal dependence Index</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 Shelf Space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 of goods returned</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9" name="Content Placeholder 2"/>
          <p:cNvSpPr txBox="1">
            <a:spLocks/>
          </p:cNvSpPr>
          <p:nvPr/>
        </p:nvSpPr>
        <p:spPr bwMode="auto">
          <a:xfrm>
            <a:off x="3486150" y="1657350"/>
            <a:ext cx="2000250" cy="394335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200" kern="0" dirty="0">
                <a:solidFill>
                  <a:srgbClr val="231F20"/>
                </a:solidFill>
              </a:rPr>
              <a:t>Demographics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Age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Household size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Occupation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Education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Urban/Rural</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Household income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Pets Yes/No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Children Yes/No</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Tree>
    <p:extLst>
      <p:ext uri="{BB962C8B-B14F-4D97-AF65-F5344CB8AC3E}">
        <p14:creationId xmlns:p14="http://schemas.microsoft.com/office/powerpoint/2010/main" val="15715837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28650" y="1131095"/>
            <a:ext cx="7886700" cy="402159"/>
          </a:xfrm>
        </p:spPr>
        <p:txBody>
          <a:bodyPr>
            <a:normAutofit fontScale="90000"/>
          </a:bodyPr>
          <a:lstStyle/>
          <a:p>
            <a:r>
              <a:rPr lang="en-US" altLang="en-US" dirty="0" smtClean="0"/>
              <a:t>Segmentation KPIs For Travel Domain</a:t>
            </a:r>
          </a:p>
        </p:txBody>
      </p:sp>
      <p:sp>
        <p:nvSpPr>
          <p:cNvPr id="47107" name="Content Placeholder 2"/>
          <p:cNvSpPr>
            <a:spLocks noGrp="1"/>
          </p:cNvSpPr>
          <p:nvPr>
            <p:ph idx="1"/>
          </p:nvPr>
        </p:nvSpPr>
        <p:spPr>
          <a:xfrm>
            <a:off x="1257300" y="1657350"/>
            <a:ext cx="2000250" cy="3943350"/>
          </a:xfrm>
        </p:spPr>
        <p:txBody>
          <a:bodyPr/>
          <a:lstStyle/>
          <a:p>
            <a:r>
              <a:rPr lang="en-US" altLang="en-US" smtClean="0"/>
              <a:t>Airlines/Car Rental</a:t>
            </a:r>
          </a:p>
          <a:p>
            <a:r>
              <a:rPr lang="en-US" altLang="en-US" sz="1050"/>
              <a:t>Revenue per year</a:t>
            </a:r>
          </a:p>
          <a:p>
            <a:r>
              <a:rPr lang="en-US" altLang="en-US" sz="1050"/>
              <a:t>Average ticket value</a:t>
            </a:r>
          </a:p>
          <a:p>
            <a:r>
              <a:rPr lang="en-US" altLang="en-US" sz="1050"/>
              <a:t>No. of tickets</a:t>
            </a:r>
          </a:p>
          <a:p>
            <a:r>
              <a:rPr lang="en-US" altLang="en-US" sz="1050"/>
              <a:t>No. of Trips per year</a:t>
            </a:r>
          </a:p>
          <a:p>
            <a:r>
              <a:rPr lang="en-US" altLang="en-US" sz="1050"/>
              <a:t>Lifetime value</a:t>
            </a:r>
          </a:p>
          <a:p>
            <a:r>
              <a:rPr lang="en-US" altLang="en-US" sz="1050"/>
              <a:t>Miles earned per year</a:t>
            </a:r>
          </a:p>
          <a:p>
            <a:r>
              <a:rPr lang="en-US" altLang="en-US" sz="1050"/>
              <a:t>Miles Redeemed per year</a:t>
            </a:r>
          </a:p>
          <a:p>
            <a:r>
              <a:rPr lang="en-US" altLang="en-US" sz="1050"/>
              <a:t>Most frequent sector</a:t>
            </a:r>
          </a:p>
          <a:p>
            <a:r>
              <a:rPr lang="en-US" altLang="en-US" sz="1050"/>
              <a:t>% Cancellations</a:t>
            </a:r>
          </a:p>
          <a:p>
            <a:r>
              <a:rPr lang="en-US" altLang="en-US" sz="1050"/>
              <a:t>Promotion Type</a:t>
            </a:r>
          </a:p>
          <a:p>
            <a:r>
              <a:rPr lang="en-US" altLang="en-US" sz="1050"/>
              <a:t>Preferred mode of payment</a:t>
            </a:r>
          </a:p>
          <a:p>
            <a:r>
              <a:rPr lang="en-US" altLang="en-US" sz="1050"/>
              <a:t>Preferred mode of booking</a:t>
            </a:r>
          </a:p>
        </p:txBody>
      </p:sp>
      <p:sp>
        <p:nvSpPr>
          <p:cNvPr id="4" name="Content Placeholder 2"/>
          <p:cNvSpPr txBox="1">
            <a:spLocks/>
          </p:cNvSpPr>
          <p:nvPr/>
        </p:nvSpPr>
        <p:spPr bwMode="auto">
          <a:xfrm>
            <a:off x="5657850" y="1657350"/>
            <a:ext cx="2228850" cy="394335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r>
              <a:rPr lang="en-US" sz="1500" kern="0" dirty="0">
                <a:solidFill>
                  <a:srgbClr val="231F20"/>
                </a:solidFill>
              </a:rPr>
              <a:t>Hotels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Revenue per year</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Average room rent paid</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bookings per year</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Average no of room days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Lifetime value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Off to peak season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latin typeface="Arial" charset="0"/>
              </a:rPr>
              <a:t>International to national trip ratio</a:t>
            </a: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Premium to basic room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 Cancellations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Promotion Type</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Most frequented destination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Customer location</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GDS to direct booking </a:t>
            </a:r>
            <a:r>
              <a:rPr lang="en-US" sz="1050" kern="0" dirty="0">
                <a:solidFill>
                  <a:srgbClr val="231F20"/>
                </a:solidFill>
                <a:latin typeface="Arial" charset="0"/>
              </a:rPr>
              <a:t>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dirty="0">
                <a:latin typeface="Arial" charset="0"/>
              </a:rPr>
              <a:t>Preferred mode of payment</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latin typeface="Arial" charset="0"/>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5" name="Content Placeholder 2"/>
          <p:cNvSpPr txBox="1">
            <a:spLocks/>
          </p:cNvSpPr>
          <p:nvPr/>
        </p:nvSpPr>
        <p:spPr bwMode="auto">
          <a:xfrm>
            <a:off x="3257550" y="1960961"/>
            <a:ext cx="2343150" cy="3639740"/>
          </a:xfrm>
          <a:prstGeom prst="rect">
            <a:avLst/>
          </a:prstGeom>
          <a:noFill/>
          <a:ln w="9525">
            <a:noFill/>
            <a:miter lim="800000"/>
            <a:headEnd/>
            <a:tailEnd/>
          </a:ln>
        </p:spPr>
        <p:txBody>
          <a:bodyPr/>
          <a:lstStyle/>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extra luggage incidences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dirty="0">
                <a:latin typeface="Arial" charset="0"/>
              </a:rPr>
              <a:t>No. of calls per month</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flight delay incidences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No. of customer complaints</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One-way to return booking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GDS to direct booking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International to national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Short to long haul ratio</a:t>
            </a:r>
          </a:p>
          <a:p>
            <a:pPr marL="171450" indent="-171450" eaLnBrk="0" hangingPunct="0">
              <a:lnSpc>
                <a:spcPct val="120000"/>
              </a:lnSpc>
              <a:spcBef>
                <a:spcPct val="40000"/>
              </a:spcBef>
              <a:buClr>
                <a:srgbClr val="C61217"/>
              </a:buClr>
              <a:buSzPct val="110000"/>
              <a:buFont typeface="Wingdings" pitchFamily="2" charset="2"/>
              <a:buChar char="l"/>
              <a:defRPr/>
            </a:pPr>
            <a:r>
              <a:rPr lang="en-US" sz="1050" kern="0" dirty="0">
                <a:solidFill>
                  <a:srgbClr val="231F20"/>
                </a:solidFill>
              </a:rPr>
              <a:t>Premium to economy class ratio</a:t>
            </a: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a:p>
            <a:pPr marL="171450" indent="-171450" eaLnBrk="0" hangingPunct="0">
              <a:lnSpc>
                <a:spcPct val="120000"/>
              </a:lnSpc>
              <a:spcBef>
                <a:spcPct val="40000"/>
              </a:spcBef>
              <a:buClr>
                <a:srgbClr val="C61217"/>
              </a:buClr>
              <a:buSzPct val="110000"/>
              <a:buFont typeface="Wingdings" pitchFamily="2" charset="2"/>
              <a:buChar char="l"/>
              <a:defRPr/>
            </a:pPr>
            <a:endParaRPr lang="en-US" sz="1050" kern="0" dirty="0">
              <a:solidFill>
                <a:srgbClr val="231F20"/>
              </a:solidFill>
            </a:endParaRPr>
          </a:p>
        </p:txBody>
      </p:sp>
      <p:sp>
        <p:nvSpPr>
          <p:cNvPr id="6" name="Rectangle 5"/>
          <p:cNvSpPr/>
          <p:nvPr/>
        </p:nvSpPr>
        <p:spPr>
          <a:xfrm>
            <a:off x="1257300" y="1657350"/>
            <a:ext cx="428625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 name="Rectangle 6"/>
          <p:cNvSpPr/>
          <p:nvPr/>
        </p:nvSpPr>
        <p:spPr>
          <a:xfrm>
            <a:off x="5657850" y="1657350"/>
            <a:ext cx="2228850" cy="39433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extLst>
      <p:ext uri="{BB962C8B-B14F-4D97-AF65-F5344CB8AC3E}">
        <p14:creationId xmlns:p14="http://schemas.microsoft.com/office/powerpoint/2010/main" val="6682355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628650" y="1131094"/>
            <a:ext cx="7886700" cy="343376"/>
          </a:xfrm>
        </p:spPr>
        <p:txBody>
          <a:bodyPr>
            <a:normAutofit fontScale="90000"/>
          </a:bodyPr>
          <a:lstStyle/>
          <a:p>
            <a:r>
              <a:rPr lang="en-US" altLang="en-US" dirty="0" smtClean="0"/>
              <a:t>Application Of Segmentation In Travel Industry</a:t>
            </a:r>
          </a:p>
        </p:txBody>
      </p:sp>
      <p:sp>
        <p:nvSpPr>
          <p:cNvPr id="8" name="TextBox 7"/>
          <p:cNvSpPr txBox="1"/>
          <p:nvPr/>
        </p:nvSpPr>
        <p:spPr>
          <a:xfrm>
            <a:off x="1371600" y="1615679"/>
            <a:ext cx="6343650" cy="3742563"/>
          </a:xfrm>
          <a:prstGeom prst="rect">
            <a:avLst/>
          </a:prstGeom>
          <a:noFill/>
        </p:spPr>
        <p:txBody>
          <a:bodyPr>
            <a:spAutoFit/>
          </a:bodyPr>
          <a:lstStyle/>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The </a:t>
            </a:r>
            <a:r>
              <a:rPr lang="en-US" sz="1200" b="1" kern="0" dirty="0">
                <a:solidFill>
                  <a:srgbClr val="C00000"/>
                </a:solidFill>
              </a:rPr>
              <a:t>promotions</a:t>
            </a:r>
            <a:r>
              <a:rPr lang="en-US" sz="1200" kern="0" dirty="0">
                <a:solidFill>
                  <a:srgbClr val="231F20"/>
                </a:solidFill>
              </a:rPr>
              <a:t> can be designed and targeted to the right customers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Identifying candidates to offer </a:t>
            </a:r>
            <a:r>
              <a:rPr lang="en-US" sz="1200" b="1" kern="0" dirty="0">
                <a:solidFill>
                  <a:srgbClr val="C00000"/>
                </a:solidFill>
              </a:rPr>
              <a:t>preferential treatment</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Effective </a:t>
            </a:r>
            <a:r>
              <a:rPr lang="en-US" sz="1200" b="1" kern="0" dirty="0">
                <a:solidFill>
                  <a:srgbClr val="C00000"/>
                </a:solidFill>
              </a:rPr>
              <a:t>communication</a:t>
            </a:r>
            <a:r>
              <a:rPr lang="en-US" sz="1200" kern="0" dirty="0">
                <a:solidFill>
                  <a:srgbClr val="231F20"/>
                </a:solidFill>
              </a:rPr>
              <a:t> with the customers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Proactive </a:t>
            </a:r>
            <a:r>
              <a:rPr lang="en-US" sz="1200" b="1" kern="0" dirty="0">
                <a:solidFill>
                  <a:srgbClr val="C00000"/>
                </a:solidFill>
              </a:rPr>
              <a:t>retention</a:t>
            </a:r>
            <a:r>
              <a:rPr lang="en-US" sz="1200" kern="0" dirty="0">
                <a:solidFill>
                  <a:srgbClr val="231F20"/>
                </a:solidFill>
              </a:rPr>
              <a:t> programs for customers who are at the risk of attrition</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Optimizing the </a:t>
            </a:r>
            <a:r>
              <a:rPr lang="en-US" sz="1200" b="1" kern="0" dirty="0">
                <a:solidFill>
                  <a:srgbClr val="C00000"/>
                </a:solidFill>
              </a:rPr>
              <a:t>premium to economy seat ratio </a:t>
            </a:r>
            <a:r>
              <a:rPr lang="en-US" sz="1200" kern="0" dirty="0">
                <a:solidFill>
                  <a:srgbClr val="231F20"/>
                </a:solidFill>
              </a:rPr>
              <a:t>in flights</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b="1" kern="0" dirty="0">
                <a:solidFill>
                  <a:srgbClr val="C00000"/>
                </a:solidFill>
              </a:rPr>
              <a:t>Directing traffic </a:t>
            </a:r>
            <a:r>
              <a:rPr lang="en-US" sz="1200" kern="0" dirty="0">
                <a:solidFill>
                  <a:srgbClr val="231F20"/>
                </a:solidFill>
              </a:rPr>
              <a:t>to the airline website</a:t>
            </a:r>
          </a:p>
          <a:p>
            <a:pPr marL="171450" lvl="1" indent="-171450" eaLnBrk="0" hangingPunct="0">
              <a:lnSpc>
                <a:spcPct val="120000"/>
              </a:lnSpc>
              <a:spcBef>
                <a:spcPts val="450"/>
              </a:spcBef>
              <a:buClr>
                <a:srgbClr val="C61217"/>
              </a:buClr>
              <a:buSzPct val="110000"/>
              <a:buFont typeface="Wingdings" pitchFamily="2" charset="2"/>
              <a:buChar char="l"/>
              <a:defRPr/>
            </a:pPr>
            <a:endParaRPr lang="en-US" sz="1200" kern="0" dirty="0">
              <a:solidFill>
                <a:srgbClr val="231F20"/>
              </a:solidFill>
            </a:endParaRPr>
          </a:p>
          <a:p>
            <a:pPr marL="171450" lvl="1" indent="-171450" eaLnBrk="0" hangingPunct="0">
              <a:lnSpc>
                <a:spcPct val="120000"/>
              </a:lnSpc>
              <a:spcBef>
                <a:spcPts val="450"/>
              </a:spcBef>
              <a:buClr>
                <a:srgbClr val="C61217"/>
              </a:buClr>
              <a:buSzPct val="110000"/>
              <a:buFont typeface="Wingdings" pitchFamily="2" charset="2"/>
              <a:buChar char="l"/>
              <a:defRPr/>
            </a:pPr>
            <a:r>
              <a:rPr lang="en-US" sz="1200" kern="0" dirty="0">
                <a:solidFill>
                  <a:srgbClr val="231F20"/>
                </a:solidFill>
              </a:rPr>
              <a:t>Handling customer </a:t>
            </a:r>
            <a:r>
              <a:rPr lang="en-US" sz="1200" b="1" kern="0" dirty="0">
                <a:solidFill>
                  <a:srgbClr val="C00000"/>
                </a:solidFill>
              </a:rPr>
              <a:t>feedbacks</a:t>
            </a:r>
            <a:r>
              <a:rPr lang="en-US" sz="1200" kern="0" dirty="0">
                <a:solidFill>
                  <a:srgbClr val="231F20"/>
                </a:solidFill>
              </a:rPr>
              <a:t> and delays</a:t>
            </a:r>
          </a:p>
        </p:txBody>
      </p:sp>
    </p:spTree>
    <p:extLst>
      <p:ext uri="{BB962C8B-B14F-4D97-AF65-F5344CB8AC3E}">
        <p14:creationId xmlns:p14="http://schemas.microsoft.com/office/powerpoint/2010/main" val="3808213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7909</TotalTime>
  <Words>7940</Words>
  <Application>Microsoft Office PowerPoint</Application>
  <PresentationFormat>On-screen Show (4:3)</PresentationFormat>
  <Paragraphs>2625</Paragraphs>
  <Slides>193</Slides>
  <Notes>19</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193</vt:i4>
      </vt:variant>
    </vt:vector>
  </HeadingPairs>
  <TitlesOfParts>
    <vt:vector size="215" baseType="lpstr">
      <vt:lpstr>맑은 고딕</vt:lpstr>
      <vt:lpstr>ＭＳ Ｐゴシック</vt:lpstr>
      <vt:lpstr>ＭＳ Ｐゴシック</vt:lpstr>
      <vt:lpstr>游ゴシック</vt:lpstr>
      <vt:lpstr>Arial</vt:lpstr>
      <vt:lpstr>Arial</vt:lpstr>
      <vt:lpstr>Arial Unicode MS</vt:lpstr>
      <vt:lpstr>Calibri</vt:lpstr>
      <vt:lpstr>Calibri Light</vt:lpstr>
      <vt:lpstr>Candara</vt:lpstr>
      <vt:lpstr>Century Gothic</vt:lpstr>
      <vt:lpstr>Gill Sans MT</vt:lpstr>
      <vt:lpstr>JasmineUPC</vt:lpstr>
      <vt:lpstr>Lucida Console</vt:lpstr>
      <vt:lpstr>Lucida Sans</vt:lpstr>
      <vt:lpstr>Times New Roman</vt:lpstr>
      <vt:lpstr>Trebuchet MS</vt:lpstr>
      <vt:lpstr>Verdana</vt:lpstr>
      <vt:lpstr>Wingdings</vt:lpstr>
      <vt:lpstr>Office Theme</vt:lpstr>
      <vt:lpstr>Worksheet</vt:lpstr>
      <vt:lpstr>Chart</vt:lpstr>
      <vt:lpstr>CASE STUDY 1</vt:lpstr>
      <vt:lpstr>Decision Tree</vt:lpstr>
      <vt:lpstr>PowerPoint Presentation</vt:lpstr>
      <vt:lpstr>Decision Trees</vt:lpstr>
      <vt:lpstr>Decision Trees –Key Points</vt:lpstr>
      <vt:lpstr>Concepts</vt:lpstr>
      <vt:lpstr>PowerPoint Presentation</vt:lpstr>
      <vt:lpstr>Top Down Approach </vt:lpstr>
      <vt:lpstr>Bagging </vt:lpstr>
      <vt:lpstr>Boosting</vt:lpstr>
      <vt:lpstr>PowerPoint Presentation</vt:lpstr>
      <vt:lpstr>Information or  Entropy</vt:lpstr>
      <vt:lpstr>Example</vt:lpstr>
      <vt:lpstr>Example</vt:lpstr>
      <vt:lpstr>PowerPoint Presentation</vt:lpstr>
      <vt:lpstr>PowerPoint Presentation</vt:lpstr>
      <vt:lpstr>Information 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by Over fitting Models –Decision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clustering?</vt:lpstr>
      <vt:lpstr>A data set with clear cluster structure</vt:lpstr>
      <vt:lpstr>Topic Modelling</vt:lpstr>
      <vt:lpstr>Google News: automatic clustering gives an effective news presentation metaphor</vt:lpstr>
      <vt:lpstr>For improving search recall</vt:lpstr>
      <vt:lpstr>K Means Example (K=2)</vt:lpstr>
      <vt:lpstr>Convergence</vt:lpstr>
      <vt:lpstr>PowerPoint Presentation</vt:lpstr>
      <vt:lpstr>PowerPoint Presentation</vt:lpstr>
      <vt:lpstr>PowerPoint Presentation</vt:lpstr>
      <vt:lpstr>ELBOW METHOD</vt:lpstr>
      <vt:lpstr>What is Segmentation ?</vt:lpstr>
      <vt:lpstr>Characteristics of Clusters</vt:lpstr>
      <vt:lpstr>Why Segmentation?</vt:lpstr>
      <vt:lpstr>Who Can be segmented?</vt:lpstr>
      <vt:lpstr>Business Questions Answered by Segmentation</vt:lpstr>
      <vt:lpstr>Agenda</vt:lpstr>
      <vt:lpstr>Types of Segmentation</vt:lpstr>
      <vt:lpstr>Agenda</vt:lpstr>
      <vt:lpstr>Clustering Techniques</vt:lpstr>
      <vt:lpstr>Clustering Techniques Pros and Cons</vt:lpstr>
      <vt:lpstr>Agenda</vt:lpstr>
      <vt:lpstr>Segmentation Methodology</vt:lpstr>
      <vt:lpstr>Define Objectives</vt:lpstr>
      <vt:lpstr>Output Templates</vt:lpstr>
      <vt:lpstr>Identify Variables</vt:lpstr>
      <vt:lpstr>Output Templates</vt:lpstr>
      <vt:lpstr>Prepare Data</vt:lpstr>
      <vt:lpstr>Output Templates</vt:lpstr>
      <vt:lpstr>Application Of Segmentation In CPG Industry</vt:lpstr>
      <vt:lpstr>Exploratory Data Analysis</vt:lpstr>
      <vt:lpstr>Sample Output</vt:lpstr>
      <vt:lpstr>Build Model</vt:lpstr>
      <vt:lpstr>Output Samples</vt:lpstr>
      <vt:lpstr>Segment Portrayal and Treatment Strategy</vt:lpstr>
      <vt:lpstr>Agenda</vt:lpstr>
      <vt:lpstr>Segmentation Best Practices</vt:lpstr>
      <vt:lpstr>Segmentation Best Practices (continued)</vt:lpstr>
      <vt:lpstr>Agenda</vt:lpstr>
      <vt:lpstr>Segmentation KPIs For CPG/Retail Domain</vt:lpstr>
      <vt:lpstr>Segmentation KPIs For Travel Domain</vt:lpstr>
      <vt:lpstr>Application Of Segmentation In Travel Industry</vt:lpstr>
      <vt:lpstr>Segmentation KPIs For Insurance</vt:lpstr>
      <vt:lpstr>Application Of Segmentation In Insurance Industry</vt:lpstr>
      <vt:lpstr>CASE STUDY 3</vt:lpstr>
      <vt:lpstr>Segmentation Objectives</vt:lpstr>
      <vt:lpstr>Segmentation Variables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KNN - K nearest neighbors </vt:lpstr>
      <vt:lpstr>PowerPoint Presentation</vt:lpstr>
      <vt:lpstr>PowerPoint Presentation</vt:lpstr>
      <vt:lpstr>PowerPoint Presentation</vt:lpstr>
      <vt:lpstr>KNN Regression</vt:lpstr>
      <vt:lpstr>Distance Metrics </vt:lpstr>
      <vt:lpstr>Recommendation systems</vt:lpstr>
      <vt:lpstr>PowerPoint Presentation</vt:lpstr>
      <vt:lpstr>PowerPoint Presentation</vt:lpstr>
      <vt:lpstr>When does a RS do its job well?</vt:lpstr>
      <vt:lpstr>Paradigms of recommender systems</vt:lpstr>
      <vt:lpstr>Paradigms of recommender systems</vt:lpstr>
      <vt:lpstr>Paradigms of recommender systems</vt:lpstr>
      <vt:lpstr>User Based CF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Business Objective &amp; Solution Details</vt:lpstr>
      <vt:lpstr>Proposed Solution &amp; Modeling Methodology</vt:lpstr>
      <vt:lpstr>PowerPoint Presentation</vt:lpstr>
      <vt:lpstr>PowerPoint Presentation</vt:lpstr>
      <vt:lpstr>PowerPoint Presentation</vt:lpstr>
      <vt:lpstr>PowerPoint Presentation</vt:lpstr>
      <vt:lpstr>PowerPoint Presentation</vt:lpstr>
      <vt:lpstr>MODEL DEVELOPMENT AUTOMATION PROCESS</vt:lpstr>
      <vt:lpstr>Model Development Process</vt:lpstr>
      <vt:lpstr>Model Development Using PMML</vt:lpstr>
      <vt:lpstr>PowerPoint Presentation</vt:lpstr>
      <vt:lpstr>PowerPoint Presentation</vt:lpstr>
      <vt:lpstr>PowerPoint Presentation</vt:lpstr>
      <vt:lpstr>Topics Discussed </vt:lpstr>
      <vt:lpstr>Overview </vt:lpstr>
      <vt:lpstr>PowerPoint Presentation</vt:lpstr>
      <vt:lpstr>PowerPoint Presentation</vt:lpstr>
      <vt:lpstr>PowerPoint Presentation</vt:lpstr>
      <vt:lpstr>KNN - K nearest neighbors </vt:lpstr>
      <vt:lpstr>PowerPoint Presentation</vt:lpstr>
      <vt:lpstr>PowerPoint Presentation</vt:lpstr>
      <vt:lpstr>PowerPoint Presentation</vt:lpstr>
      <vt:lpstr>KNN Regression</vt:lpstr>
      <vt:lpstr>Distance Metrics </vt:lpstr>
      <vt:lpstr>Recommendation systems</vt:lpstr>
      <vt:lpstr>PowerPoint Presentation</vt:lpstr>
      <vt:lpstr>PowerPoint Presentation</vt:lpstr>
      <vt:lpstr>When does a RS do its job well?</vt:lpstr>
      <vt:lpstr>Paradigms of recommender systems</vt:lpstr>
      <vt:lpstr>Paradigms of recommender systems</vt:lpstr>
      <vt:lpstr>Paradigms of recommender systems</vt:lpstr>
      <vt:lpstr>User Based CF</vt:lpstr>
      <vt:lpstr>PowerPoint Presentation</vt:lpstr>
      <vt:lpstr>PowerPoint Presentation</vt:lpstr>
      <vt:lpstr>PowerPoint Presentation</vt:lpstr>
      <vt:lpstr>PowerPoint Presentation</vt:lpstr>
      <vt:lpstr>What is clustering?</vt:lpstr>
      <vt:lpstr>A data set with clear cluster structure</vt:lpstr>
      <vt:lpstr>Topic Modelling</vt:lpstr>
      <vt:lpstr>Google News: automatic clustering gives an effective news presentation metaphor</vt:lpstr>
      <vt:lpstr>For improving search recall</vt:lpstr>
      <vt:lpstr>K Means Example (K=2)</vt:lpstr>
      <vt:lpstr>Convergence</vt:lpstr>
      <vt:lpstr>PowerPoint Presentation</vt:lpstr>
      <vt:lpstr>PowerPoint Presentation</vt:lpstr>
      <vt:lpstr>PowerPoint Presentation</vt:lpstr>
      <vt:lpstr>ELBOW METHOD</vt:lpstr>
      <vt:lpstr>Decision Trees</vt:lpstr>
      <vt:lpstr>Decision Trees –Key Points</vt:lpstr>
      <vt:lpstr>Concepts</vt:lpstr>
      <vt:lpstr>Top Down Approach </vt:lpstr>
      <vt:lpstr>Supervised Learning</vt:lpstr>
      <vt:lpstr>Unsupervised Learning</vt:lpstr>
      <vt:lpstr>Under fitting vs Overfitting</vt:lpstr>
      <vt:lpstr>Bias vs Variance</vt:lpstr>
      <vt:lpstr>PowerPoint Presentation</vt:lpstr>
      <vt:lpstr> Case Study</vt:lpstr>
      <vt:lpstr>Key Points</vt:lpstr>
      <vt:lpstr>Question Paper Pattern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Vincent, Philip (Cognizant)</cp:lastModifiedBy>
  <cp:revision>163</cp:revision>
  <dcterms:created xsi:type="dcterms:W3CDTF">2018-01-28T01:34:01Z</dcterms:created>
  <dcterms:modified xsi:type="dcterms:W3CDTF">2018-02-08T16:25:11Z</dcterms:modified>
</cp:coreProperties>
</file>